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A312F6DE-BFC8-4549-9D05-F6D2C6836255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2B847860-A9EA-41CB-9652-E6D5AE2F6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26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5D63ED45-824F-45C2-B8F5-9B37743BCCF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DD196087-5279-445A-8F82-E5AD778806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8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38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1066800" cy="349250"/>
          </a:xfrm>
        </p:spPr>
        <p:txBody>
          <a:bodyPr/>
          <a:lstStyle>
            <a:lvl1pPr algn="r">
              <a:defRPr sz="900">
                <a:latin typeface="Georgia" pitchFamily="18" charset="0"/>
              </a:defRPr>
            </a:lvl1pPr>
          </a:lstStyle>
          <a:p>
            <a:r>
              <a:rPr lang="en-US" smtClean="0"/>
              <a:t>7/9/2014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4419600" cy="365125"/>
          </a:xfrm>
        </p:spPr>
        <p:txBody>
          <a:bodyPr/>
          <a:lstStyle>
            <a:lvl1pPr algn="l">
              <a:defRPr sz="900">
                <a:latin typeface="Georgia" pitchFamily="18" charset="0"/>
              </a:defRPr>
            </a:lvl1pPr>
          </a:lstStyle>
          <a:p>
            <a:r>
              <a:rPr lang="en-US" smtClean="0"/>
              <a:t>English 1302: Composition II  || D. Glen Smith, instructor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96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8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7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685800" cy="365125"/>
          </a:xfrm>
        </p:spPr>
        <p:txBody>
          <a:bodyPr/>
          <a:lstStyle/>
          <a:p>
            <a:r>
              <a:rPr lang="en-US" smtClean="0"/>
              <a:t>7/9/2014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53340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English 1302: Composition II  || D. Glen Smith, instructor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8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8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3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9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3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3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3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4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Georgia" panose="02040502050405020303" pitchFamily="18" charset="0"/>
              </a:rPr>
              <a:t>Narration•Irony•Symbol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36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Irony</a:t>
            </a:r>
            <a:r>
              <a:rPr lang="en-US" dirty="0" smtClean="0">
                <a:latin typeface="Georgia" panose="02040502050405020303" pitchFamily="18" charset="0"/>
              </a:rPr>
              <a:t>—an element involving the </a:t>
            </a:r>
            <a:r>
              <a:rPr lang="en-US" dirty="0">
                <a:latin typeface="Georgia" panose="02040502050405020303" pitchFamily="18" charset="0"/>
              </a:rPr>
              <a:t>contrast or discrepancies between elements or </a:t>
            </a:r>
            <a:r>
              <a:rPr lang="en-US" dirty="0" smtClean="0">
                <a:latin typeface="Georgia" panose="02040502050405020303" pitchFamily="18" charset="0"/>
              </a:rPr>
              <a:t>characters.</a:t>
            </a:r>
          </a:p>
          <a:p>
            <a:r>
              <a:rPr lang="en-US" b="1" dirty="0">
                <a:latin typeface="Georgia" panose="02040502050405020303" pitchFamily="18" charset="0"/>
              </a:rPr>
              <a:t>verbal irony</a:t>
            </a:r>
            <a:r>
              <a:rPr lang="en-US" dirty="0">
                <a:latin typeface="Georgia" panose="02040502050405020303" pitchFamily="18" charset="0"/>
              </a:rPr>
              <a:t>: when a character says one thing but means another.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20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Irony</a:t>
            </a:r>
            <a:r>
              <a:rPr lang="en-US" dirty="0" smtClean="0">
                <a:latin typeface="Georgia" panose="02040502050405020303" pitchFamily="18" charset="0"/>
              </a:rPr>
              <a:t>—an element involving the </a:t>
            </a:r>
            <a:r>
              <a:rPr lang="en-US" dirty="0">
                <a:latin typeface="Georgia" panose="02040502050405020303" pitchFamily="18" charset="0"/>
              </a:rPr>
              <a:t>contrast or discrepancies between elements or </a:t>
            </a:r>
            <a:r>
              <a:rPr lang="en-US" dirty="0" smtClean="0">
                <a:latin typeface="Georgia" panose="02040502050405020303" pitchFamily="18" charset="0"/>
              </a:rPr>
              <a:t>characters.</a:t>
            </a:r>
          </a:p>
          <a:p>
            <a:r>
              <a:rPr lang="en-US" b="1" dirty="0">
                <a:latin typeface="Georgia" panose="02040502050405020303" pitchFamily="18" charset="0"/>
              </a:rPr>
              <a:t>verbal irony</a:t>
            </a:r>
            <a:r>
              <a:rPr lang="en-US" dirty="0">
                <a:latin typeface="Georgia" panose="02040502050405020303" pitchFamily="18" charset="0"/>
              </a:rPr>
              <a:t>: when a character says one thing but means another. </a:t>
            </a:r>
          </a:p>
          <a:p>
            <a:r>
              <a:rPr lang="en-US" b="1" dirty="0">
                <a:latin typeface="Georgia" panose="02040502050405020303" pitchFamily="18" charset="0"/>
              </a:rPr>
              <a:t>irony of circumstance</a:t>
            </a:r>
            <a:r>
              <a:rPr lang="en-US" dirty="0">
                <a:latin typeface="Georgia" panose="02040502050405020303" pitchFamily="18" charset="0"/>
              </a:rPr>
              <a:t>: writers create discrepancies between what seems to </a:t>
            </a:r>
            <a:r>
              <a:rPr lang="en-US" dirty="0" smtClean="0">
                <a:latin typeface="Georgia" panose="02040502050405020303" pitchFamily="18" charset="0"/>
              </a:rPr>
              <a:t>be </a:t>
            </a:r>
            <a:r>
              <a:rPr lang="en-US" dirty="0">
                <a:latin typeface="Georgia" panose="02040502050405020303" pitchFamily="18" charset="0"/>
              </a:rPr>
              <a:t>true in the story and what actually happens in the story.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510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Irony</a:t>
            </a:r>
            <a:r>
              <a:rPr lang="en-US" dirty="0" smtClean="0">
                <a:latin typeface="Georgia" panose="02040502050405020303" pitchFamily="18" charset="0"/>
              </a:rPr>
              <a:t>—an element involving the </a:t>
            </a:r>
            <a:r>
              <a:rPr lang="en-US" dirty="0">
                <a:latin typeface="Georgia" panose="02040502050405020303" pitchFamily="18" charset="0"/>
              </a:rPr>
              <a:t>contrast or discrepancies between elements or </a:t>
            </a:r>
            <a:r>
              <a:rPr lang="en-US" dirty="0" smtClean="0">
                <a:latin typeface="Georgia" panose="02040502050405020303" pitchFamily="18" charset="0"/>
              </a:rPr>
              <a:t>characters.</a:t>
            </a:r>
          </a:p>
          <a:p>
            <a:r>
              <a:rPr lang="en-US" b="1" dirty="0">
                <a:latin typeface="Georgia" panose="02040502050405020303" pitchFamily="18" charset="0"/>
              </a:rPr>
              <a:t>verbal irony</a:t>
            </a:r>
            <a:r>
              <a:rPr lang="en-US" dirty="0">
                <a:latin typeface="Georgia" panose="02040502050405020303" pitchFamily="18" charset="0"/>
              </a:rPr>
              <a:t>: when a character says one thing but means another. </a:t>
            </a:r>
          </a:p>
          <a:p>
            <a:r>
              <a:rPr lang="en-US" b="1" dirty="0">
                <a:latin typeface="Georgia" panose="02040502050405020303" pitchFamily="18" charset="0"/>
              </a:rPr>
              <a:t>irony of circumstance</a:t>
            </a:r>
            <a:r>
              <a:rPr lang="en-US" dirty="0">
                <a:latin typeface="Georgia" panose="02040502050405020303" pitchFamily="18" charset="0"/>
              </a:rPr>
              <a:t>: writers create discrepancies between what seems to </a:t>
            </a:r>
            <a:r>
              <a:rPr lang="en-US" dirty="0" smtClean="0">
                <a:latin typeface="Georgia" panose="02040502050405020303" pitchFamily="18" charset="0"/>
              </a:rPr>
              <a:t>be </a:t>
            </a:r>
            <a:r>
              <a:rPr lang="en-US" dirty="0">
                <a:latin typeface="Georgia" panose="02040502050405020303" pitchFamily="18" charset="0"/>
              </a:rPr>
              <a:t>true in the story and what actually happens in the story. </a:t>
            </a:r>
          </a:p>
          <a:p>
            <a:r>
              <a:rPr lang="en-US" b="1" dirty="0">
                <a:latin typeface="Georgia" panose="02040502050405020303" pitchFamily="18" charset="0"/>
              </a:rPr>
              <a:t>dramatic irony</a:t>
            </a:r>
            <a:r>
              <a:rPr lang="en-US" dirty="0">
                <a:latin typeface="Georgia" panose="02040502050405020303" pitchFamily="18" charset="0"/>
              </a:rPr>
              <a:t>: discrepancy between what the character suspects to be true </a:t>
            </a:r>
            <a:r>
              <a:rPr lang="en-US" dirty="0" smtClean="0">
                <a:latin typeface="Georgia" panose="02040502050405020303" pitchFamily="18" charset="0"/>
              </a:rPr>
              <a:t>and </a:t>
            </a:r>
            <a:r>
              <a:rPr lang="en-US" dirty="0">
                <a:latin typeface="Georgia" panose="02040502050405020303" pitchFamily="18" charset="0"/>
              </a:rPr>
              <a:t>what the readers know to be true.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46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Irony</a:t>
            </a:r>
            <a:r>
              <a:rPr lang="en-US" dirty="0" smtClean="0">
                <a:latin typeface="Georgia" panose="02040502050405020303" pitchFamily="18" charset="0"/>
              </a:rPr>
              <a:t>—an element involving the </a:t>
            </a:r>
            <a:r>
              <a:rPr lang="en-US" dirty="0">
                <a:latin typeface="Georgia" panose="02040502050405020303" pitchFamily="18" charset="0"/>
              </a:rPr>
              <a:t>contrast or discrepancies between elements or </a:t>
            </a:r>
            <a:r>
              <a:rPr lang="en-US" dirty="0" smtClean="0">
                <a:latin typeface="Georgia" panose="02040502050405020303" pitchFamily="18" charset="0"/>
              </a:rPr>
              <a:t>characters.</a:t>
            </a:r>
          </a:p>
          <a:p>
            <a:r>
              <a:rPr lang="en-US" b="1" dirty="0">
                <a:latin typeface="Georgia" panose="02040502050405020303" pitchFamily="18" charset="0"/>
              </a:rPr>
              <a:t>verbal irony</a:t>
            </a:r>
            <a:r>
              <a:rPr lang="en-US" dirty="0">
                <a:latin typeface="Georgia" panose="02040502050405020303" pitchFamily="18" charset="0"/>
              </a:rPr>
              <a:t>: when a character says one thing but means another. </a:t>
            </a:r>
          </a:p>
          <a:p>
            <a:r>
              <a:rPr lang="en-US" b="1" dirty="0">
                <a:latin typeface="Georgia" panose="02040502050405020303" pitchFamily="18" charset="0"/>
              </a:rPr>
              <a:t>irony of circumstance</a:t>
            </a:r>
            <a:r>
              <a:rPr lang="en-US" dirty="0">
                <a:latin typeface="Georgia" panose="02040502050405020303" pitchFamily="18" charset="0"/>
              </a:rPr>
              <a:t>: writers create discrepancies between what seems to </a:t>
            </a:r>
            <a:r>
              <a:rPr lang="en-US" dirty="0" smtClean="0">
                <a:latin typeface="Georgia" panose="02040502050405020303" pitchFamily="18" charset="0"/>
              </a:rPr>
              <a:t>be </a:t>
            </a:r>
            <a:r>
              <a:rPr lang="en-US" dirty="0">
                <a:latin typeface="Georgia" panose="02040502050405020303" pitchFamily="18" charset="0"/>
              </a:rPr>
              <a:t>true in the story and what actually happens in the story. </a:t>
            </a:r>
          </a:p>
          <a:p>
            <a:r>
              <a:rPr lang="en-US" b="1" dirty="0">
                <a:latin typeface="Georgia" panose="02040502050405020303" pitchFamily="18" charset="0"/>
              </a:rPr>
              <a:t>dramatic irony</a:t>
            </a:r>
            <a:r>
              <a:rPr lang="en-US" dirty="0">
                <a:latin typeface="Georgia" panose="02040502050405020303" pitchFamily="18" charset="0"/>
              </a:rPr>
              <a:t>: discrepancy between what the character suspects to be true </a:t>
            </a:r>
            <a:r>
              <a:rPr lang="en-US" dirty="0" smtClean="0">
                <a:latin typeface="Georgia" panose="02040502050405020303" pitchFamily="18" charset="0"/>
              </a:rPr>
              <a:t>and </a:t>
            </a:r>
            <a:r>
              <a:rPr lang="en-US" dirty="0">
                <a:latin typeface="Georgia" panose="02040502050405020303" pitchFamily="18" charset="0"/>
              </a:rPr>
              <a:t>what the readers know to be true. </a:t>
            </a:r>
          </a:p>
          <a:p>
            <a:r>
              <a:rPr lang="en-US" b="1" dirty="0">
                <a:latin typeface="Georgia" panose="02040502050405020303" pitchFamily="18" charset="0"/>
              </a:rPr>
              <a:t>ironic vision</a:t>
            </a:r>
            <a:r>
              <a:rPr lang="en-US" dirty="0">
                <a:latin typeface="Georgia" panose="02040502050405020303" pitchFamily="18" charset="0"/>
              </a:rPr>
              <a:t>: overall tone of literary work suggests that the author’s </a:t>
            </a:r>
            <a:r>
              <a:rPr lang="en-US" dirty="0" smtClean="0">
                <a:latin typeface="Georgia" panose="02040502050405020303" pitchFamily="18" charset="0"/>
              </a:rPr>
              <a:t>opinions are </a:t>
            </a:r>
            <a:r>
              <a:rPr lang="en-US" dirty="0">
                <a:latin typeface="Georgia" panose="02040502050405020303" pitchFamily="18" charset="0"/>
              </a:rPr>
              <a:t>contradictory to actions of characters. Jane Austen uses this technique </a:t>
            </a:r>
            <a:r>
              <a:rPr lang="en-US" dirty="0" smtClean="0">
                <a:latin typeface="Georgia" panose="02040502050405020303" pitchFamily="18" charset="0"/>
              </a:rPr>
              <a:t>frequently </a:t>
            </a:r>
            <a:r>
              <a:rPr lang="en-US" dirty="0">
                <a:latin typeface="Georgia" panose="02040502050405020303" pitchFamily="18" charset="0"/>
              </a:rPr>
              <a:t>in her works, specifically </a:t>
            </a:r>
            <a:r>
              <a:rPr lang="en-US" i="1" dirty="0">
                <a:latin typeface="Georgia" panose="02040502050405020303" pitchFamily="18" charset="0"/>
              </a:rPr>
              <a:t>Pride and Prejudice</a:t>
            </a:r>
            <a:r>
              <a:rPr lang="en-US" dirty="0">
                <a:latin typeface="Georgia" panose="02040502050405020303" pitchFamily="18" charset="0"/>
              </a:rPr>
              <a:t> or </a:t>
            </a:r>
            <a:r>
              <a:rPr lang="en-US" i="1" dirty="0">
                <a:latin typeface="Georgia" panose="02040502050405020303" pitchFamily="18" charset="0"/>
              </a:rPr>
              <a:t>Emma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63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72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>
                <a:latin typeface="Georgia" panose="02040502050405020303" pitchFamily="18" charset="0"/>
              </a:rPr>
              <a:t>symbol</a:t>
            </a:r>
            <a:r>
              <a:rPr lang="en-US" dirty="0">
                <a:latin typeface="Georgia" panose="02040502050405020303" pitchFamily="18" charset="0"/>
              </a:rPr>
              <a:t>: a visual representation of something else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43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>
                <a:latin typeface="Georgia" panose="02040502050405020303" pitchFamily="18" charset="0"/>
              </a:rPr>
              <a:t>symbol</a:t>
            </a:r>
            <a:r>
              <a:rPr lang="en-US" dirty="0">
                <a:latin typeface="Georgia" panose="02040502050405020303" pitchFamily="18" charset="0"/>
              </a:rPr>
              <a:t>: a visual representation of something else</a:t>
            </a:r>
          </a:p>
          <a:p>
            <a:r>
              <a:rPr lang="en-US" b="1" dirty="0">
                <a:latin typeface="Georgia" panose="02040502050405020303" pitchFamily="18" charset="0"/>
              </a:rPr>
              <a:t>motif</a:t>
            </a:r>
            <a:r>
              <a:rPr lang="en-US" dirty="0">
                <a:latin typeface="Georgia" panose="02040502050405020303" pitchFamily="18" charset="0"/>
              </a:rPr>
              <a:t>: a reoccurring symbol in various forms which appears throughout a selected work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943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>
                <a:latin typeface="Georgia" panose="02040502050405020303" pitchFamily="18" charset="0"/>
              </a:rPr>
              <a:t>symbol</a:t>
            </a:r>
            <a:r>
              <a:rPr lang="en-US" dirty="0">
                <a:latin typeface="Georgia" panose="02040502050405020303" pitchFamily="18" charset="0"/>
              </a:rPr>
              <a:t>: a visual representation of something else</a:t>
            </a:r>
          </a:p>
          <a:p>
            <a:r>
              <a:rPr lang="en-US" b="1" dirty="0">
                <a:latin typeface="Georgia" panose="02040502050405020303" pitchFamily="18" charset="0"/>
              </a:rPr>
              <a:t>motif</a:t>
            </a:r>
            <a:r>
              <a:rPr lang="en-US" dirty="0">
                <a:latin typeface="Georgia" panose="02040502050405020303" pitchFamily="18" charset="0"/>
              </a:rPr>
              <a:t>: a reoccurring symbol in various forms which appears throughout a selected </a:t>
            </a:r>
            <a:r>
              <a:rPr lang="en-US" dirty="0" smtClean="0">
                <a:latin typeface="Georgia" panose="02040502050405020303" pitchFamily="18" charset="0"/>
              </a:rPr>
              <a:t>work</a:t>
            </a:r>
          </a:p>
          <a:p>
            <a:r>
              <a:rPr lang="en-US" b="1" dirty="0">
                <a:latin typeface="Georgia" panose="02040502050405020303" pitchFamily="18" charset="0"/>
              </a:rPr>
              <a:t>metaphor</a:t>
            </a:r>
            <a:r>
              <a:rPr lang="en-US" dirty="0">
                <a:latin typeface="Georgia" panose="02040502050405020303" pitchFamily="18" charset="0"/>
              </a:rPr>
              <a:t>: language that implies a relationship between two unlikely </a:t>
            </a:r>
            <a:r>
              <a:rPr lang="en-US" dirty="0" smtClean="0">
                <a:latin typeface="Georgia" panose="02040502050405020303" pitchFamily="18" charset="0"/>
              </a:rPr>
              <a:t>elements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07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>
                <a:latin typeface="Georgia" panose="02040502050405020303" pitchFamily="18" charset="0"/>
              </a:rPr>
              <a:t>symbol</a:t>
            </a:r>
            <a:r>
              <a:rPr lang="en-US" dirty="0">
                <a:latin typeface="Georgia" panose="02040502050405020303" pitchFamily="18" charset="0"/>
              </a:rPr>
              <a:t>: a visual representation of something else</a:t>
            </a:r>
          </a:p>
          <a:p>
            <a:r>
              <a:rPr lang="en-US" b="1" dirty="0">
                <a:latin typeface="Georgia" panose="02040502050405020303" pitchFamily="18" charset="0"/>
              </a:rPr>
              <a:t>motif</a:t>
            </a:r>
            <a:r>
              <a:rPr lang="en-US" dirty="0">
                <a:latin typeface="Georgia" panose="02040502050405020303" pitchFamily="18" charset="0"/>
              </a:rPr>
              <a:t>: a reoccurring symbol in various forms which appears throughout a selected </a:t>
            </a:r>
            <a:r>
              <a:rPr lang="en-US" dirty="0" smtClean="0">
                <a:latin typeface="Georgia" panose="02040502050405020303" pitchFamily="18" charset="0"/>
              </a:rPr>
              <a:t>work</a:t>
            </a:r>
          </a:p>
          <a:p>
            <a:r>
              <a:rPr lang="en-US" b="1" dirty="0">
                <a:latin typeface="Georgia" panose="02040502050405020303" pitchFamily="18" charset="0"/>
              </a:rPr>
              <a:t>metaphor</a:t>
            </a:r>
            <a:r>
              <a:rPr lang="en-US" dirty="0">
                <a:latin typeface="Georgia" panose="02040502050405020303" pitchFamily="18" charset="0"/>
              </a:rPr>
              <a:t>: language that implies a relationship between two unlikely elements</a:t>
            </a:r>
          </a:p>
          <a:p>
            <a:r>
              <a:rPr lang="en-US" b="1" dirty="0">
                <a:latin typeface="Georgia" panose="02040502050405020303" pitchFamily="18" charset="0"/>
              </a:rPr>
              <a:t>simile</a:t>
            </a:r>
            <a:r>
              <a:rPr lang="en-US" dirty="0">
                <a:latin typeface="Georgia" panose="02040502050405020303" pitchFamily="18" charset="0"/>
              </a:rPr>
              <a:t>: makes comparisons of two elements, but ties them together with additional words: like or </a:t>
            </a:r>
            <a:r>
              <a:rPr lang="en-US" dirty="0" smtClean="0">
                <a:latin typeface="Georgia" panose="02040502050405020303" pitchFamily="18" charset="0"/>
              </a:rPr>
              <a:t>as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>
                <a:latin typeface="Georgia" panose="02040502050405020303" pitchFamily="18" charset="0"/>
              </a:rPr>
              <a:t>symbol</a:t>
            </a:r>
            <a:r>
              <a:rPr lang="en-US" dirty="0">
                <a:latin typeface="Georgia" panose="02040502050405020303" pitchFamily="18" charset="0"/>
              </a:rPr>
              <a:t>: a visual representation of something else</a:t>
            </a:r>
          </a:p>
          <a:p>
            <a:r>
              <a:rPr lang="en-US" b="1" dirty="0">
                <a:latin typeface="Georgia" panose="02040502050405020303" pitchFamily="18" charset="0"/>
              </a:rPr>
              <a:t>motif</a:t>
            </a:r>
            <a:r>
              <a:rPr lang="en-US" dirty="0">
                <a:latin typeface="Georgia" panose="02040502050405020303" pitchFamily="18" charset="0"/>
              </a:rPr>
              <a:t>: a reoccurring symbol in various forms which appears throughout a selected </a:t>
            </a:r>
            <a:r>
              <a:rPr lang="en-US" dirty="0" smtClean="0">
                <a:latin typeface="Georgia" panose="02040502050405020303" pitchFamily="18" charset="0"/>
              </a:rPr>
              <a:t>work</a:t>
            </a:r>
          </a:p>
          <a:p>
            <a:r>
              <a:rPr lang="en-US" b="1" dirty="0">
                <a:latin typeface="Georgia" panose="02040502050405020303" pitchFamily="18" charset="0"/>
              </a:rPr>
              <a:t>metaphor</a:t>
            </a:r>
            <a:r>
              <a:rPr lang="en-US" dirty="0">
                <a:latin typeface="Georgia" panose="02040502050405020303" pitchFamily="18" charset="0"/>
              </a:rPr>
              <a:t>: language that implies a relationship between two unlikely elements</a:t>
            </a:r>
          </a:p>
          <a:p>
            <a:r>
              <a:rPr lang="en-US" b="1" dirty="0">
                <a:latin typeface="Georgia" panose="02040502050405020303" pitchFamily="18" charset="0"/>
              </a:rPr>
              <a:t>simile</a:t>
            </a:r>
            <a:r>
              <a:rPr lang="en-US" dirty="0">
                <a:latin typeface="Georgia" panose="02040502050405020303" pitchFamily="18" charset="0"/>
              </a:rPr>
              <a:t>: makes comparisons of two elements, but ties them together with additional words: like or as</a:t>
            </a:r>
          </a:p>
          <a:p>
            <a:r>
              <a:rPr lang="en-US" b="1" dirty="0">
                <a:latin typeface="Georgia" panose="02040502050405020303" pitchFamily="18" charset="0"/>
              </a:rPr>
              <a:t>personification</a:t>
            </a:r>
            <a:r>
              <a:rPr lang="en-US" dirty="0">
                <a:latin typeface="Georgia" panose="02040502050405020303" pitchFamily="18" charset="0"/>
              </a:rPr>
              <a:t>: a figure of speech giving an inanimate object or abstract idea human characteristics for literary </a:t>
            </a:r>
            <a:r>
              <a:rPr lang="en-US" dirty="0" smtClean="0">
                <a:latin typeface="Georgia" panose="02040502050405020303" pitchFamily="18" charset="0"/>
              </a:rPr>
              <a:t>purposes</a:t>
            </a:r>
          </a:p>
          <a:p>
            <a:pPr marL="457200" lvl="1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Death </a:t>
            </a:r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sat in the corner thoughtfully smoking his pipe, staring 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 	at </a:t>
            </a:r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the young men 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and women </a:t>
            </a:r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in the pub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.</a:t>
            </a:r>
            <a:endParaRPr lang="en-US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9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51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latin typeface="Georgia" panose="02040502050405020303" pitchFamily="18" charset="0"/>
              </a:rPr>
              <a:t>Figurative Language</a:t>
            </a:r>
            <a:r>
              <a:rPr lang="en-US" sz="2200" dirty="0" smtClean="0">
                <a:latin typeface="Georgia" panose="02040502050405020303" pitchFamily="18" charset="0"/>
              </a:rPr>
              <a:t>—creative </a:t>
            </a:r>
            <a:r>
              <a:rPr lang="en-US" sz="2200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sz="2200" dirty="0" smtClean="0">
                <a:latin typeface="Georgia" panose="02040502050405020303" pitchFamily="18" charset="0"/>
              </a:rPr>
              <a:t>story.</a:t>
            </a:r>
            <a:endParaRPr lang="en-US" sz="2200" dirty="0">
              <a:latin typeface="Georgia" panose="02040502050405020303" pitchFamily="18" charset="0"/>
            </a:endParaRPr>
          </a:p>
          <a:p>
            <a:r>
              <a:rPr lang="en-US" sz="2200" b="1" dirty="0" smtClean="0">
                <a:latin typeface="Georgia" panose="02040502050405020303" pitchFamily="18" charset="0"/>
              </a:rPr>
              <a:t>personification</a:t>
            </a:r>
            <a:r>
              <a:rPr lang="en-US" sz="2200" dirty="0">
                <a:latin typeface="Georgia" panose="02040502050405020303" pitchFamily="18" charset="0"/>
              </a:rPr>
              <a:t>: a figure of speech giving an inanimate object or abstract idea human characteristics for literary </a:t>
            </a:r>
            <a:r>
              <a:rPr lang="en-US" sz="2200" dirty="0" smtClean="0">
                <a:latin typeface="Georgia" panose="02040502050405020303" pitchFamily="18" charset="0"/>
              </a:rPr>
              <a:t>purposes</a:t>
            </a:r>
          </a:p>
          <a:p>
            <a:pPr marL="457200" lvl="1" indent="0">
              <a:buNone/>
            </a:pPr>
            <a:r>
              <a:rPr lang="en-US" sz="2200" dirty="0">
                <a:latin typeface="Georgia" panose="02040502050405020303" pitchFamily="18" charset="0"/>
              </a:rPr>
              <a:t>	</a:t>
            </a:r>
            <a:r>
              <a:rPr lang="en-US" sz="22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Death </a:t>
            </a:r>
            <a:r>
              <a:rPr lang="en-US" sz="2200" dirty="0">
                <a:solidFill>
                  <a:srgbClr val="C00000"/>
                </a:solidFill>
                <a:latin typeface="Georgia" panose="02040502050405020303" pitchFamily="18" charset="0"/>
              </a:rPr>
              <a:t>sat in the corner thoughtfully smoking his pipe, </a:t>
            </a:r>
            <a:r>
              <a:rPr lang="en-US" sz="22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	staring </a:t>
            </a:r>
            <a:r>
              <a:rPr lang="en-US" sz="2200" dirty="0">
                <a:solidFill>
                  <a:srgbClr val="C00000"/>
                </a:solidFill>
                <a:latin typeface="Georgia" panose="02040502050405020303" pitchFamily="18" charset="0"/>
              </a:rPr>
              <a:t>at the young men </a:t>
            </a:r>
            <a:r>
              <a:rPr lang="en-US" sz="22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and </a:t>
            </a:r>
            <a:r>
              <a:rPr lang="en-US" sz="22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women </a:t>
            </a:r>
            <a:r>
              <a:rPr lang="en-US" sz="2200" dirty="0">
                <a:solidFill>
                  <a:srgbClr val="C00000"/>
                </a:solidFill>
                <a:latin typeface="Georgia" panose="02040502050405020303" pitchFamily="18" charset="0"/>
              </a:rPr>
              <a:t>in the pub.</a:t>
            </a:r>
          </a:p>
          <a:p>
            <a:r>
              <a:rPr lang="en-US" sz="2200" b="1" dirty="0">
                <a:latin typeface="Georgia" panose="02040502050405020303" pitchFamily="18" charset="0"/>
              </a:rPr>
              <a:t>anthropomorphism</a:t>
            </a:r>
            <a:r>
              <a:rPr lang="en-US" sz="2200" dirty="0">
                <a:latin typeface="Georgia" panose="02040502050405020303" pitchFamily="18" charset="0"/>
              </a:rPr>
              <a:t>: interpretation of animals with humanistic </a:t>
            </a:r>
            <a:r>
              <a:rPr lang="en-US" sz="2200" dirty="0" smtClean="0">
                <a:latin typeface="Georgia" panose="02040502050405020303" pitchFamily="18" charset="0"/>
              </a:rPr>
              <a:t>personalities</a:t>
            </a:r>
          </a:p>
          <a:p>
            <a:pPr lvl="2"/>
            <a:r>
              <a:rPr lang="en-US" sz="22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Mickey </a:t>
            </a:r>
            <a:r>
              <a:rPr lang="en-US" sz="2200" dirty="0">
                <a:solidFill>
                  <a:srgbClr val="C00000"/>
                </a:solidFill>
                <a:latin typeface="Georgia" panose="02040502050405020303" pitchFamily="18" charset="0"/>
              </a:rPr>
              <a:t>Mouse	</a:t>
            </a:r>
          </a:p>
          <a:p>
            <a:pPr lvl="2"/>
            <a:r>
              <a:rPr lang="en-US" sz="2200" dirty="0" smtClean="0">
                <a:solidFill>
                  <a:srgbClr val="C00000"/>
                </a:solidFill>
                <a:latin typeface="Georgia" panose="02040502050405020303" pitchFamily="18" charset="0"/>
              </a:rPr>
              <a:t>SpongeBob </a:t>
            </a:r>
            <a:r>
              <a:rPr lang="en-US" sz="2200" dirty="0" err="1" smtClean="0">
                <a:solidFill>
                  <a:srgbClr val="C00000"/>
                </a:solidFill>
                <a:latin typeface="Georgia" panose="02040502050405020303" pitchFamily="18" charset="0"/>
              </a:rPr>
              <a:t>SquarePants</a:t>
            </a:r>
            <a:endParaRPr lang="en-US" sz="22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05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Georgia" panose="02040502050405020303" pitchFamily="18" charset="0"/>
              </a:rPr>
              <a:t>To take this up a notch—</a:t>
            </a:r>
            <a:endParaRPr lang="en-US" i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Figurative Language</a:t>
            </a:r>
            <a:r>
              <a:rPr lang="en-US" dirty="0" smtClean="0">
                <a:latin typeface="Georgia" panose="02040502050405020303" pitchFamily="18" charset="0"/>
              </a:rPr>
              <a:t>—creative </a:t>
            </a:r>
            <a:r>
              <a:rPr lang="en-US" dirty="0">
                <a:latin typeface="Georgia" panose="02040502050405020303" pitchFamily="18" charset="0"/>
              </a:rPr>
              <a:t>strategies an author uses to decorate and embellish a </a:t>
            </a:r>
            <a:r>
              <a:rPr lang="en-US" dirty="0" smtClean="0">
                <a:latin typeface="Georgia" panose="02040502050405020303" pitchFamily="18" charset="0"/>
              </a:rPr>
              <a:t>story.</a:t>
            </a:r>
            <a:endParaRPr lang="en-US" dirty="0">
              <a:latin typeface="Georgia" panose="02040502050405020303" pitchFamily="18" charset="0"/>
            </a:endParaRPr>
          </a:p>
          <a:p>
            <a:r>
              <a:rPr lang="en-US" b="1" dirty="0">
                <a:latin typeface="Georgia" panose="02040502050405020303" pitchFamily="18" charset="0"/>
              </a:rPr>
              <a:t>symbol</a:t>
            </a:r>
            <a:r>
              <a:rPr lang="en-US" dirty="0">
                <a:latin typeface="Georgia" panose="02040502050405020303" pitchFamily="18" charset="0"/>
              </a:rPr>
              <a:t>: a visual representation of something </a:t>
            </a:r>
            <a:r>
              <a:rPr lang="en-US" dirty="0" smtClean="0">
                <a:latin typeface="Georgia" panose="02040502050405020303" pitchFamily="18" charset="0"/>
              </a:rPr>
              <a:t>else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The </a:t>
            </a:r>
            <a:r>
              <a:rPr lang="en-US" dirty="0">
                <a:latin typeface="Georgia" panose="02040502050405020303" pitchFamily="18" charset="0"/>
              </a:rPr>
              <a:t>act of creating of symbols is basically what separates humans from other animal species.</a:t>
            </a:r>
          </a:p>
          <a:p>
            <a:pPr marL="914400" lvl="2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	basic </a:t>
            </a:r>
            <a:r>
              <a:rPr lang="en-US" dirty="0">
                <a:latin typeface="Georgia" panose="02040502050405020303" pitchFamily="18" charset="0"/>
              </a:rPr>
              <a:t>image &gt; symbol &gt; archetype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577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Georgia" panose="02040502050405020303" pitchFamily="18" charset="0"/>
              </a:rPr>
              <a:t>Archetypes</a:t>
            </a:r>
            <a:endParaRPr lang="en-US" i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Archetypes</a:t>
            </a:r>
            <a:r>
              <a:rPr lang="en-US" dirty="0">
                <a:latin typeface="Georgia" panose="02040502050405020303" pitchFamily="18" charset="0"/>
              </a:rPr>
              <a:t>: In simplest terms, these are patterns, characteristics of personality traits which appear in fiction. Characters, as well as objects within a story, can be archetypes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	</a:t>
            </a:r>
            <a:r>
              <a:rPr lang="en-US" i="1" dirty="0" smtClean="0">
                <a:latin typeface="Georgia" panose="02040502050405020303" pitchFamily="18" charset="0"/>
              </a:rPr>
              <a:t>examples</a:t>
            </a:r>
            <a:r>
              <a:rPr lang="en-US" dirty="0">
                <a:latin typeface="Georgia" panose="02040502050405020303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the </a:t>
            </a:r>
            <a:r>
              <a:rPr lang="en-US" dirty="0">
                <a:latin typeface="Georgia" panose="02040502050405020303" pitchFamily="18" charset="0"/>
              </a:rPr>
              <a:t>hero’s quest		 </a:t>
            </a:r>
            <a:r>
              <a:rPr lang="en-US" dirty="0" smtClean="0">
                <a:latin typeface="Georgia" panose="02040502050405020303" pitchFamily="18" charset="0"/>
              </a:rPr>
              <a:t>a runaway daughter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the </a:t>
            </a:r>
            <a:r>
              <a:rPr lang="en-US" dirty="0">
                <a:latin typeface="Georgia" panose="02040502050405020303" pitchFamily="18" charset="0"/>
              </a:rPr>
              <a:t>good mother		 </a:t>
            </a:r>
            <a:r>
              <a:rPr lang="en-US" dirty="0" smtClean="0">
                <a:latin typeface="Georgia" panose="02040502050405020303" pitchFamily="18" charset="0"/>
              </a:rPr>
              <a:t>the </a:t>
            </a:r>
            <a:r>
              <a:rPr lang="en-US" dirty="0">
                <a:latin typeface="Georgia" panose="02040502050405020303" pitchFamily="18" charset="0"/>
              </a:rPr>
              <a:t>evil stepmother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a </a:t>
            </a:r>
            <a:r>
              <a:rPr lang="en-US" dirty="0">
                <a:latin typeface="Georgia" panose="02040502050405020303" pitchFamily="18" charset="0"/>
              </a:rPr>
              <a:t>wise old man		 </a:t>
            </a:r>
            <a:r>
              <a:rPr lang="en-US" dirty="0" smtClean="0">
                <a:latin typeface="Georgia" panose="02040502050405020303" pitchFamily="18" charset="0"/>
              </a:rPr>
              <a:t>a </a:t>
            </a:r>
            <a:r>
              <a:rPr lang="en-US" dirty="0">
                <a:latin typeface="Georgia" panose="02040502050405020303" pitchFamily="18" charset="0"/>
              </a:rPr>
              <a:t>fool-comedian</a:t>
            </a:r>
          </a:p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the </a:t>
            </a:r>
            <a:r>
              <a:rPr lang="en-US" dirty="0">
                <a:latin typeface="Georgia" panose="02040502050405020303" pitchFamily="18" charset="0"/>
              </a:rPr>
              <a:t>innocent virgin	 </a:t>
            </a: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	the </a:t>
            </a:r>
            <a:r>
              <a:rPr lang="en-US" dirty="0">
                <a:latin typeface="Georgia" panose="02040502050405020303" pitchFamily="18" charset="0"/>
              </a:rPr>
              <a:t>nerdy, isolated intellectual </a:t>
            </a:r>
          </a:p>
          <a:p>
            <a:pPr marL="0" indent="0">
              <a:buNone/>
            </a:pPr>
            <a:endParaRPr lang="en-US" i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Georgia" panose="02040502050405020303" pitchFamily="18" charset="0"/>
              </a:rPr>
              <a:t>	</a:t>
            </a:r>
            <a:r>
              <a:rPr lang="en-US" i="1" dirty="0" smtClean="0">
                <a:latin typeface="Georgia" panose="02040502050405020303" pitchFamily="18" charset="0"/>
              </a:rPr>
              <a:t>however</a:t>
            </a:r>
            <a:r>
              <a:rPr lang="en-US" i="1" dirty="0">
                <a:latin typeface="Georgia" panose="02040502050405020303" pitchFamily="18" charset="0"/>
              </a:rPr>
              <a:t>, do not confuse with </a:t>
            </a:r>
            <a:r>
              <a:rPr lang="en-US" i="1" dirty="0" smtClean="0">
                <a:latin typeface="Georgia" panose="02040502050405020303" pitchFamily="18" charset="0"/>
              </a:rPr>
              <a:t>stereotypes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91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r>
              <a:rPr lang="en-US" dirty="0">
                <a:latin typeface="Georgia" panose="02040502050405020303" pitchFamily="18" charset="0"/>
              </a:rPr>
              <a:t>First Person</a:t>
            </a:r>
          </a:p>
          <a:p>
            <a:r>
              <a:rPr lang="en-US" dirty="0">
                <a:latin typeface="Georgia" panose="02040502050405020303" pitchFamily="18" charset="0"/>
              </a:rPr>
              <a:t>Third Person</a:t>
            </a:r>
          </a:p>
          <a:p>
            <a:r>
              <a:rPr lang="en-US" dirty="0">
                <a:latin typeface="Georgia" panose="02040502050405020303" pitchFamily="18" charset="0"/>
              </a:rPr>
              <a:t>Omniscient Third Person</a:t>
            </a:r>
          </a:p>
          <a:p>
            <a:r>
              <a:rPr lang="en-US" dirty="0">
                <a:latin typeface="Georgia" panose="02040502050405020303" pitchFamily="18" charset="0"/>
              </a:rPr>
              <a:t>Limited Omniscient Third Person</a:t>
            </a:r>
          </a:p>
          <a:p>
            <a:r>
              <a:rPr lang="en-US" dirty="0">
                <a:latin typeface="Georgia" panose="02040502050405020303" pitchFamily="18" charset="0"/>
              </a:rPr>
              <a:t>Stream of Consciousness</a:t>
            </a:r>
          </a:p>
          <a:p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71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Third Person</a:t>
            </a:r>
            <a:r>
              <a:rPr lang="en-US" dirty="0" smtClean="0">
                <a:latin typeface="Georgia" panose="02040502050405020303" pitchFamily="18" charset="0"/>
              </a:rPr>
              <a:t>: The narrator acts as an unseen character; does not participate in the action of the plot, but does relate details hidden from actors in the story.</a:t>
            </a:r>
          </a:p>
          <a:p>
            <a:pPr lvl="2"/>
            <a:r>
              <a:rPr lang="en-US" dirty="0" smtClean="0">
                <a:latin typeface="Georgia" panose="02040502050405020303" pitchFamily="18" charset="0"/>
              </a:rPr>
              <a:t>Reports information objectively or subjectively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8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</a:t>
            </a:r>
            <a:r>
              <a:rPr lang="en-US" dirty="0">
                <a:latin typeface="Georgia" panose="02040502050405020303" pitchFamily="18" charset="0"/>
              </a:rPr>
              <a:t>the account of the plot; the series of events described to the reader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First Person</a:t>
            </a:r>
            <a:r>
              <a:rPr lang="en-US" dirty="0" smtClean="0">
                <a:latin typeface="Georgia" panose="02040502050405020303" pitchFamily="18" charset="0"/>
              </a:rPr>
              <a:t>: The narrator participates in the action of the plot. Reports information from his/her point of view and therefore is a biased source of information. 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Readers need to determine quickly if a first person narration is reliable.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For obvious reasons, Poe loves this style.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6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—the account of the plot; the series of events described to the reader.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Omniscient Third Person</a:t>
            </a:r>
            <a:r>
              <a:rPr lang="en-US" dirty="0" smtClean="0">
                <a:latin typeface="Georgia" panose="02040502050405020303" pitchFamily="18" charset="0"/>
              </a:rPr>
              <a:t>: The narrator knows </a:t>
            </a:r>
            <a:r>
              <a:rPr lang="en-US" i="1" dirty="0" smtClean="0">
                <a:latin typeface="Georgia" panose="02040502050405020303" pitchFamily="18" charset="0"/>
              </a:rPr>
              <a:t>everything</a:t>
            </a:r>
            <a:r>
              <a:rPr lang="en-US" dirty="0" smtClean="0">
                <a:latin typeface="Georgia" panose="02040502050405020303" pitchFamily="18" charset="0"/>
              </a:rPr>
              <a:t> about </a:t>
            </a:r>
            <a:r>
              <a:rPr lang="en-US" i="1" dirty="0" smtClean="0">
                <a:latin typeface="Georgia" panose="02040502050405020303" pitchFamily="18" charset="0"/>
              </a:rPr>
              <a:t>all</a:t>
            </a:r>
            <a:r>
              <a:rPr lang="en-US" dirty="0" smtClean="0">
                <a:latin typeface="Georgia" panose="02040502050405020303" pitchFamily="18" charset="0"/>
              </a:rPr>
              <a:t> characters and relates the thoughts and motivations of all actors in the plot. When a new character in </a:t>
            </a:r>
            <a:r>
              <a:rPr lang="en-US" dirty="0">
                <a:latin typeface="Georgia" panose="02040502050405020303" pitchFamily="18" charset="0"/>
              </a:rPr>
              <a:t>i</a:t>
            </a:r>
            <a:r>
              <a:rPr lang="en-US" dirty="0" smtClean="0">
                <a:latin typeface="Georgia" panose="02040502050405020303" pitchFamily="18" charset="0"/>
              </a:rPr>
              <a:t>ntroduced to a scene, the reader learns his/her motivation and desires.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6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—the account of the plot; the series of events described to the reader.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Limited Omniscient Third Person</a:t>
            </a:r>
            <a:r>
              <a:rPr lang="en-US" dirty="0" smtClean="0">
                <a:latin typeface="Georgia" panose="02040502050405020303" pitchFamily="18" charset="0"/>
              </a:rPr>
              <a:t>: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The narrator’s knowledge focuses on only one character, major or minor; the narrator reveals everything about this character’s thoughts and motivations—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but only this one character.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2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Narration</a:t>
            </a:r>
            <a:r>
              <a:rPr lang="en-US" dirty="0" smtClean="0">
                <a:latin typeface="Georgia" panose="02040502050405020303" pitchFamily="18" charset="0"/>
              </a:rPr>
              <a:t>—the account of the plot; the series of events described to the reader.</a:t>
            </a:r>
          </a:p>
          <a:p>
            <a:r>
              <a:rPr lang="en-US" u="sng" dirty="0" smtClean="0">
                <a:latin typeface="Georgia" panose="02040502050405020303" pitchFamily="18" charset="0"/>
              </a:rPr>
              <a:t>Stream of Consciousness</a:t>
            </a:r>
            <a:r>
              <a:rPr lang="en-US" dirty="0" smtClean="0">
                <a:latin typeface="Georgia" panose="02040502050405020303" pitchFamily="18" charset="0"/>
              </a:rPr>
              <a:t>: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The story is told through the replication process of the narrator’s thoughts.</a:t>
            </a:r>
          </a:p>
          <a:p>
            <a:r>
              <a:rPr lang="en-US" dirty="0" smtClean="0">
                <a:latin typeface="Georgia" panose="02040502050405020303" pitchFamily="18" charset="0"/>
              </a:rPr>
              <a:t>Best described as interior monologues, this form of narration copies the internal voice of character’s mind as he/she goes about his/her daily life.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40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Definitions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Irony</a:t>
            </a:r>
            <a:r>
              <a:rPr lang="en-US" dirty="0" smtClean="0">
                <a:latin typeface="Georgia" panose="02040502050405020303" pitchFamily="18" charset="0"/>
              </a:rPr>
              <a:t>—an element involving the </a:t>
            </a:r>
            <a:r>
              <a:rPr lang="en-US" dirty="0">
                <a:latin typeface="Georgia" panose="02040502050405020303" pitchFamily="18" charset="0"/>
              </a:rPr>
              <a:t>contrast or discrepancies between elements or </a:t>
            </a:r>
            <a:r>
              <a:rPr lang="en-US" dirty="0" smtClean="0">
                <a:latin typeface="Georgia" panose="02040502050405020303" pitchFamily="18" charset="0"/>
              </a:rPr>
              <a:t>characters.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1302: Composition II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60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1184</Words>
  <Application>Microsoft Office PowerPoint</Application>
  <PresentationFormat>On-screen Show (4:3)</PresentationFormat>
  <Paragraphs>144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Narration•Irony•Symbol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Definitions</vt:lpstr>
      <vt:lpstr>To take this up a notch—</vt:lpstr>
      <vt:lpstr>Archetypes</vt:lpstr>
    </vt:vector>
  </TitlesOfParts>
  <Company>Wharton County Junior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Rhetoric</dc:title>
  <dc:creator>WCJC</dc:creator>
  <cp:lastModifiedBy>Lone Star College System</cp:lastModifiedBy>
  <cp:revision>89</cp:revision>
  <cp:lastPrinted>2014-09-22T19:05:24Z</cp:lastPrinted>
  <dcterms:created xsi:type="dcterms:W3CDTF">2014-06-25T15:15:52Z</dcterms:created>
  <dcterms:modified xsi:type="dcterms:W3CDTF">2014-09-22T19:06:58Z</dcterms:modified>
</cp:coreProperties>
</file>