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60" r:id="rId5"/>
    <p:sldId id="266" r:id="rId6"/>
    <p:sldId id="268" r:id="rId7"/>
    <p:sldId id="269" r:id="rId8"/>
    <p:sldId id="270" r:id="rId9"/>
    <p:sldId id="271" r:id="rId10"/>
    <p:sldId id="259" r:id="rId11"/>
    <p:sldId id="273"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fld id="{A312F6DE-BFC8-4549-9D05-F6D2C6836255}" type="datetimeFigureOut">
              <a:rPr lang="en-US" smtClean="0"/>
              <a:pPr/>
              <a:t>5/17/2016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2B847860-A9EA-41CB-9652-E6D5AE2F6919}" type="slidenum">
              <a:rPr lang="en-US" smtClean="0"/>
              <a:pPr/>
              <a:t>‹#›</a:t>
            </a:fld>
            <a:endParaRPr lang="en-US"/>
          </a:p>
        </p:txBody>
      </p:sp>
    </p:spTree>
    <p:extLst>
      <p:ext uri="{BB962C8B-B14F-4D97-AF65-F5344CB8AC3E}">
        <p14:creationId xmlns:p14="http://schemas.microsoft.com/office/powerpoint/2010/main" xmlns="" val="3306226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fld id="{5D63ED45-824F-45C2-B8F5-9B37743BCCF7}" type="datetimeFigureOut">
              <a:rPr lang="en-US" smtClean="0"/>
              <a:pPr/>
              <a:t>5/17/2016</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DD196087-5279-445A-8F82-E5AD778806E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196087-5279-445A-8F82-E5AD778806E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1"/>
            <a:ext cx="1066800" cy="349250"/>
          </a:xfrm>
        </p:spPr>
        <p:txBody>
          <a:bodyPr/>
          <a:lstStyle>
            <a:lvl1pPr algn="r">
              <a:defRPr sz="900">
                <a:latin typeface="Georgia" pitchFamily="18" charset="0"/>
              </a:defRPr>
            </a:lvl1pPr>
          </a:lstStyle>
          <a:p>
            <a:r>
              <a:rPr lang="en-US" smtClean="0"/>
              <a:t>7/9/2014</a:t>
            </a:r>
            <a:endParaRPr lang="en-US" dirty="0"/>
          </a:p>
        </p:txBody>
      </p:sp>
      <p:sp>
        <p:nvSpPr>
          <p:cNvPr id="5" name="Footer Placeholder 4"/>
          <p:cNvSpPr>
            <a:spLocks noGrp="1"/>
          </p:cNvSpPr>
          <p:nvPr>
            <p:ph type="ftr" sz="quarter" idx="11"/>
          </p:nvPr>
        </p:nvSpPr>
        <p:spPr>
          <a:xfrm>
            <a:off x="1600200" y="6356350"/>
            <a:ext cx="4419600" cy="365125"/>
          </a:xfrm>
        </p:spPr>
        <p:txBody>
          <a:bodyPr/>
          <a:lstStyle>
            <a:lvl1pPr algn="l">
              <a:defRPr sz="900">
                <a:latin typeface="Georgia" pitchFamily="18" charset="0"/>
              </a:defRPr>
            </a:lvl1pPr>
          </a:lstStyle>
          <a:p>
            <a:r>
              <a:rPr lang="en-US" dirty="0" smtClean="0"/>
              <a:t>English 1301: Composition &amp; Rhetoric I  || D. Glen Smith, instructor</a:t>
            </a:r>
            <a:endParaRPr lang="en-US" dirty="0"/>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170896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4151083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134767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685800" cy="365125"/>
          </a:xfrm>
        </p:spPr>
        <p:txBody>
          <a:bodyPr/>
          <a:lstStyle/>
          <a:p>
            <a:r>
              <a:rPr lang="en-US" smtClean="0"/>
              <a:t>7/9/2014</a:t>
            </a:r>
            <a:endParaRPr lang="en-US" dirty="0"/>
          </a:p>
        </p:txBody>
      </p:sp>
      <p:sp>
        <p:nvSpPr>
          <p:cNvPr id="5" name="Footer Placeholder 4"/>
          <p:cNvSpPr>
            <a:spLocks noGrp="1"/>
          </p:cNvSpPr>
          <p:nvPr>
            <p:ph type="ftr" sz="quarter" idx="11"/>
          </p:nvPr>
        </p:nvSpPr>
        <p:spPr>
          <a:xfrm>
            <a:off x="1219200" y="6356350"/>
            <a:ext cx="5334000" cy="365125"/>
          </a:xfrm>
        </p:spPr>
        <p:txBody>
          <a:bodyPr/>
          <a:lstStyle>
            <a:lvl1pPr algn="l">
              <a:defRPr/>
            </a:lvl1pPr>
          </a:lstStyle>
          <a:p>
            <a:r>
              <a:rPr lang="en-US" smtClean="0"/>
              <a:t>English 1301: Composition &amp; Rhetoric I  || D. Glen Smith, instructor</a:t>
            </a:r>
            <a:endParaRPr lang="en-US" dirty="0"/>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76678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427458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1496937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7/9/2014</a:t>
            </a:r>
            <a:endParaRPr lang="en-US"/>
          </a:p>
        </p:txBody>
      </p:sp>
      <p:sp>
        <p:nvSpPr>
          <p:cNvPr id="8" name="Footer Placeholder 7"/>
          <p:cNvSpPr>
            <a:spLocks noGrp="1"/>
          </p:cNvSpPr>
          <p:nvPr>
            <p:ph type="ftr" sz="quarter" idx="11"/>
          </p:nvPr>
        </p:nvSpPr>
        <p:spPr/>
        <p:txBody>
          <a:bodyPr/>
          <a:lstStyle/>
          <a:p>
            <a:r>
              <a:rPr lang="en-US" smtClean="0"/>
              <a:t>English 1301: Composition &amp; Rhetoric I  || D. Glen Smith, instructor</a:t>
            </a:r>
            <a:endParaRPr lang="en-US"/>
          </a:p>
        </p:txBody>
      </p:sp>
      <p:sp>
        <p:nvSpPr>
          <p:cNvPr id="9" name="Slide Number Placeholder 8"/>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3750190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7/9/2014</a:t>
            </a:r>
            <a:endParaRPr lang="en-US"/>
          </a:p>
        </p:txBody>
      </p:sp>
      <p:sp>
        <p:nvSpPr>
          <p:cNvPr id="4" name="Footer Placeholder 3"/>
          <p:cNvSpPr>
            <a:spLocks noGrp="1"/>
          </p:cNvSpPr>
          <p:nvPr>
            <p:ph type="ftr" sz="quarter" idx="11"/>
          </p:nvPr>
        </p:nvSpPr>
        <p:spPr/>
        <p:txBody>
          <a:bodyPr/>
          <a:lstStyle/>
          <a:p>
            <a:r>
              <a:rPr lang="en-US" smtClean="0"/>
              <a:t>English 1301: Composition &amp; Rhetoric I  || D. Glen Smith, instructor</a:t>
            </a:r>
            <a:endParaRPr lang="en-US"/>
          </a:p>
        </p:txBody>
      </p:sp>
      <p:sp>
        <p:nvSpPr>
          <p:cNvPr id="5" name="Slide Number Placeholder 4"/>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4279330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7/9/2014</a:t>
            </a:r>
            <a:endParaRPr lang="en-US"/>
          </a:p>
        </p:txBody>
      </p:sp>
      <p:sp>
        <p:nvSpPr>
          <p:cNvPr id="3" name="Footer Placeholder 2"/>
          <p:cNvSpPr>
            <a:spLocks noGrp="1"/>
          </p:cNvSpPr>
          <p:nvPr>
            <p:ph type="ftr" sz="quarter" idx="11"/>
          </p:nvPr>
        </p:nvSpPr>
        <p:spPr/>
        <p:txBody>
          <a:bodyPr/>
          <a:lstStyle/>
          <a:p>
            <a:r>
              <a:rPr lang="en-US" smtClean="0"/>
              <a:t>English 1301: Composition &amp; Rhetoric I  || D. Glen Smith, instructor</a:t>
            </a:r>
            <a:endParaRPr lang="en-US"/>
          </a:p>
        </p:txBody>
      </p:sp>
      <p:sp>
        <p:nvSpPr>
          <p:cNvPr id="4" name="Slide Number Placeholder 3"/>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3316234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205493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3179737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900">
                <a:solidFill>
                  <a:schemeClr val="tx1">
                    <a:tint val="75000"/>
                  </a:schemeClr>
                </a:solidFill>
                <a:latin typeface="Georgia" pitchFamily="18" charset="0"/>
              </a:defRPr>
            </a:lvl1pPr>
          </a:lstStyle>
          <a:p>
            <a:r>
              <a:rPr lang="en-US" smtClean="0"/>
              <a:t>7/9/2014</a:t>
            </a:r>
            <a:endParaRPr lang="en-US"/>
          </a:p>
        </p:txBody>
      </p:sp>
      <p:sp>
        <p:nvSpPr>
          <p:cNvPr id="5" name="Footer Placeholder 4"/>
          <p:cNvSpPr>
            <a:spLocks noGrp="1"/>
          </p:cNvSpPr>
          <p:nvPr>
            <p:ph type="ftr" sz="quarter" idx="3"/>
          </p:nvPr>
        </p:nvSpPr>
        <p:spPr>
          <a:xfrm>
            <a:off x="2667000" y="6356350"/>
            <a:ext cx="3886200" cy="365125"/>
          </a:xfrm>
          <a:prstGeom prst="rect">
            <a:avLst/>
          </a:prstGeom>
        </p:spPr>
        <p:txBody>
          <a:bodyPr vert="horz" lIns="91440" tIns="45720" rIns="91440" bIns="45720" rtlCol="0" anchor="ctr"/>
          <a:lstStyle>
            <a:lvl1pPr algn="ctr">
              <a:defRPr sz="900">
                <a:solidFill>
                  <a:schemeClr val="tx1">
                    <a:tint val="75000"/>
                  </a:schemeClr>
                </a:solidFill>
                <a:latin typeface="Georgia" pitchFamily="18" charset="0"/>
              </a:defRPr>
            </a:lvl1pPr>
          </a:lstStyle>
          <a:p>
            <a:r>
              <a:rPr lang="en-US" smtClean="0"/>
              <a:t>English 1301: Composition &amp; Rhetoric I  || D. Glen Smith, instructor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900">
                <a:solidFill>
                  <a:schemeClr val="tx1">
                    <a:tint val="75000"/>
                  </a:schemeClr>
                </a:solidFill>
                <a:latin typeface="Georgia" pitchFamily="18" charset="0"/>
              </a:defRPr>
            </a:lvl1pPr>
          </a:lstStyle>
          <a:p>
            <a:fld id="{22D0A825-39AA-4E6E-8F1A-A13F0D128C6E}" type="slidenum">
              <a:rPr lang="en-US" smtClean="0"/>
              <a:pPr/>
              <a:t>‹#›</a:t>
            </a:fld>
            <a:endParaRPr lang="en-US"/>
          </a:p>
        </p:txBody>
      </p:sp>
    </p:spTree>
    <p:extLst>
      <p:ext uri="{BB962C8B-B14F-4D97-AF65-F5344CB8AC3E}">
        <p14:creationId xmlns:p14="http://schemas.microsoft.com/office/powerpoint/2010/main" xmlns="" val="3197548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smtClean="0">
                <a:latin typeface="Georgia" pitchFamily="18" charset="0"/>
              </a:rPr>
              <a:t>Toulmin</a:t>
            </a:r>
            <a:r>
              <a:rPr lang="en-US" b="1" dirty="0" smtClean="0">
                <a:latin typeface="Georgia" pitchFamily="18" charset="0"/>
              </a:rPr>
              <a:t> Argument Format </a:t>
            </a:r>
            <a:endParaRPr lang="en-US" dirty="0">
              <a:latin typeface="Georgia" pitchFamily="18" charset="0"/>
            </a:endParaRPr>
          </a:p>
        </p:txBody>
      </p:sp>
      <p:sp>
        <p:nvSpPr>
          <p:cNvPr id="3" name="Subtitle 2"/>
          <p:cNvSpPr>
            <a:spLocks noGrp="1"/>
          </p:cNvSpPr>
          <p:nvPr>
            <p:ph type="subTitle" idx="1"/>
          </p:nvPr>
        </p:nvSpPr>
        <p:spPr/>
        <p:txBody>
          <a:bodyPr/>
          <a:lstStyle/>
          <a:p>
            <a:endParaRPr lang="en-US"/>
          </a:p>
        </p:txBody>
      </p:sp>
      <p:sp>
        <p:nvSpPr>
          <p:cNvPr id="7" name="Footer Placeholder 6"/>
          <p:cNvSpPr>
            <a:spLocks noGrp="1"/>
          </p:cNvSpPr>
          <p:nvPr>
            <p:ph type="ftr" sz="quarter" idx="11"/>
          </p:nvPr>
        </p:nvSpPr>
        <p:spPr/>
        <p:txBody>
          <a:bodyPr/>
          <a:lstStyle/>
          <a:p>
            <a:r>
              <a:rPr lang="en-US" dirty="0" smtClean="0"/>
              <a:t>English 1302: Composition II  || D. Glen Smith, instructor</a:t>
            </a:r>
            <a:endParaRPr lang="en-US" dirty="0"/>
          </a:p>
        </p:txBody>
      </p:sp>
      <p:sp>
        <p:nvSpPr>
          <p:cNvPr id="8" name="Slide Number Placeholder 7"/>
          <p:cNvSpPr>
            <a:spLocks noGrp="1"/>
          </p:cNvSpPr>
          <p:nvPr>
            <p:ph type="sldNum" sz="quarter" idx="12"/>
          </p:nvPr>
        </p:nvSpPr>
        <p:spPr/>
        <p:txBody>
          <a:bodyPr/>
          <a:lstStyle/>
          <a:p>
            <a:fld id="{22D0A825-39AA-4E6E-8F1A-A13F0D128C6E}" type="slidenum">
              <a:rPr lang="en-US" smtClean="0"/>
              <a:pPr/>
              <a:t>1</a:t>
            </a:fld>
            <a:endParaRPr lang="en-US" dirty="0"/>
          </a:p>
        </p:txBody>
      </p:sp>
    </p:spTree>
    <p:extLst>
      <p:ext uri="{BB962C8B-B14F-4D97-AF65-F5344CB8AC3E}">
        <p14:creationId xmlns:p14="http://schemas.microsoft.com/office/powerpoint/2010/main" xmlns="" val="3772136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Rebuttals</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marL="0" indent="0">
              <a:buNone/>
            </a:pPr>
            <a:r>
              <a:rPr lang="en-US" dirty="0" smtClean="0">
                <a:latin typeface="Georgia" pitchFamily="18" charset="0"/>
              </a:rPr>
              <a:t>Counter arguments may be necessary within these discussions. As with Aristotelian method, a single statement or a full paragraph may suffice as a rebuttal. </a:t>
            </a:r>
          </a:p>
          <a:p>
            <a:pPr marL="0" indent="0">
              <a:buNone/>
            </a:pPr>
            <a:endParaRPr lang="en-US" dirty="0" smtClean="0">
              <a:latin typeface="Georgia" pitchFamily="18" charset="0"/>
            </a:endParaRPr>
          </a:p>
          <a:p>
            <a:pPr marL="0" indent="0">
              <a:buNone/>
            </a:pPr>
            <a:r>
              <a:rPr lang="en-US" sz="2600" dirty="0" smtClean="0">
                <a:latin typeface="Georgia" pitchFamily="18" charset="0"/>
              </a:rPr>
              <a:t>While renowned literary critic Harold Bloom believes Edgar Allan Poe is an over-rated author, Dr. Carol Johnson (2009) claims otherwise, establishing Poe as the primary American Gothic short story writer (p. 36). </a:t>
            </a:r>
          </a:p>
          <a:p>
            <a:endParaRPr lang="en-US"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10</a:t>
            </a:fld>
            <a:endParaRPr lang="en-US"/>
          </a:p>
        </p:txBody>
      </p:sp>
    </p:spTree>
    <p:extLst>
      <p:ext uri="{BB962C8B-B14F-4D97-AF65-F5344CB8AC3E}">
        <p14:creationId xmlns:p14="http://schemas.microsoft.com/office/powerpoint/2010/main" xmlns="" val="3464734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eorgia" pitchFamily="18" charset="0"/>
              </a:rPr>
              <a:t>The Most Popular Sesame Street Character</a:t>
            </a:r>
            <a:endParaRPr lang="en-US" dirty="0">
              <a:latin typeface="Georgia" pitchFamily="18" charset="0"/>
            </a:endParaRPr>
          </a:p>
        </p:txBody>
      </p:sp>
      <p:sp>
        <p:nvSpPr>
          <p:cNvPr id="3" name="Content Placeholder 2"/>
          <p:cNvSpPr>
            <a:spLocks noGrp="1"/>
          </p:cNvSpPr>
          <p:nvPr>
            <p:ph idx="1"/>
          </p:nvPr>
        </p:nvSpPr>
        <p:spPr/>
        <p:txBody>
          <a:bodyPr>
            <a:normAutofit fontScale="62500" lnSpcReduction="20000"/>
          </a:bodyPr>
          <a:lstStyle/>
          <a:p>
            <a:r>
              <a:rPr lang="en-US" b="1" dirty="0" smtClean="0">
                <a:latin typeface="Georgia" pitchFamily="18" charset="0"/>
              </a:rPr>
              <a:t>Claim:</a:t>
            </a:r>
            <a:r>
              <a:rPr lang="en-US" dirty="0" smtClean="0">
                <a:latin typeface="Georgia" pitchFamily="18" charset="0"/>
              </a:rPr>
              <a:t> Elmo is the most important character on Sesame Street.</a:t>
            </a:r>
          </a:p>
          <a:p>
            <a:r>
              <a:rPr lang="en-US" b="1" dirty="0" smtClean="0">
                <a:latin typeface="Georgia" pitchFamily="18" charset="0"/>
              </a:rPr>
              <a:t>Grounds/Data:</a:t>
            </a:r>
            <a:r>
              <a:rPr lang="en-US" dirty="0" smtClean="0">
                <a:latin typeface="Georgia" pitchFamily="18" charset="0"/>
              </a:rPr>
              <a:t> In a preschool poll, 70% of children reported liking Elmo more than other characters. Children laugh on average, 33% more when Elmo is on the screen. In addition, Elmo is shown exercising twice as often as any other character on the show.</a:t>
            </a:r>
          </a:p>
          <a:p>
            <a:r>
              <a:rPr lang="en-US" b="1" dirty="0" smtClean="0">
                <a:latin typeface="Georgia" pitchFamily="18" charset="0"/>
              </a:rPr>
              <a:t>Warrant:</a:t>
            </a:r>
            <a:r>
              <a:rPr lang="en-US" dirty="0" smtClean="0">
                <a:latin typeface="Georgia" pitchFamily="18" charset="0"/>
              </a:rPr>
              <a:t> Elmo has children’s attention more than other characters, and therefore has more potential to make positive changes in preschoolers’ lives.</a:t>
            </a:r>
          </a:p>
          <a:p>
            <a:r>
              <a:rPr lang="en-US" b="1" dirty="0" smtClean="0">
                <a:latin typeface="Georgia" pitchFamily="18" charset="0"/>
              </a:rPr>
              <a:t>Backing:</a:t>
            </a:r>
            <a:r>
              <a:rPr lang="en-US" dirty="0" smtClean="0">
                <a:latin typeface="Georgia" pitchFamily="18" charset="0"/>
              </a:rPr>
              <a:t> Children create many of their habits through mimicry.</a:t>
            </a:r>
          </a:p>
          <a:p>
            <a:r>
              <a:rPr lang="en-US" b="1" dirty="0" smtClean="0">
                <a:latin typeface="Georgia" pitchFamily="18" charset="0"/>
              </a:rPr>
              <a:t>Qualifier:</a:t>
            </a:r>
            <a:r>
              <a:rPr lang="en-US" dirty="0" smtClean="0">
                <a:latin typeface="Georgia" pitchFamily="18" charset="0"/>
              </a:rPr>
              <a:t> Elmo is </a:t>
            </a:r>
            <a:r>
              <a:rPr lang="en-US" u="sng" dirty="0" smtClean="0">
                <a:latin typeface="Georgia" pitchFamily="18" charset="0"/>
              </a:rPr>
              <a:t>definitely</a:t>
            </a:r>
            <a:r>
              <a:rPr lang="en-US" dirty="0" smtClean="0">
                <a:latin typeface="Georgia" pitchFamily="18" charset="0"/>
              </a:rPr>
              <a:t> the </a:t>
            </a:r>
            <a:r>
              <a:rPr lang="en-US" u="sng" dirty="0" smtClean="0">
                <a:latin typeface="Georgia" pitchFamily="18" charset="0"/>
              </a:rPr>
              <a:t>most important</a:t>
            </a:r>
            <a:r>
              <a:rPr lang="en-US" dirty="0" smtClean="0">
                <a:latin typeface="Georgia" pitchFamily="18" charset="0"/>
              </a:rPr>
              <a:t> character on Sesame Street.</a:t>
            </a:r>
          </a:p>
          <a:p>
            <a:r>
              <a:rPr lang="en-US" b="1" dirty="0" smtClean="0">
                <a:latin typeface="Georgia" pitchFamily="18" charset="0"/>
              </a:rPr>
              <a:t>Rebuttal:</a:t>
            </a:r>
            <a:r>
              <a:rPr lang="en-US" dirty="0" smtClean="0">
                <a:latin typeface="Georgia" pitchFamily="18" charset="0"/>
              </a:rPr>
              <a:t> Other characters on Sesame Street may fulfill important roles and model positive behaviors as well; however, Elmo’s importance can be further stressed due to his recent influence financially for the program.</a:t>
            </a:r>
          </a:p>
          <a:p>
            <a:endParaRPr lang="en-US"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11</a:t>
            </a:fld>
            <a:endParaRPr lang="en-US"/>
          </a:p>
        </p:txBody>
      </p:sp>
    </p:spTree>
    <p:extLst>
      <p:ext uri="{BB962C8B-B14F-4D97-AF65-F5344CB8AC3E}">
        <p14:creationId xmlns:p14="http://schemas.microsoft.com/office/powerpoint/2010/main" xmlns="" val="346473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Basics</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Georgia" pitchFamily="18" charset="0"/>
              </a:rPr>
              <a:t>is very confrontational; however, unlike Aristotelian Argument, you do not concentrate as heavily on possible reactions from your opponent </a:t>
            </a:r>
          </a:p>
          <a:p>
            <a:r>
              <a:rPr lang="en-US" dirty="0" err="1" smtClean="0">
                <a:latin typeface="Georgia" pitchFamily="18" charset="0"/>
              </a:rPr>
              <a:t>Toulmin</a:t>
            </a:r>
            <a:r>
              <a:rPr lang="en-US" dirty="0" smtClean="0">
                <a:latin typeface="Georgia" pitchFamily="18" charset="0"/>
              </a:rPr>
              <a:t> utilizes more of a strict </a:t>
            </a:r>
            <a:r>
              <a:rPr lang="en-US" b="1" dirty="0" smtClean="0">
                <a:latin typeface="Georgia" pitchFamily="18" charset="0"/>
              </a:rPr>
              <a:t>logos</a:t>
            </a:r>
            <a:r>
              <a:rPr lang="en-US" dirty="0" smtClean="0">
                <a:latin typeface="Georgia" pitchFamily="18" charset="0"/>
              </a:rPr>
              <a:t> approach to analysis, appealing less to emotions or even to an Aristotelian sense of </a:t>
            </a:r>
            <a:r>
              <a:rPr lang="en-US" b="1" dirty="0" smtClean="0">
                <a:latin typeface="Georgia" pitchFamily="18" charset="0"/>
              </a:rPr>
              <a:t>ethos</a:t>
            </a:r>
          </a:p>
          <a:p>
            <a:r>
              <a:rPr lang="en-US" dirty="0" smtClean="0">
                <a:latin typeface="Georgia" pitchFamily="18" charset="0"/>
              </a:rPr>
              <a:t>it is often labeled as a method of reasoning, to draw conclusions based on provided evidence, </a:t>
            </a:r>
            <a:br>
              <a:rPr lang="en-US" dirty="0" smtClean="0">
                <a:latin typeface="Georgia" pitchFamily="18" charset="0"/>
              </a:rPr>
            </a:br>
            <a:r>
              <a:rPr lang="en-US" dirty="0" smtClean="0">
                <a:latin typeface="Georgia" pitchFamily="18" charset="0"/>
              </a:rPr>
              <a:t>   either by </a:t>
            </a:r>
            <a:r>
              <a:rPr lang="en-US" b="1" dirty="0" smtClean="0">
                <a:latin typeface="Georgia" pitchFamily="18" charset="0"/>
              </a:rPr>
              <a:t>deduction</a:t>
            </a:r>
            <a:r>
              <a:rPr lang="en-US" dirty="0" smtClean="0">
                <a:latin typeface="Georgia" pitchFamily="18" charset="0"/>
              </a:rPr>
              <a:t> or </a:t>
            </a:r>
            <a:r>
              <a:rPr lang="en-US" b="1" dirty="0" smtClean="0">
                <a:latin typeface="Georgia" pitchFamily="18" charset="0"/>
              </a:rPr>
              <a:t>induction</a:t>
            </a:r>
            <a:r>
              <a:rPr lang="en-US" dirty="0" smtClean="0">
                <a:latin typeface="Georgia" pitchFamily="18" charset="0"/>
              </a:rPr>
              <a:t> </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2</a:t>
            </a:fld>
            <a:endParaRPr lang="en-US"/>
          </a:p>
        </p:txBody>
      </p:sp>
    </p:spTree>
    <p:extLst>
      <p:ext uri="{BB962C8B-B14F-4D97-AF65-F5344CB8AC3E}">
        <p14:creationId xmlns:p14="http://schemas.microsoft.com/office/powerpoint/2010/main" xmlns="" val="3248151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Elements</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fontScale="70000" lnSpcReduction="20000"/>
          </a:bodyPr>
          <a:lstStyle/>
          <a:p>
            <a:pPr>
              <a:buNone/>
            </a:pPr>
            <a:r>
              <a:rPr lang="en-US" dirty="0" smtClean="0">
                <a:latin typeface="Georgia" pitchFamily="18" charset="0"/>
              </a:rPr>
              <a:t>In the end, to explain </a:t>
            </a:r>
            <a:r>
              <a:rPr lang="en-US" dirty="0" err="1" smtClean="0">
                <a:latin typeface="Georgia" pitchFamily="18" charset="0"/>
              </a:rPr>
              <a:t>Toulmin</a:t>
            </a:r>
            <a:r>
              <a:rPr lang="en-US" dirty="0" smtClean="0">
                <a:latin typeface="Georgia" pitchFamily="18" charset="0"/>
              </a:rPr>
              <a:t>, new terminology must be used :</a:t>
            </a:r>
          </a:p>
          <a:p>
            <a:pPr>
              <a:buNone/>
            </a:pPr>
            <a:endParaRPr lang="en-US" dirty="0" smtClean="0">
              <a:latin typeface="Georgia" pitchFamily="18" charset="0"/>
            </a:endParaRPr>
          </a:p>
          <a:p>
            <a:pPr marL="0" indent="0">
              <a:buNone/>
            </a:pPr>
            <a:r>
              <a:rPr lang="en-US" b="1" dirty="0" smtClean="0">
                <a:latin typeface="Georgia" pitchFamily="18" charset="0"/>
              </a:rPr>
              <a:t>claim: </a:t>
            </a:r>
            <a:r>
              <a:rPr lang="en-US" dirty="0" smtClean="0">
                <a:latin typeface="Georgia" pitchFamily="18" charset="0"/>
              </a:rPr>
              <a:t>establishes purpose of argument; goal of paper; thesis</a:t>
            </a:r>
            <a:br>
              <a:rPr lang="en-US" dirty="0" smtClean="0">
                <a:latin typeface="Georgia" pitchFamily="18" charset="0"/>
              </a:rPr>
            </a:br>
            <a:r>
              <a:rPr lang="en-US" b="1" dirty="0" smtClean="0">
                <a:latin typeface="Georgia" pitchFamily="18" charset="0"/>
              </a:rPr>
              <a:t>grounds:</a:t>
            </a:r>
            <a:r>
              <a:rPr lang="en-US" dirty="0" smtClean="0">
                <a:latin typeface="Georgia" pitchFamily="18" charset="0"/>
              </a:rPr>
              <a:t> statistical evidence, reasons defending </a:t>
            </a:r>
            <a:r>
              <a:rPr lang="en-US" dirty="0" err="1" smtClean="0">
                <a:latin typeface="Georgia" pitchFamily="18" charset="0"/>
              </a:rPr>
              <a:t>p.o.v</a:t>
            </a:r>
            <a:r>
              <a:rPr lang="en-US" dirty="0" smtClean="0">
                <a:latin typeface="Georgia" pitchFamily="18" charset="0"/>
              </a:rPr>
              <a:t>.; 	established truths</a:t>
            </a:r>
            <a:br>
              <a:rPr lang="en-US" dirty="0" smtClean="0">
                <a:latin typeface="Georgia" pitchFamily="18" charset="0"/>
              </a:rPr>
            </a:br>
            <a:r>
              <a:rPr lang="en-US" b="1" dirty="0" smtClean="0">
                <a:latin typeface="Georgia" pitchFamily="18" charset="0"/>
              </a:rPr>
              <a:t>warrants:</a:t>
            </a:r>
            <a:r>
              <a:rPr lang="en-US" dirty="0" smtClean="0">
                <a:latin typeface="Georgia" pitchFamily="18" charset="0"/>
              </a:rPr>
              <a:t> answers how the grounds support the claim</a:t>
            </a:r>
            <a:br>
              <a:rPr lang="en-US" dirty="0" smtClean="0">
                <a:latin typeface="Georgia" pitchFamily="18" charset="0"/>
              </a:rPr>
            </a:br>
            <a:r>
              <a:rPr lang="en-US" b="1" dirty="0" smtClean="0">
                <a:latin typeface="Georgia" pitchFamily="18" charset="0"/>
              </a:rPr>
              <a:t>backing:</a:t>
            </a:r>
            <a:r>
              <a:rPr lang="en-US" dirty="0" smtClean="0">
                <a:latin typeface="Georgia" pitchFamily="18" charset="0"/>
              </a:rPr>
              <a:t>  further support showing how well the reasons work</a:t>
            </a:r>
            <a:br>
              <a:rPr lang="en-US" dirty="0" smtClean="0">
                <a:latin typeface="Georgia" pitchFamily="18" charset="0"/>
              </a:rPr>
            </a:br>
            <a:r>
              <a:rPr lang="en-US" b="1" dirty="0" smtClean="0">
                <a:latin typeface="Georgia" pitchFamily="18" charset="0"/>
              </a:rPr>
              <a:t>qualifiers: </a:t>
            </a:r>
            <a:r>
              <a:rPr lang="en-US" dirty="0" smtClean="0">
                <a:latin typeface="Georgia" pitchFamily="18" charset="0"/>
              </a:rPr>
              <a:t>provide possible limitations of the claim through 	words &amp; phrases, such as— </a:t>
            </a:r>
            <a:r>
              <a:rPr lang="en-US" i="1" dirty="0" smtClean="0">
                <a:latin typeface="Georgia" pitchFamily="18" charset="0"/>
              </a:rPr>
              <a:t>probably, in most instances, 	typically, some, a few, most, many</a:t>
            </a:r>
            <a:r>
              <a:rPr lang="en-US" dirty="0" smtClean="0">
                <a:latin typeface="Georgia" pitchFamily="18" charset="0"/>
              </a:rPr>
              <a:t>— they show when, 	how, and why the claim is reliable</a:t>
            </a:r>
            <a:br>
              <a:rPr lang="en-US" dirty="0" smtClean="0">
                <a:latin typeface="Georgia" pitchFamily="18" charset="0"/>
              </a:rPr>
            </a:br>
            <a:r>
              <a:rPr lang="en-US" b="1" dirty="0" smtClean="0">
                <a:latin typeface="Georgia" pitchFamily="18" charset="0"/>
              </a:rPr>
              <a:t>rebuttals: </a:t>
            </a:r>
            <a:r>
              <a:rPr lang="en-US" dirty="0" smtClean="0">
                <a:latin typeface="Georgia" pitchFamily="18" charset="0"/>
              </a:rPr>
              <a:t>acknowledge any objections to main claim</a:t>
            </a:r>
          </a:p>
          <a:p>
            <a:pPr marL="0" indent="0">
              <a:buNone/>
            </a:pPr>
            <a:r>
              <a:rPr lang="en-US" dirty="0" smtClean="0">
                <a:solidFill>
                  <a:schemeClr val="bg1"/>
                </a:solidFill>
                <a:latin typeface="Georgia" pitchFamily="18" charset="0"/>
              </a:rPr>
              <a:t>.</a:t>
            </a:r>
          </a:p>
          <a:p>
            <a:pPr marL="0" indent="0">
              <a:buNone/>
            </a:pPr>
            <a:endParaRPr lang="en-US" dirty="0" smtClean="0">
              <a:latin typeface="Georgia" pitchFamily="18" charset="0"/>
            </a:endParaRPr>
          </a:p>
          <a:p>
            <a:endParaRPr lang="en-US" dirty="0" smtClean="0">
              <a:latin typeface="Georgia" pitchFamily="18" charset="0"/>
            </a:endParaRPr>
          </a:p>
          <a:p>
            <a:endParaRPr lang="en-US" dirty="0" smtClean="0">
              <a:latin typeface="Georgia" pitchFamily="18" charset="0"/>
            </a:endParaRPr>
          </a:p>
          <a:p>
            <a:endParaRPr lang="en-US"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3</a:t>
            </a:fld>
            <a:endParaRPr lang="en-US" dirty="0"/>
          </a:p>
        </p:txBody>
      </p:sp>
    </p:spTree>
    <p:extLst>
      <p:ext uri="{BB962C8B-B14F-4D97-AF65-F5344CB8AC3E}">
        <p14:creationId xmlns:p14="http://schemas.microsoft.com/office/powerpoint/2010/main" xmlns="" val="30793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Introduction</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fontScale="85000" lnSpcReduction="10000"/>
          </a:bodyPr>
          <a:lstStyle/>
          <a:p>
            <a:pPr>
              <a:buNone/>
            </a:pPr>
            <a:r>
              <a:rPr lang="en-US" b="1" dirty="0" smtClean="0">
                <a:latin typeface="Georgia" pitchFamily="18" charset="0"/>
              </a:rPr>
              <a:t>1. </a:t>
            </a:r>
            <a:r>
              <a:rPr lang="en-US" dirty="0" smtClean="0">
                <a:latin typeface="Georgia" pitchFamily="18" charset="0"/>
              </a:rPr>
              <a:t>The writer should first gain the audience’s attention in the essay and provide interest to the situation. Remember all paragraphs need five sentences for defense. In this case, you are embellishing the standard purpose of an introduction by establishing the importance of your </a:t>
            </a:r>
            <a:r>
              <a:rPr lang="en-US" b="1" dirty="0" smtClean="0">
                <a:latin typeface="Georgia" pitchFamily="18" charset="0"/>
              </a:rPr>
              <a:t>claim</a:t>
            </a:r>
            <a:r>
              <a:rPr lang="en-US" dirty="0" smtClean="0">
                <a:latin typeface="Georgia" pitchFamily="18" charset="0"/>
              </a:rPr>
              <a:t>.</a:t>
            </a:r>
          </a:p>
          <a:p>
            <a:pPr>
              <a:buNone/>
            </a:pPr>
            <a:r>
              <a:rPr lang="en-US" b="1" dirty="0" smtClean="0">
                <a:latin typeface="Georgia" pitchFamily="18" charset="0"/>
              </a:rPr>
              <a:t>2.</a:t>
            </a:r>
            <a:r>
              <a:rPr lang="en-US" dirty="0" smtClean="0">
                <a:latin typeface="Georgia" pitchFamily="18" charset="0"/>
              </a:rPr>
              <a:t> The writer then declares a </a:t>
            </a:r>
            <a:r>
              <a:rPr lang="en-US" b="1" dirty="0" smtClean="0">
                <a:latin typeface="Georgia" pitchFamily="18" charset="0"/>
              </a:rPr>
              <a:t>claim</a:t>
            </a:r>
            <a:r>
              <a:rPr lang="en-US" dirty="0" smtClean="0">
                <a:latin typeface="Georgia" pitchFamily="18" charset="0"/>
              </a:rPr>
              <a:t> in a strong, defined fashion, establishing a firm position on </a:t>
            </a:r>
            <a:br>
              <a:rPr lang="en-US" dirty="0" smtClean="0">
                <a:latin typeface="Georgia" pitchFamily="18" charset="0"/>
              </a:rPr>
            </a:br>
            <a:r>
              <a:rPr lang="en-US" dirty="0" smtClean="0">
                <a:latin typeface="Georgia" pitchFamily="18" charset="0"/>
              </a:rPr>
              <a:t> an argument. This is the traditional </a:t>
            </a:r>
            <a:r>
              <a:rPr lang="en-US" b="1" dirty="0" smtClean="0">
                <a:latin typeface="Georgia" pitchFamily="18" charset="0"/>
              </a:rPr>
              <a:t>thesis</a:t>
            </a:r>
            <a:r>
              <a:rPr lang="en-US" dirty="0" smtClean="0">
                <a:latin typeface="Georgia" pitchFamily="18" charset="0"/>
              </a:rPr>
              <a:t> or goal of the paper.</a:t>
            </a:r>
          </a:p>
          <a:p>
            <a:pPr marL="0" indent="0">
              <a:buNone/>
            </a:pPr>
            <a:endParaRPr lang="en-US"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4</a:t>
            </a:fld>
            <a:endParaRPr lang="en-US"/>
          </a:p>
        </p:txBody>
      </p:sp>
    </p:spTree>
    <p:extLst>
      <p:ext uri="{BB962C8B-B14F-4D97-AF65-F5344CB8AC3E}">
        <p14:creationId xmlns:p14="http://schemas.microsoft.com/office/powerpoint/2010/main" xmlns="" val="3171103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Body</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fontScale="70000" lnSpcReduction="20000"/>
          </a:bodyPr>
          <a:lstStyle/>
          <a:p>
            <a:pPr>
              <a:buNone/>
            </a:pPr>
            <a:r>
              <a:rPr lang="en-US" b="1" dirty="0" smtClean="0">
                <a:latin typeface="Georgia" pitchFamily="18" charset="0"/>
              </a:rPr>
              <a:t>1. </a:t>
            </a:r>
            <a:r>
              <a:rPr lang="en-US" dirty="0" smtClean="0">
                <a:latin typeface="Georgia" pitchFamily="18" charset="0"/>
              </a:rPr>
              <a:t>Provide the data and statistics which back up your original argument. What facts support your position? In other words, provide the </a:t>
            </a:r>
            <a:r>
              <a:rPr lang="en-US" b="1" dirty="0" smtClean="0">
                <a:latin typeface="Georgia" pitchFamily="18" charset="0"/>
              </a:rPr>
              <a:t>grounds</a:t>
            </a:r>
            <a:r>
              <a:rPr lang="en-US" dirty="0" smtClean="0">
                <a:latin typeface="Georgia" pitchFamily="18" charset="0"/>
              </a:rPr>
              <a:t> for your argument.</a:t>
            </a:r>
          </a:p>
          <a:p>
            <a:pPr>
              <a:buNone/>
            </a:pPr>
            <a:r>
              <a:rPr lang="en-US" b="1" dirty="0" smtClean="0">
                <a:latin typeface="Georgia" pitchFamily="18" charset="0"/>
              </a:rPr>
              <a:t>2.</a:t>
            </a:r>
            <a:r>
              <a:rPr lang="en-US" dirty="0" smtClean="0">
                <a:latin typeface="Georgia" pitchFamily="18" charset="0"/>
              </a:rPr>
              <a:t> Establish a </a:t>
            </a:r>
            <a:r>
              <a:rPr lang="en-US" b="1" dirty="0" smtClean="0">
                <a:latin typeface="Georgia" pitchFamily="18" charset="0"/>
              </a:rPr>
              <a:t>warrant</a:t>
            </a:r>
            <a:r>
              <a:rPr lang="en-US" dirty="0" smtClean="0">
                <a:latin typeface="Georgia" pitchFamily="18" charset="0"/>
              </a:rPr>
              <a:t> which explain through strong analysis of the data you have provided.</a:t>
            </a:r>
          </a:p>
          <a:p>
            <a:pPr>
              <a:buNone/>
            </a:pPr>
            <a:r>
              <a:rPr lang="en-US" b="1" dirty="0" smtClean="0">
                <a:latin typeface="Georgia" pitchFamily="18" charset="0"/>
              </a:rPr>
              <a:t>3.</a:t>
            </a:r>
            <a:r>
              <a:rPr lang="en-US" dirty="0" smtClean="0">
                <a:latin typeface="Georgia" pitchFamily="18" charset="0"/>
              </a:rPr>
              <a:t> Through further </a:t>
            </a:r>
            <a:r>
              <a:rPr lang="en-US" b="1" dirty="0" smtClean="0">
                <a:latin typeface="Georgia" pitchFamily="18" charset="0"/>
              </a:rPr>
              <a:t>backing</a:t>
            </a:r>
            <a:r>
              <a:rPr lang="en-US" dirty="0" smtClean="0">
                <a:latin typeface="Georgia" pitchFamily="18" charset="0"/>
              </a:rPr>
              <a:t> of research defend your analysis.</a:t>
            </a:r>
          </a:p>
          <a:p>
            <a:pPr>
              <a:buNone/>
            </a:pPr>
            <a:r>
              <a:rPr lang="en-US" b="1" dirty="0" smtClean="0">
                <a:latin typeface="Georgia" pitchFamily="18" charset="0"/>
              </a:rPr>
              <a:t>4.</a:t>
            </a:r>
            <a:r>
              <a:rPr lang="en-US" dirty="0" smtClean="0">
                <a:latin typeface="Georgia" pitchFamily="18" charset="0"/>
              </a:rPr>
              <a:t> Establish a second and then a third series of </a:t>
            </a:r>
            <a:r>
              <a:rPr lang="en-US" b="1" dirty="0" smtClean="0">
                <a:latin typeface="Georgia" pitchFamily="18" charset="0"/>
              </a:rPr>
              <a:t>Grounds/Warrants/Backing</a:t>
            </a:r>
            <a:r>
              <a:rPr lang="en-US" dirty="0" smtClean="0">
                <a:latin typeface="Georgia" pitchFamily="18" charset="0"/>
              </a:rPr>
              <a:t> up of evidence.</a:t>
            </a:r>
          </a:p>
          <a:p>
            <a:pPr>
              <a:buNone/>
            </a:pPr>
            <a:r>
              <a:rPr lang="en-US" b="1" dirty="0" smtClean="0">
                <a:latin typeface="Georgia" pitchFamily="18" charset="0"/>
              </a:rPr>
              <a:t>5.</a:t>
            </a:r>
            <a:r>
              <a:rPr lang="en-US" dirty="0" smtClean="0">
                <a:latin typeface="Georgia" pitchFamily="18" charset="0"/>
              </a:rPr>
              <a:t> Provide possible </a:t>
            </a:r>
            <a:r>
              <a:rPr lang="en-US" b="1" dirty="0" smtClean="0">
                <a:latin typeface="Georgia" pitchFamily="18" charset="0"/>
              </a:rPr>
              <a:t>rebuttals</a:t>
            </a:r>
            <a:r>
              <a:rPr lang="en-US" dirty="0" smtClean="0">
                <a:latin typeface="Georgia" pitchFamily="18" charset="0"/>
              </a:rPr>
              <a:t> to the opposition of the original claim as in the Aristotelian method. </a:t>
            </a:r>
            <a:br>
              <a:rPr lang="en-US" dirty="0" smtClean="0">
                <a:latin typeface="Georgia" pitchFamily="18" charset="0"/>
              </a:rPr>
            </a:br>
            <a:r>
              <a:rPr lang="en-US" dirty="0" smtClean="0">
                <a:latin typeface="Georgia" pitchFamily="18" charset="0"/>
              </a:rPr>
              <a:t>• </a:t>
            </a:r>
            <a:r>
              <a:rPr lang="en-US" b="1" dirty="0" smtClean="0">
                <a:latin typeface="Georgia" pitchFamily="18" charset="0"/>
              </a:rPr>
              <a:t>concede</a:t>
            </a:r>
            <a:r>
              <a:rPr lang="en-US" dirty="0" smtClean="0">
                <a:latin typeface="Georgia" pitchFamily="18" charset="0"/>
              </a:rPr>
              <a:t> your opponent has valid points, however, then</a:t>
            </a:r>
            <a:br>
              <a:rPr lang="en-US" dirty="0" smtClean="0">
                <a:latin typeface="Georgia" pitchFamily="18" charset="0"/>
              </a:rPr>
            </a:br>
            <a:r>
              <a:rPr lang="en-US" dirty="0" smtClean="0">
                <a:latin typeface="Georgia" pitchFamily="18" charset="0"/>
              </a:rPr>
              <a:t>• the writer </a:t>
            </a:r>
            <a:r>
              <a:rPr lang="en-US" b="1" dirty="0" smtClean="0">
                <a:latin typeface="Georgia" pitchFamily="18" charset="0"/>
              </a:rPr>
              <a:t>refutes</a:t>
            </a:r>
            <a:r>
              <a:rPr lang="en-US" dirty="0" smtClean="0">
                <a:latin typeface="Georgia" pitchFamily="18" charset="0"/>
              </a:rPr>
              <a:t> these views by showing how the original claim is stronger, more valid</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5</a:t>
            </a:fld>
            <a:endParaRPr lang="en-US"/>
          </a:p>
        </p:txBody>
      </p:sp>
    </p:spTree>
    <p:extLst>
      <p:ext uri="{BB962C8B-B14F-4D97-AF65-F5344CB8AC3E}">
        <p14:creationId xmlns:p14="http://schemas.microsoft.com/office/powerpoint/2010/main" xmlns="" val="3397986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Conclusion</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b="1" u="sng" dirty="0" smtClean="0">
                <a:latin typeface="Georgia" pitchFamily="18" charset="0"/>
              </a:rPr>
              <a:t>Conclusion</a:t>
            </a:r>
            <a:endParaRPr lang="en-US" u="sng" dirty="0" smtClean="0">
              <a:latin typeface="Georgia" pitchFamily="18" charset="0"/>
            </a:endParaRPr>
          </a:p>
          <a:p>
            <a:pPr>
              <a:buNone/>
            </a:pPr>
            <a:r>
              <a:rPr lang="en-US" dirty="0" smtClean="0">
                <a:latin typeface="Georgia" pitchFamily="18" charset="0"/>
              </a:rPr>
              <a:t>Seek closure to the full argument by slightly</a:t>
            </a:r>
          </a:p>
          <a:p>
            <a:pPr>
              <a:buNone/>
            </a:pPr>
            <a:r>
              <a:rPr lang="en-US" dirty="0" smtClean="0">
                <a:latin typeface="Georgia" pitchFamily="18" charset="0"/>
              </a:rPr>
              <a:t>reviewing main points, but resolving the</a:t>
            </a:r>
          </a:p>
          <a:p>
            <a:pPr marL="0" indent="0">
              <a:buNone/>
            </a:pPr>
            <a:r>
              <a:rPr lang="en-US" dirty="0" smtClean="0">
                <a:latin typeface="Georgia" pitchFamily="18" charset="0"/>
              </a:rPr>
              <a:t>issue at hand through summing up with</a:t>
            </a:r>
          </a:p>
          <a:p>
            <a:pPr marL="0" indent="0">
              <a:buNone/>
            </a:pPr>
            <a:r>
              <a:rPr lang="en-US" dirty="0" smtClean="0">
                <a:latin typeface="Georgia" pitchFamily="18" charset="0"/>
              </a:rPr>
              <a:t>deductive reasoning from the main grounds,</a:t>
            </a:r>
          </a:p>
          <a:p>
            <a:pPr marL="0" indent="0">
              <a:buNone/>
            </a:pPr>
            <a:r>
              <a:rPr lang="en-US" dirty="0" smtClean="0">
                <a:latin typeface="Georgia" pitchFamily="18" charset="0"/>
              </a:rPr>
              <a:t>warrants, and backing.</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6</a:t>
            </a:fld>
            <a:endParaRPr lang="en-US"/>
          </a:p>
        </p:txBody>
      </p:sp>
    </p:spTree>
    <p:extLst>
      <p:ext uri="{BB962C8B-B14F-4D97-AF65-F5344CB8AC3E}">
        <p14:creationId xmlns:p14="http://schemas.microsoft.com/office/powerpoint/2010/main" xmlns="" val="3397986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latin typeface="Georgia" pitchFamily="18" charset="0"/>
              </a:rPr>
              <a:t>Syllogisms</a:t>
            </a:r>
            <a:r>
              <a:rPr lang="en-US" b="1" dirty="0" smtClean="0">
                <a:latin typeface="Georgia" pitchFamily="18" charset="0"/>
              </a:rPr>
              <a:t> &amp; </a:t>
            </a:r>
            <a:r>
              <a:rPr lang="en-US" b="1" dirty="0" err="1" smtClean="0">
                <a:solidFill>
                  <a:schemeClr val="accent5">
                    <a:lumMod val="75000"/>
                  </a:schemeClr>
                </a:solidFill>
                <a:latin typeface="Georgia" pitchFamily="18" charset="0"/>
              </a:rPr>
              <a:t>Toulmin</a:t>
            </a:r>
            <a:r>
              <a:rPr lang="en-US" b="1" dirty="0" smtClean="0">
                <a:latin typeface="Georgia" pitchFamily="18" charset="0"/>
              </a:rPr>
              <a:t> / Introduction Statements</a:t>
            </a:r>
            <a:endParaRPr lang="en-US" dirty="0">
              <a:latin typeface="Georgia" pitchFamily="18" charset="0"/>
            </a:endParaRPr>
          </a:p>
        </p:txBody>
      </p:sp>
      <p:sp>
        <p:nvSpPr>
          <p:cNvPr id="3" name="Content Placeholder 2"/>
          <p:cNvSpPr>
            <a:spLocks noGrp="1"/>
          </p:cNvSpPr>
          <p:nvPr>
            <p:ph idx="1"/>
          </p:nvPr>
        </p:nvSpPr>
        <p:spPr/>
        <p:txBody>
          <a:bodyPr>
            <a:normAutofit lnSpcReduction="10000"/>
          </a:bodyPr>
          <a:lstStyle/>
          <a:p>
            <a:pPr>
              <a:buNone/>
            </a:pPr>
            <a:r>
              <a:rPr lang="en-US" sz="2400" dirty="0" smtClean="0">
                <a:solidFill>
                  <a:srgbClr val="C00000"/>
                </a:solidFill>
                <a:latin typeface="Georgia" pitchFamily="18" charset="0"/>
              </a:rPr>
              <a:t>Major Premise (Since this/ If this—) </a:t>
            </a:r>
            <a:r>
              <a:rPr lang="en-US" sz="2400" dirty="0" smtClean="0">
                <a:latin typeface="Georgia" pitchFamily="18" charset="0"/>
              </a:rPr>
              <a:t>/ </a:t>
            </a:r>
            <a:r>
              <a:rPr lang="en-US" sz="2400" dirty="0" smtClean="0">
                <a:solidFill>
                  <a:schemeClr val="accent1">
                    <a:lumMod val="75000"/>
                  </a:schemeClr>
                </a:solidFill>
                <a:latin typeface="Georgia" pitchFamily="18" charset="0"/>
              </a:rPr>
              <a:t>Warrant (general)</a:t>
            </a:r>
            <a:r>
              <a:rPr lang="en-US" sz="2400" dirty="0" smtClean="0">
                <a:latin typeface="Georgia" pitchFamily="18" charset="0"/>
              </a:rPr>
              <a:t/>
            </a:r>
            <a:br>
              <a:rPr lang="en-US" sz="2400" dirty="0" smtClean="0">
                <a:latin typeface="Georgia" pitchFamily="18" charset="0"/>
              </a:rPr>
            </a:br>
            <a:r>
              <a:rPr lang="en-US" sz="2400" dirty="0" smtClean="0">
                <a:latin typeface="Georgia" pitchFamily="18" charset="0"/>
              </a:rPr>
              <a:t>	(</a:t>
            </a:r>
            <a:r>
              <a:rPr lang="en-US" sz="2400" i="1" dirty="0" smtClean="0">
                <a:latin typeface="Georgia" pitchFamily="18" charset="0"/>
              </a:rPr>
              <a:t>Explanation of organization of evidence</a:t>
            </a:r>
            <a:r>
              <a:rPr lang="en-US" sz="2400" dirty="0" smtClean="0">
                <a:latin typeface="Georgia" pitchFamily="18" charset="0"/>
              </a:rPr>
              <a:t>)</a:t>
            </a:r>
          </a:p>
          <a:p>
            <a:pPr>
              <a:buNone/>
            </a:pPr>
            <a:endParaRPr lang="en-US" sz="2400" dirty="0" smtClean="0">
              <a:latin typeface="Georgia" pitchFamily="18" charset="0"/>
            </a:endParaRPr>
          </a:p>
          <a:p>
            <a:pPr>
              <a:buNone/>
            </a:pPr>
            <a:r>
              <a:rPr lang="en-US" sz="2400" dirty="0" smtClean="0">
                <a:solidFill>
                  <a:srgbClr val="C00000"/>
                </a:solidFill>
                <a:latin typeface="Georgia" pitchFamily="18" charset="0"/>
              </a:rPr>
              <a:t>Minor Premise (then this)	</a:t>
            </a:r>
            <a:r>
              <a:rPr lang="en-US" sz="2400" dirty="0" smtClean="0">
                <a:latin typeface="Georgia" pitchFamily="18" charset="0"/>
              </a:rPr>
              <a:t>/ </a:t>
            </a:r>
            <a:r>
              <a:rPr lang="en-US" sz="2400" dirty="0" smtClean="0">
                <a:solidFill>
                  <a:schemeClr val="accent1">
                    <a:lumMod val="75000"/>
                  </a:schemeClr>
                </a:solidFill>
                <a:latin typeface="Georgia" pitchFamily="18" charset="0"/>
              </a:rPr>
              <a:t>Grounds (specific)</a:t>
            </a:r>
            <a:r>
              <a:rPr lang="en-US" sz="2400" dirty="0" smtClean="0">
                <a:latin typeface="Georgia" pitchFamily="18" charset="0"/>
              </a:rPr>
              <a:t/>
            </a:r>
            <a:br>
              <a:rPr lang="en-US" sz="2400" dirty="0" smtClean="0">
                <a:latin typeface="Georgia" pitchFamily="18" charset="0"/>
              </a:rPr>
            </a:br>
            <a:r>
              <a:rPr lang="en-US" sz="2400" dirty="0" smtClean="0">
                <a:latin typeface="Georgia" pitchFamily="18" charset="0"/>
              </a:rPr>
              <a:t>	(</a:t>
            </a:r>
            <a:r>
              <a:rPr lang="en-US" sz="2400" i="1" dirty="0" smtClean="0">
                <a:latin typeface="Georgia" pitchFamily="18" charset="0"/>
              </a:rPr>
              <a:t>Evidence/analogy that illustrates evidence</a:t>
            </a:r>
            <a:r>
              <a:rPr lang="en-US" sz="2400" dirty="0" smtClean="0">
                <a:latin typeface="Georgia" pitchFamily="18" charset="0"/>
              </a:rPr>
              <a:t>)</a:t>
            </a:r>
          </a:p>
          <a:p>
            <a:pPr>
              <a:buNone/>
            </a:pPr>
            <a:endParaRPr lang="en-US" sz="2400" dirty="0" smtClean="0">
              <a:latin typeface="Georgia" pitchFamily="18" charset="0"/>
            </a:endParaRPr>
          </a:p>
          <a:p>
            <a:pPr>
              <a:buNone/>
            </a:pPr>
            <a:r>
              <a:rPr lang="en-US" sz="2400" dirty="0" smtClean="0">
                <a:solidFill>
                  <a:srgbClr val="C00000"/>
                </a:solidFill>
                <a:latin typeface="Georgia" pitchFamily="18" charset="0"/>
              </a:rPr>
              <a:t>Conclusion</a:t>
            </a:r>
            <a:r>
              <a:rPr lang="en-US" sz="2400" dirty="0" smtClean="0">
                <a:latin typeface="Georgia" pitchFamily="18" charset="0"/>
              </a:rPr>
              <a:t> </a:t>
            </a:r>
            <a:r>
              <a:rPr lang="en-US" sz="2400" dirty="0" smtClean="0">
                <a:solidFill>
                  <a:srgbClr val="C00000"/>
                </a:solidFill>
                <a:latin typeface="Georgia" pitchFamily="18" charset="0"/>
              </a:rPr>
              <a:t>(therefore / thus) </a:t>
            </a:r>
            <a:r>
              <a:rPr lang="en-US" sz="2400" dirty="0" smtClean="0">
                <a:latin typeface="Georgia" pitchFamily="18" charset="0"/>
              </a:rPr>
              <a:t>/ </a:t>
            </a:r>
            <a:r>
              <a:rPr lang="en-US" sz="2400" dirty="0" smtClean="0">
                <a:solidFill>
                  <a:schemeClr val="accent1">
                    <a:lumMod val="75000"/>
                  </a:schemeClr>
                </a:solidFill>
                <a:latin typeface="Georgia" pitchFamily="18" charset="0"/>
              </a:rPr>
              <a:t>Claim (thesis)</a:t>
            </a:r>
            <a:r>
              <a:rPr lang="en-US" sz="2400" dirty="0" smtClean="0">
                <a:latin typeface="Georgia" pitchFamily="18" charset="0"/>
              </a:rPr>
              <a:t/>
            </a:r>
            <a:br>
              <a:rPr lang="en-US" sz="2400" dirty="0" smtClean="0">
                <a:latin typeface="Georgia" pitchFamily="18" charset="0"/>
              </a:rPr>
            </a:br>
            <a:r>
              <a:rPr lang="en-US" sz="2400" dirty="0" smtClean="0">
                <a:latin typeface="Georgia" pitchFamily="18" charset="0"/>
              </a:rPr>
              <a:t>	(</a:t>
            </a:r>
            <a:r>
              <a:rPr lang="en-US" sz="2400" i="1" dirty="0" smtClean="0">
                <a:latin typeface="Georgia" pitchFamily="18" charset="0"/>
              </a:rPr>
              <a:t>Deduction made from major/minor premises</a:t>
            </a:r>
            <a:r>
              <a:rPr lang="en-US" sz="2400" dirty="0" smtClean="0">
                <a:latin typeface="Georgia" pitchFamily="18" charset="0"/>
              </a:rPr>
              <a:t>)</a:t>
            </a:r>
          </a:p>
          <a:p>
            <a:pPr>
              <a:buNone/>
            </a:pPr>
            <a:endParaRPr lang="en-US" sz="2400" dirty="0" smtClean="0">
              <a:latin typeface="Georgia" pitchFamily="18" charset="0"/>
            </a:endParaRPr>
          </a:p>
          <a:p>
            <a:pPr marL="0" indent="0">
              <a:buNone/>
            </a:pPr>
            <a:r>
              <a:rPr lang="en-US" sz="2400" dirty="0" smtClean="0">
                <a:latin typeface="Georgia" pitchFamily="18" charset="0"/>
              </a:rPr>
              <a:t>If premises are true, logically the conclusion is also true; you have a sound thesis.</a:t>
            </a:r>
          </a:p>
          <a:p>
            <a:pPr>
              <a:buNone/>
            </a:pPr>
            <a:endParaRPr lang="en-US" sz="2400" dirty="0" smtClean="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7</a:t>
            </a:fld>
            <a:endParaRPr lang="en-US"/>
          </a:p>
        </p:txBody>
      </p:sp>
    </p:spTree>
    <p:extLst>
      <p:ext uri="{BB962C8B-B14F-4D97-AF65-F5344CB8AC3E}">
        <p14:creationId xmlns:p14="http://schemas.microsoft.com/office/powerpoint/2010/main" xmlns="" val="3397986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Georgia" panose="02040502050405020303" pitchFamily="18" charset="0"/>
              </a:rPr>
              <a:t>Each Paragraph is a </a:t>
            </a:r>
            <a:br>
              <a:rPr lang="en-US" dirty="0" smtClean="0">
                <a:latin typeface="Georgia" panose="02040502050405020303" pitchFamily="18" charset="0"/>
              </a:rPr>
            </a:br>
            <a:r>
              <a:rPr lang="en-US" dirty="0" smtClean="0">
                <a:latin typeface="Georgia" panose="02040502050405020303" pitchFamily="18" charset="0"/>
              </a:rPr>
              <a:t>Mini-Argument</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sz="2000" dirty="0" smtClean="0">
                <a:latin typeface="Georgia" pitchFamily="18" charset="0"/>
              </a:rPr>
              <a:t>Topic Sentence establishes a secondary topic/claim</a:t>
            </a:r>
          </a:p>
          <a:p>
            <a:pPr>
              <a:buNone/>
            </a:pPr>
            <a:r>
              <a:rPr lang="en-US" sz="2000" dirty="0" smtClean="0">
                <a:latin typeface="Georgia" pitchFamily="18" charset="0"/>
              </a:rPr>
              <a:t>SES establishes example or evidence 	Grounds (Minor Premise)</a:t>
            </a:r>
          </a:p>
          <a:p>
            <a:pPr>
              <a:buNone/>
            </a:pPr>
            <a:r>
              <a:rPr lang="en-US" sz="2000" dirty="0" smtClean="0">
                <a:latin typeface="Georgia" pitchFamily="18" charset="0"/>
              </a:rPr>
              <a:t>Explanation (through analysis)		Warrant (Major Premise)</a:t>
            </a:r>
          </a:p>
          <a:p>
            <a:pPr>
              <a:buNone/>
            </a:pPr>
            <a:r>
              <a:rPr lang="en-US" sz="2000" dirty="0" smtClean="0">
                <a:latin typeface="Georgia" pitchFamily="18" charset="0"/>
              </a:rPr>
              <a:t>Resulting Deduction 			Conclusion</a:t>
            </a:r>
          </a:p>
          <a:p>
            <a:pPr>
              <a:buNone/>
            </a:pPr>
            <a:r>
              <a:rPr lang="en-US" sz="2000" dirty="0" smtClean="0">
                <a:latin typeface="Georgia" pitchFamily="18" charset="0"/>
              </a:rPr>
              <a:t>Evaluation				Connect back to thesis; why 					information relevant</a:t>
            </a:r>
          </a:p>
          <a:p>
            <a:r>
              <a:rPr lang="en-US" sz="2000" dirty="0" smtClean="0">
                <a:latin typeface="Georgia" pitchFamily="18" charset="0"/>
              </a:rPr>
              <a:t>Each claim made within a paragraph is added together in the resulting conclusion as a firm resolution of the thesis’ validity. The main claim is thus proven a truth. Readers should see the logic by the time they reach the confirming statements within the conclusion. </a:t>
            </a:r>
          </a:p>
          <a:p>
            <a:r>
              <a:rPr lang="en-US" sz="2000" dirty="0" smtClean="0">
                <a:latin typeface="Georgia" pitchFamily="18" charset="0"/>
              </a:rPr>
              <a:t>Topic Sentence 1 + TS 2 + TS 3 + TS 4 + TS 5 + TS 6 = Confirmation of Thesis</a:t>
            </a:r>
          </a:p>
          <a:p>
            <a:pPr>
              <a:buNone/>
            </a:pPr>
            <a:endParaRPr lang="en-US" sz="2000"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8</a:t>
            </a:fld>
            <a:endParaRPr lang="en-US"/>
          </a:p>
        </p:txBody>
      </p:sp>
    </p:spTree>
    <p:extLst>
      <p:ext uri="{BB962C8B-B14F-4D97-AF65-F5344CB8AC3E}">
        <p14:creationId xmlns:p14="http://schemas.microsoft.com/office/powerpoint/2010/main" xmlns="" val="3397986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Qualifiers</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sz="2000" u="sng" dirty="0" smtClean="0">
                <a:solidFill>
                  <a:schemeClr val="accent5">
                    <a:lumMod val="75000"/>
                  </a:schemeClr>
                </a:solidFill>
                <a:latin typeface="Georgia" pitchFamily="18" charset="0"/>
              </a:rPr>
              <a:t>Qualifiers provide a strengthening element to the formula by attributing additional meaning:</a:t>
            </a:r>
          </a:p>
          <a:p>
            <a:pPr>
              <a:buNone/>
            </a:pPr>
            <a:r>
              <a:rPr lang="en-US" sz="2000" i="1" dirty="0" smtClean="0">
                <a:solidFill>
                  <a:schemeClr val="accent5">
                    <a:lumMod val="75000"/>
                  </a:schemeClr>
                </a:solidFill>
                <a:latin typeface="Georgia" pitchFamily="18" charset="0"/>
              </a:rPr>
              <a:t>• Most</a:t>
            </a:r>
            <a:r>
              <a:rPr lang="en-US" sz="2000" i="1" dirty="0" smtClean="0">
                <a:latin typeface="Georgia" pitchFamily="18" charset="0"/>
              </a:rPr>
              <a:t> </a:t>
            </a:r>
            <a:r>
              <a:rPr lang="en-US" sz="2000" dirty="0" smtClean="0">
                <a:latin typeface="Georgia" pitchFamily="18" charset="0"/>
              </a:rPr>
              <a:t>students dislike </a:t>
            </a:r>
            <a:r>
              <a:rPr lang="en-US" sz="2000" dirty="0" err="1" smtClean="0">
                <a:latin typeface="Georgia" pitchFamily="18" charset="0"/>
              </a:rPr>
              <a:t>Toulmin</a:t>
            </a:r>
            <a:r>
              <a:rPr lang="en-US" sz="2000" dirty="0" smtClean="0">
                <a:latin typeface="Georgia" pitchFamily="18" charset="0"/>
              </a:rPr>
              <a:t> Argument methods at first.</a:t>
            </a:r>
          </a:p>
          <a:p>
            <a:pPr>
              <a:buNone/>
            </a:pPr>
            <a:r>
              <a:rPr lang="en-US" sz="2000" i="1" dirty="0" smtClean="0">
                <a:solidFill>
                  <a:schemeClr val="accent5">
                    <a:lumMod val="75000"/>
                  </a:schemeClr>
                </a:solidFill>
                <a:latin typeface="Georgia" pitchFamily="18" charset="0"/>
              </a:rPr>
              <a:t>• Some</a:t>
            </a:r>
            <a:r>
              <a:rPr lang="en-US" sz="2000" dirty="0" smtClean="0">
                <a:latin typeface="Georgia" pitchFamily="18" charset="0"/>
              </a:rPr>
              <a:t> history instructors expect high academic papers with solid</a:t>
            </a:r>
          </a:p>
          <a:p>
            <a:pPr>
              <a:buNone/>
            </a:pPr>
            <a:r>
              <a:rPr lang="en-US" sz="2000" dirty="0" smtClean="0">
                <a:latin typeface="Georgia" pitchFamily="18" charset="0"/>
              </a:rPr>
              <a:t>   argument skills.</a:t>
            </a:r>
          </a:p>
          <a:p>
            <a:endParaRPr lang="en-US" sz="2000" dirty="0" smtClean="0">
              <a:latin typeface="Georgia" pitchFamily="18" charset="0"/>
            </a:endParaRPr>
          </a:p>
          <a:p>
            <a:pPr>
              <a:buNone/>
            </a:pPr>
            <a:r>
              <a:rPr lang="en-US" sz="2000" u="sng" dirty="0" smtClean="0">
                <a:solidFill>
                  <a:schemeClr val="accent5">
                    <a:lumMod val="75000"/>
                  </a:schemeClr>
                </a:solidFill>
                <a:latin typeface="Georgia" pitchFamily="18" charset="0"/>
              </a:rPr>
              <a:t>—but avoid over generalizations: </a:t>
            </a:r>
          </a:p>
          <a:p>
            <a:pPr marL="0" indent="0">
              <a:buNone/>
            </a:pPr>
            <a:r>
              <a:rPr lang="en-US" sz="2000" dirty="0" smtClean="0">
                <a:solidFill>
                  <a:schemeClr val="accent5">
                    <a:lumMod val="75000"/>
                  </a:schemeClr>
                </a:solidFill>
                <a:latin typeface="Georgia" pitchFamily="18" charset="0"/>
              </a:rPr>
              <a:t>•  </a:t>
            </a:r>
            <a:r>
              <a:rPr lang="en-US" sz="2000" i="1" dirty="0" smtClean="0">
                <a:solidFill>
                  <a:schemeClr val="accent5">
                    <a:lumMod val="75000"/>
                  </a:schemeClr>
                </a:solidFill>
                <a:latin typeface="Georgia" pitchFamily="18" charset="0"/>
              </a:rPr>
              <a:t>Everybody</a:t>
            </a:r>
            <a:r>
              <a:rPr lang="en-US" sz="2000" dirty="0" smtClean="0">
                <a:solidFill>
                  <a:schemeClr val="accent5">
                    <a:lumMod val="75000"/>
                  </a:schemeClr>
                </a:solidFill>
                <a:latin typeface="Georgia" pitchFamily="18" charset="0"/>
              </a:rPr>
              <a:t> </a:t>
            </a:r>
            <a:r>
              <a:rPr lang="en-US" sz="2000" dirty="0" smtClean="0">
                <a:latin typeface="Georgia" pitchFamily="18" charset="0"/>
              </a:rPr>
              <a:t>in composition classes these days consult Wikipedia   </a:t>
            </a:r>
            <a:br>
              <a:rPr lang="en-US" sz="2000" dirty="0" smtClean="0">
                <a:latin typeface="Georgia" pitchFamily="18" charset="0"/>
              </a:rPr>
            </a:br>
            <a:r>
              <a:rPr lang="en-US" sz="2000" dirty="0" smtClean="0">
                <a:latin typeface="Georgia" pitchFamily="18" charset="0"/>
              </a:rPr>
              <a:t>   despite its reputation.</a:t>
            </a:r>
          </a:p>
          <a:p>
            <a:pPr>
              <a:buNone/>
            </a:pPr>
            <a:endParaRPr lang="en-US" sz="2000" dirty="0" smtClean="0">
              <a:latin typeface="Georgia" pitchFamily="18" charset="0"/>
            </a:endParaRPr>
          </a:p>
          <a:p>
            <a:pPr>
              <a:buNone/>
            </a:pPr>
            <a:r>
              <a:rPr lang="en-US" sz="2000" dirty="0" smtClean="0">
                <a:latin typeface="Georgia" pitchFamily="18" charset="0"/>
              </a:rPr>
              <a:t>Qualifications ensure writers make claims based off the evidence’s</a:t>
            </a:r>
          </a:p>
          <a:p>
            <a:pPr>
              <a:buNone/>
            </a:pPr>
            <a:r>
              <a:rPr lang="en-US" sz="2000" dirty="0" smtClean="0">
                <a:latin typeface="Georgia" pitchFamily="18" charset="0"/>
              </a:rPr>
              <a:t>limitations.</a:t>
            </a:r>
            <a:endParaRPr lang="en-US" sz="2000" dirty="0">
              <a:latin typeface="Georgia" pitchFamily="18" charset="0"/>
            </a:endParaRPr>
          </a:p>
        </p:txBody>
      </p:sp>
      <p:sp>
        <p:nvSpPr>
          <p:cNvPr id="5" name="Footer Placeholder 4"/>
          <p:cNvSpPr>
            <a:spLocks noGrp="1"/>
          </p:cNvSpPr>
          <p:nvPr>
            <p:ph type="ftr" sz="quarter" idx="11"/>
          </p:nvPr>
        </p:nvSpPr>
        <p:spPr/>
        <p:txBody>
          <a:bodyPr/>
          <a:lstStyle/>
          <a:p>
            <a:r>
              <a:rPr lang="en-US" dirty="0" smtClean="0"/>
              <a:t>English 1302: Composition II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9</a:t>
            </a:fld>
            <a:endParaRPr lang="en-US"/>
          </a:p>
        </p:txBody>
      </p:sp>
    </p:spTree>
    <p:extLst>
      <p:ext uri="{BB962C8B-B14F-4D97-AF65-F5344CB8AC3E}">
        <p14:creationId xmlns:p14="http://schemas.microsoft.com/office/powerpoint/2010/main" xmlns="" val="3397986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752</Words>
  <Application>Microsoft Office PowerPoint</Application>
  <PresentationFormat>On-screen Show (4:3)</PresentationFormat>
  <Paragraphs>91</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Toulmin Argument Format </vt:lpstr>
      <vt:lpstr>Basics</vt:lpstr>
      <vt:lpstr>Elements</vt:lpstr>
      <vt:lpstr>Introduction</vt:lpstr>
      <vt:lpstr>Body</vt:lpstr>
      <vt:lpstr>Conclusion</vt:lpstr>
      <vt:lpstr>Syllogisms &amp; Toulmin / Introduction Statements</vt:lpstr>
      <vt:lpstr>Each Paragraph is a  Mini-Argument</vt:lpstr>
      <vt:lpstr>Qualifiers</vt:lpstr>
      <vt:lpstr>Rebuttals</vt:lpstr>
      <vt:lpstr>The Most Popular Sesame Street Character</vt:lpstr>
    </vt:vector>
  </TitlesOfParts>
  <Company>Wharton County Junior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 of Rhetoric</dc:title>
  <dc:creator>WCJC</dc:creator>
  <cp:lastModifiedBy>David Glen Smith</cp:lastModifiedBy>
  <cp:revision>88</cp:revision>
  <cp:lastPrinted>2014-06-25T15:30:39Z</cp:lastPrinted>
  <dcterms:created xsi:type="dcterms:W3CDTF">2014-06-25T15:15:52Z</dcterms:created>
  <dcterms:modified xsi:type="dcterms:W3CDTF">2016-05-17T18:50:28Z</dcterms:modified>
</cp:coreProperties>
</file>