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0"/>
  </p:handoutMasterIdLst>
  <p:sldIdLst>
    <p:sldId id="257" r:id="rId2"/>
    <p:sldId id="258" r:id="rId3"/>
    <p:sldId id="260" r:id="rId4"/>
    <p:sldId id="262" r:id="rId5"/>
    <p:sldId id="261" r:id="rId6"/>
    <p:sldId id="259" r:id="rId7"/>
    <p:sldId id="263" r:id="rId8"/>
    <p:sldId id="264" r:id="rId9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718" autoAdjust="0"/>
  </p:normalViewPr>
  <p:slideViewPr>
    <p:cSldViewPr>
      <p:cViewPr varScale="1">
        <p:scale>
          <a:sx n="110" d="100"/>
          <a:sy n="110" d="100"/>
        </p:scale>
        <p:origin x="1620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A27176F6-258B-4646-A18F-82E371AC12D5}" type="datetimeFigureOut">
              <a:rPr lang="en-US" smtClean="0"/>
              <a:t>9/4/2015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65364E04-DDD3-4F17-BBCF-86B0CB5ED5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0122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7883E-FE5E-42F0-90EE-BFE6E56D1767}" type="datetimeFigureOut">
              <a:rPr lang="en-US" smtClean="0"/>
              <a:t>9/4/2015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8D8E6-BE9B-42FF-A591-BF25BEC76F3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7883E-FE5E-42F0-90EE-BFE6E56D1767}" type="datetimeFigureOut">
              <a:rPr lang="en-US" smtClean="0"/>
              <a:t>9/4/2015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8D8E6-BE9B-42FF-A591-BF25BEC76F3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7883E-FE5E-42F0-90EE-BFE6E56D1767}" type="datetimeFigureOut">
              <a:rPr lang="en-US" smtClean="0"/>
              <a:t>9/4/2015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8D8E6-BE9B-42FF-A591-BF25BEC76F3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7883E-FE5E-42F0-90EE-BFE6E56D1767}" type="datetimeFigureOut">
              <a:rPr lang="en-US" smtClean="0"/>
              <a:t>9/4/2015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8D8E6-BE9B-42FF-A591-BF25BEC76F3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7883E-FE5E-42F0-90EE-BFE6E56D1767}" type="datetimeFigureOut">
              <a:rPr lang="en-US" smtClean="0"/>
              <a:t>9/4/2015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8D8E6-BE9B-42FF-A591-BF25BEC76F3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7883E-FE5E-42F0-90EE-BFE6E56D1767}" type="datetimeFigureOut">
              <a:rPr lang="en-US" smtClean="0"/>
              <a:t>9/4/2015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8D8E6-BE9B-42FF-A591-BF25BEC76F3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7883E-FE5E-42F0-90EE-BFE6E56D1767}" type="datetimeFigureOut">
              <a:rPr lang="en-US" smtClean="0"/>
              <a:t>9/4/2015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8D8E6-BE9B-42FF-A591-BF25BEC76F3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7883E-FE5E-42F0-90EE-BFE6E56D1767}" type="datetimeFigureOut">
              <a:rPr lang="en-US" smtClean="0"/>
              <a:t>9/4/2015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8D8E6-BE9B-42FF-A591-BF25BEC76F3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7883E-FE5E-42F0-90EE-BFE6E56D1767}" type="datetimeFigureOut">
              <a:rPr lang="en-US" smtClean="0"/>
              <a:t>9/4/2015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8D8E6-BE9B-42FF-A591-BF25BEC76F3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7883E-FE5E-42F0-90EE-BFE6E56D1767}" type="datetimeFigureOut">
              <a:rPr lang="en-US" smtClean="0"/>
              <a:t>9/4/2015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8D8E6-BE9B-42FF-A591-BF25BEC76F3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7883E-FE5E-42F0-90EE-BFE6E56D1767}" type="datetimeFigureOut">
              <a:rPr lang="en-US" smtClean="0"/>
              <a:t>9/4/2015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8D8E6-BE9B-42FF-A591-BF25BEC76F3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E7883E-FE5E-42F0-90EE-BFE6E56D1767}" type="datetimeFigureOut">
              <a:rPr lang="en-US" smtClean="0"/>
              <a:t>9/4/2015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38D8E6-BE9B-42FF-A591-BF25BEC76F3E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latin typeface="Georgia" pitchFamily="18" charset="0"/>
              </a:rPr>
              <a:t>Aristotelian </a:t>
            </a:r>
            <a:r>
              <a:rPr lang="en-US" b="1" dirty="0">
                <a:latin typeface="Georgia" pitchFamily="18" charset="0"/>
              </a:rPr>
              <a:t>Argument</a:t>
            </a:r>
            <a:br>
              <a:rPr lang="en-US" b="1" dirty="0">
                <a:latin typeface="Georgia" pitchFamily="18" charset="0"/>
              </a:rPr>
            </a:br>
            <a:r>
              <a:rPr lang="en-US" b="1" dirty="0">
                <a:latin typeface="Georgia" pitchFamily="18" charset="0"/>
              </a:rPr>
              <a:t>Classic Argument Format</a:t>
            </a:r>
            <a:endParaRPr lang="en-US" dirty="0">
              <a:latin typeface="Georg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500" dirty="0" smtClean="0">
                <a:latin typeface="Georgia" pitchFamily="18" charset="0"/>
              </a:rPr>
              <a:t>	• </a:t>
            </a:r>
            <a:r>
              <a:rPr lang="en-US" sz="2500" dirty="0">
                <a:latin typeface="Georgia" pitchFamily="18" charset="0"/>
              </a:rPr>
              <a:t>	confrontational style; aims to break down </a:t>
            </a:r>
            <a:r>
              <a:rPr lang="en-US" sz="2500" dirty="0" smtClean="0">
                <a:latin typeface="Georgia" pitchFamily="18" charset="0"/>
              </a:rPr>
              <a:t/>
            </a:r>
            <a:br>
              <a:rPr lang="en-US" sz="2500" dirty="0" smtClean="0">
                <a:latin typeface="Georgia" pitchFamily="18" charset="0"/>
              </a:rPr>
            </a:br>
            <a:r>
              <a:rPr lang="en-US" sz="2500" dirty="0" smtClean="0">
                <a:latin typeface="Georgia" pitchFamily="18" charset="0"/>
              </a:rPr>
              <a:t>	opponents </a:t>
            </a:r>
            <a:r>
              <a:rPr lang="en-US" sz="2500" dirty="0">
                <a:latin typeface="Georgia" pitchFamily="18" charset="0"/>
              </a:rPr>
              <a:t>opinions; assumes </a:t>
            </a:r>
            <a:r>
              <a:rPr lang="en-US" sz="2500" dirty="0" smtClean="0">
                <a:latin typeface="Georgia" pitchFamily="18" charset="0"/>
              </a:rPr>
              <a:t>audience </a:t>
            </a:r>
            <a:br>
              <a:rPr lang="en-US" sz="2500" dirty="0" smtClean="0">
                <a:latin typeface="Georgia" pitchFamily="18" charset="0"/>
              </a:rPr>
            </a:br>
            <a:r>
              <a:rPr lang="en-US" sz="2500" dirty="0" smtClean="0">
                <a:latin typeface="Georgia" pitchFamily="18" charset="0"/>
              </a:rPr>
              <a:t>	is </a:t>
            </a:r>
            <a:r>
              <a:rPr lang="en-US" sz="2500" dirty="0">
                <a:latin typeface="Georgia" pitchFamily="18" charset="0"/>
              </a:rPr>
              <a:t>on </a:t>
            </a:r>
            <a:r>
              <a:rPr lang="en-US" sz="2500" dirty="0" smtClean="0">
                <a:latin typeface="Georgia" pitchFamily="18" charset="0"/>
              </a:rPr>
              <a:t>the </a:t>
            </a:r>
            <a:r>
              <a:rPr lang="en-US" sz="2500" dirty="0">
                <a:latin typeface="Georgia" pitchFamily="18" charset="0"/>
              </a:rPr>
              <a:t>other side of the </a:t>
            </a:r>
            <a:r>
              <a:rPr lang="en-US" sz="2500" dirty="0" smtClean="0">
                <a:latin typeface="Georgia" pitchFamily="18" charset="0"/>
              </a:rPr>
              <a:t>argument</a:t>
            </a:r>
          </a:p>
          <a:p>
            <a:pPr>
              <a:buNone/>
            </a:pPr>
            <a:r>
              <a:rPr lang="en-US" sz="2500" dirty="0">
                <a:latin typeface="Georgia" pitchFamily="18" charset="0"/>
              </a:rPr>
              <a:t/>
            </a:r>
            <a:br>
              <a:rPr lang="en-US" sz="2500" dirty="0">
                <a:latin typeface="Georgia" pitchFamily="18" charset="0"/>
              </a:rPr>
            </a:br>
            <a:r>
              <a:rPr lang="en-US" sz="2500" dirty="0">
                <a:latin typeface="Georgia" pitchFamily="18" charset="0"/>
              </a:rPr>
              <a:t>• 	a five (or sometimes six) part </a:t>
            </a:r>
            <a:r>
              <a:rPr lang="en-US" sz="2500" dirty="0" smtClean="0">
                <a:latin typeface="Georgia" pitchFamily="18" charset="0"/>
              </a:rPr>
              <a:t>series</a:t>
            </a:r>
          </a:p>
          <a:p>
            <a:pPr>
              <a:buNone/>
            </a:pPr>
            <a:r>
              <a:rPr lang="en-US" sz="2500" dirty="0">
                <a:latin typeface="Georgia" pitchFamily="18" charset="0"/>
              </a:rPr>
              <a:t/>
            </a:r>
            <a:br>
              <a:rPr lang="en-US" sz="2500" dirty="0">
                <a:latin typeface="Georgia" pitchFamily="18" charset="0"/>
              </a:rPr>
            </a:br>
            <a:r>
              <a:rPr lang="en-US" sz="2500" dirty="0">
                <a:latin typeface="Georgia" pitchFamily="18" charset="0"/>
              </a:rPr>
              <a:t>• 	malleable form; leaves room for </a:t>
            </a:r>
            <a:r>
              <a:rPr lang="en-US" sz="2500" dirty="0" smtClean="0">
                <a:latin typeface="Georgia" pitchFamily="18" charset="0"/>
              </a:rPr>
              <a:t>	exclusion/inclusion </a:t>
            </a:r>
            <a:r>
              <a:rPr lang="en-US" sz="2500" dirty="0">
                <a:latin typeface="Georgia" pitchFamily="18" charset="0"/>
              </a:rPr>
              <a:t>of various established </a:t>
            </a:r>
            <a:r>
              <a:rPr lang="en-US" sz="2500" dirty="0" smtClean="0">
                <a:latin typeface="Georgia" pitchFamily="18" charset="0"/>
              </a:rPr>
              <a:t>	concepts</a:t>
            </a:r>
            <a:endParaRPr lang="en-US" sz="2500" dirty="0">
              <a:latin typeface="Georgia" pitchFamily="18" charset="0"/>
            </a:endParaRPr>
          </a:p>
          <a:p>
            <a:endParaRPr lang="en-US" dirty="0"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Georgia" pitchFamily="18" charset="0"/>
              </a:rPr>
              <a:t>Aristotelian Argument</a:t>
            </a:r>
            <a:endParaRPr lang="en-US" dirty="0">
              <a:latin typeface="Georg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500" b="1" u="sng" dirty="0" smtClean="0">
                <a:solidFill>
                  <a:schemeClr val="accent2">
                    <a:lumMod val="75000"/>
                  </a:schemeClr>
                </a:solidFill>
                <a:latin typeface="Georgia" pitchFamily="18" charset="0"/>
              </a:rPr>
              <a:t>Introduction </a:t>
            </a:r>
            <a:r>
              <a:rPr lang="en-US" sz="2500" u="sng" dirty="0" smtClean="0">
                <a:solidFill>
                  <a:schemeClr val="accent2">
                    <a:lumMod val="75000"/>
                  </a:schemeClr>
                </a:solidFill>
                <a:latin typeface="Georgia" pitchFamily="18" charset="0"/>
              </a:rPr>
              <a:t>(includes </a:t>
            </a:r>
            <a:r>
              <a:rPr lang="en-US" sz="2500" u="sng" dirty="0">
                <a:solidFill>
                  <a:schemeClr val="accent2">
                    <a:lumMod val="75000"/>
                  </a:schemeClr>
                </a:solidFill>
                <a:latin typeface="Georgia" pitchFamily="18" charset="0"/>
              </a:rPr>
              <a:t>two parts</a:t>
            </a:r>
            <a:r>
              <a:rPr lang="en-US" sz="2500" u="sng" dirty="0" smtClean="0">
                <a:solidFill>
                  <a:schemeClr val="accent2">
                    <a:lumMod val="75000"/>
                  </a:schemeClr>
                </a:solidFill>
                <a:latin typeface="Georgia" pitchFamily="18" charset="0"/>
              </a:rPr>
              <a:t>)</a:t>
            </a:r>
            <a:r>
              <a:rPr lang="en-US" sz="2500" b="1" u="sng" dirty="0">
                <a:latin typeface="Georgia" pitchFamily="18" charset="0"/>
              </a:rPr>
              <a:t/>
            </a:r>
            <a:br>
              <a:rPr lang="en-US" sz="2500" b="1" u="sng" dirty="0">
                <a:latin typeface="Georgia" pitchFamily="18" charset="0"/>
              </a:rPr>
            </a:br>
            <a:r>
              <a:rPr lang="en-US" sz="2500" b="1" dirty="0">
                <a:latin typeface="Georgia" pitchFamily="18" charset="0"/>
              </a:rPr>
              <a:t>1. Exordium</a:t>
            </a:r>
            <a:r>
              <a:rPr lang="en-US" sz="2500" dirty="0">
                <a:latin typeface="Georgia" pitchFamily="18" charset="0"/>
              </a:rPr>
              <a:t>: </a:t>
            </a:r>
            <a:endParaRPr lang="en-US" sz="2500" dirty="0" smtClean="0">
              <a:latin typeface="Georgia" pitchFamily="18" charset="0"/>
            </a:endParaRPr>
          </a:p>
          <a:p>
            <a:pPr>
              <a:buNone/>
            </a:pPr>
            <a:r>
              <a:rPr lang="en-US" sz="2500" dirty="0">
                <a:latin typeface="Georgia" pitchFamily="18" charset="0"/>
              </a:rPr>
              <a:t>	</a:t>
            </a:r>
            <a:r>
              <a:rPr lang="en-US" sz="2500" dirty="0" smtClean="0">
                <a:latin typeface="Georgia" pitchFamily="18" charset="0"/>
              </a:rPr>
              <a:t>	The </a:t>
            </a:r>
            <a:r>
              <a:rPr lang="en-US" sz="2500" dirty="0">
                <a:latin typeface="Georgia" pitchFamily="18" charset="0"/>
              </a:rPr>
              <a:t>basic beginning of the essay which </a:t>
            </a:r>
            <a:r>
              <a:rPr lang="en-US" sz="2500" dirty="0" smtClean="0">
                <a:latin typeface="Georgia" pitchFamily="18" charset="0"/>
              </a:rPr>
              <a:t>	grabs </a:t>
            </a:r>
            <a:r>
              <a:rPr lang="en-US" sz="2500" dirty="0">
                <a:latin typeface="Georgia" pitchFamily="18" charset="0"/>
              </a:rPr>
              <a:t>the attention </a:t>
            </a:r>
            <a:r>
              <a:rPr lang="en-US" sz="2500" dirty="0" smtClean="0">
                <a:latin typeface="Georgia" pitchFamily="18" charset="0"/>
              </a:rPr>
              <a:t>of the </a:t>
            </a:r>
            <a:r>
              <a:rPr lang="en-US" sz="2500" dirty="0">
                <a:latin typeface="Georgia" pitchFamily="18" charset="0"/>
              </a:rPr>
              <a:t>audience and </a:t>
            </a:r>
            <a:r>
              <a:rPr lang="en-US" sz="2500" dirty="0" smtClean="0">
                <a:latin typeface="Georgia" pitchFamily="18" charset="0"/>
              </a:rPr>
              <a:t>	shows </a:t>
            </a:r>
            <a:r>
              <a:rPr lang="en-US" sz="2500" dirty="0">
                <a:latin typeface="Georgia" pitchFamily="18" charset="0"/>
              </a:rPr>
              <a:t>your good-will </a:t>
            </a:r>
            <a:r>
              <a:rPr lang="en-US" sz="2500" dirty="0" smtClean="0">
                <a:latin typeface="Georgia" pitchFamily="18" charset="0"/>
              </a:rPr>
              <a:t>intentions (</a:t>
            </a:r>
            <a:r>
              <a:rPr lang="en-US" sz="2500" dirty="0" smtClean="0">
                <a:solidFill>
                  <a:schemeClr val="accent6">
                    <a:lumMod val="50000"/>
                  </a:schemeClr>
                </a:solidFill>
                <a:latin typeface="Georgia" pitchFamily="18" charset="0"/>
              </a:rPr>
              <a:t>Ethos</a:t>
            </a:r>
            <a:r>
              <a:rPr lang="en-US" sz="2500" dirty="0" smtClean="0">
                <a:latin typeface="Georgia" pitchFamily="18" charset="0"/>
              </a:rPr>
              <a:t>). </a:t>
            </a:r>
            <a:br>
              <a:rPr lang="en-US" sz="2500" dirty="0" smtClean="0">
                <a:latin typeface="Georgia" pitchFamily="18" charset="0"/>
              </a:rPr>
            </a:br>
            <a:r>
              <a:rPr lang="en-US" sz="2500" dirty="0" smtClean="0">
                <a:latin typeface="Georgia" pitchFamily="18" charset="0"/>
              </a:rPr>
              <a:t>	Some </a:t>
            </a:r>
            <a:r>
              <a:rPr lang="en-US" sz="2500" dirty="0">
                <a:latin typeface="Georgia" pitchFamily="18" charset="0"/>
              </a:rPr>
              <a:t>authors use a quotation from </a:t>
            </a:r>
            <a:r>
              <a:rPr lang="en-US" sz="2500" dirty="0" smtClean="0">
                <a:latin typeface="Georgia" pitchFamily="18" charset="0"/>
              </a:rPr>
              <a:t>another </a:t>
            </a:r>
            <a:r>
              <a:rPr lang="en-US" sz="2500" dirty="0">
                <a:latin typeface="Georgia" pitchFamily="18" charset="0"/>
              </a:rPr>
              <a:t>source </a:t>
            </a:r>
            <a:r>
              <a:rPr lang="en-US" sz="2500" dirty="0" smtClean="0">
                <a:latin typeface="Georgia" pitchFamily="18" charset="0"/>
              </a:rPr>
              <a:t/>
            </a:r>
            <a:br>
              <a:rPr lang="en-US" sz="2500" dirty="0" smtClean="0">
                <a:latin typeface="Georgia" pitchFamily="18" charset="0"/>
              </a:rPr>
            </a:br>
            <a:r>
              <a:rPr lang="en-US" sz="2500" dirty="0" smtClean="0">
                <a:latin typeface="Georgia" pitchFamily="18" charset="0"/>
              </a:rPr>
              <a:t>	or construct </a:t>
            </a:r>
            <a:r>
              <a:rPr lang="en-US" sz="2500" dirty="0">
                <a:latin typeface="Georgia" pitchFamily="18" charset="0"/>
              </a:rPr>
              <a:t>a metaphoric </a:t>
            </a:r>
            <a:r>
              <a:rPr lang="en-US" sz="2500" dirty="0" smtClean="0">
                <a:latin typeface="Georgia" pitchFamily="18" charset="0"/>
              </a:rPr>
              <a:t>analogy </a:t>
            </a:r>
            <a:r>
              <a:rPr lang="en-US" sz="2500" dirty="0">
                <a:latin typeface="Georgia" pitchFamily="18" charset="0"/>
              </a:rPr>
              <a:t>of the problem </a:t>
            </a:r>
            <a:r>
              <a:rPr lang="en-US" sz="2500" dirty="0" smtClean="0">
                <a:latin typeface="Georgia" pitchFamily="18" charset="0"/>
              </a:rPr>
              <a:t/>
            </a:r>
            <a:br>
              <a:rPr lang="en-US" sz="2500" dirty="0" smtClean="0">
                <a:latin typeface="Georgia" pitchFamily="18" charset="0"/>
              </a:rPr>
            </a:br>
            <a:r>
              <a:rPr lang="en-US" sz="2500" dirty="0" smtClean="0">
                <a:latin typeface="Georgia" pitchFamily="18" charset="0"/>
              </a:rPr>
              <a:t>	at </a:t>
            </a:r>
            <a:r>
              <a:rPr lang="en-US" sz="2500" dirty="0">
                <a:latin typeface="Georgia" pitchFamily="18" charset="0"/>
              </a:rPr>
              <a:t>hand</a:t>
            </a:r>
            <a:r>
              <a:rPr lang="en-US" sz="2500" dirty="0" smtClean="0">
                <a:latin typeface="Georgia" pitchFamily="18" charset="0"/>
              </a:rPr>
              <a:t>.</a:t>
            </a:r>
          </a:p>
          <a:p>
            <a:pPr>
              <a:buNone/>
            </a:pPr>
            <a:r>
              <a:rPr lang="en-US" sz="2500" b="1" dirty="0" smtClean="0">
                <a:latin typeface="Georgia" pitchFamily="18" charset="0"/>
              </a:rPr>
              <a:t>	2</a:t>
            </a:r>
            <a:r>
              <a:rPr lang="en-US" sz="2500" b="1" dirty="0">
                <a:latin typeface="Georgia" pitchFamily="18" charset="0"/>
              </a:rPr>
              <a:t>. </a:t>
            </a:r>
            <a:r>
              <a:rPr lang="en-US" sz="2500" b="1" dirty="0" smtClean="0">
                <a:latin typeface="Georgia" pitchFamily="18" charset="0"/>
              </a:rPr>
              <a:t>Narration</a:t>
            </a:r>
            <a:endParaRPr lang="en-US" sz="2500" dirty="0" smtClean="0">
              <a:latin typeface="Georgia" pitchFamily="18" charset="0"/>
            </a:endParaRPr>
          </a:p>
          <a:p>
            <a:endParaRPr lang="en-US" dirty="0"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Georgia" pitchFamily="18" charset="0"/>
              </a:rPr>
              <a:t>Aristotelian Argument</a:t>
            </a:r>
            <a:endParaRPr lang="en-US" dirty="0">
              <a:latin typeface="Georg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  <a:buNone/>
            </a:pPr>
            <a:r>
              <a:rPr lang="en-US" sz="9800" b="1" u="sng" dirty="0" smtClean="0">
                <a:solidFill>
                  <a:schemeClr val="accent2">
                    <a:lumMod val="75000"/>
                  </a:schemeClr>
                </a:solidFill>
                <a:latin typeface="Georgia" pitchFamily="18" charset="0"/>
              </a:rPr>
              <a:t>Introduction </a:t>
            </a:r>
            <a:r>
              <a:rPr lang="en-US" sz="9800" u="sng" dirty="0" smtClean="0">
                <a:solidFill>
                  <a:schemeClr val="accent2">
                    <a:lumMod val="75000"/>
                  </a:schemeClr>
                </a:solidFill>
                <a:latin typeface="Georgia" pitchFamily="18" charset="0"/>
              </a:rPr>
              <a:t>(includes </a:t>
            </a:r>
            <a:r>
              <a:rPr lang="en-US" sz="9800" u="sng" dirty="0">
                <a:solidFill>
                  <a:schemeClr val="accent2">
                    <a:lumMod val="75000"/>
                  </a:schemeClr>
                </a:solidFill>
                <a:latin typeface="Georgia" pitchFamily="18" charset="0"/>
              </a:rPr>
              <a:t>two parts</a:t>
            </a:r>
            <a:r>
              <a:rPr lang="en-US" sz="9800" u="sng" dirty="0" smtClean="0">
                <a:solidFill>
                  <a:schemeClr val="accent2">
                    <a:lumMod val="75000"/>
                  </a:schemeClr>
                </a:solidFill>
                <a:latin typeface="Georgia" pitchFamily="18" charset="0"/>
              </a:rPr>
              <a:t>)</a:t>
            </a:r>
            <a:r>
              <a:rPr lang="en-US" sz="9800" b="1" u="sng" dirty="0">
                <a:latin typeface="Georgia" pitchFamily="18" charset="0"/>
              </a:rPr>
              <a:t/>
            </a:r>
            <a:br>
              <a:rPr lang="en-US" sz="9800" b="1" u="sng" dirty="0">
                <a:latin typeface="Georgia" pitchFamily="18" charset="0"/>
              </a:rPr>
            </a:br>
            <a:r>
              <a:rPr lang="en-US" sz="9800" b="1" dirty="0">
                <a:latin typeface="Georgia" pitchFamily="18" charset="0"/>
              </a:rPr>
              <a:t>1. </a:t>
            </a:r>
            <a:r>
              <a:rPr lang="en-US" sz="9800" b="1" dirty="0" smtClean="0">
                <a:latin typeface="Georgia" pitchFamily="18" charset="0"/>
              </a:rPr>
              <a:t>Exordium</a:t>
            </a:r>
            <a:r>
              <a:rPr lang="en-US" sz="9800" dirty="0" smtClean="0">
                <a:latin typeface="Georgia" pitchFamily="18" charset="0"/>
              </a:rPr>
              <a:t> </a:t>
            </a:r>
            <a:endParaRPr lang="en-US" sz="9800" dirty="0">
              <a:latin typeface="Georgia" pitchFamily="18" charset="0"/>
            </a:endParaRPr>
          </a:p>
          <a:p>
            <a:pPr>
              <a:lnSpc>
                <a:spcPct val="120000"/>
              </a:lnSpc>
              <a:buNone/>
            </a:pPr>
            <a:r>
              <a:rPr lang="en-US" sz="9800" b="1" dirty="0" smtClean="0">
                <a:latin typeface="Georgia" pitchFamily="18" charset="0"/>
              </a:rPr>
              <a:t>	2</a:t>
            </a:r>
            <a:r>
              <a:rPr lang="en-US" sz="9800" b="1" dirty="0">
                <a:latin typeface="Georgia" pitchFamily="18" charset="0"/>
              </a:rPr>
              <a:t>. </a:t>
            </a:r>
            <a:r>
              <a:rPr lang="en-US" sz="9800" b="1" dirty="0" smtClean="0">
                <a:latin typeface="Georgia" pitchFamily="18" charset="0"/>
              </a:rPr>
              <a:t>Narration</a:t>
            </a:r>
            <a:r>
              <a:rPr lang="en-US" sz="9800" dirty="0" smtClean="0">
                <a:latin typeface="Georgia" pitchFamily="18" charset="0"/>
              </a:rPr>
              <a:t>:</a:t>
            </a:r>
            <a:r>
              <a:rPr lang="en-US" sz="9800" b="1" dirty="0" smtClean="0">
                <a:latin typeface="Georgia" pitchFamily="18" charset="0"/>
              </a:rPr>
              <a:t/>
            </a:r>
            <a:br>
              <a:rPr lang="en-US" sz="9800" b="1" dirty="0" smtClean="0">
                <a:latin typeface="Georgia" pitchFamily="18" charset="0"/>
              </a:rPr>
            </a:br>
            <a:r>
              <a:rPr lang="en-US" sz="9800" b="1" dirty="0" smtClean="0">
                <a:latin typeface="Georgia" pitchFamily="18" charset="0"/>
              </a:rPr>
              <a:t>	</a:t>
            </a:r>
            <a:r>
              <a:rPr lang="en-US" sz="9800" dirty="0" smtClean="0">
                <a:latin typeface="Georgia" pitchFamily="18" charset="0"/>
              </a:rPr>
              <a:t>An overview of the history of the problem, </a:t>
            </a:r>
            <a:br>
              <a:rPr lang="en-US" sz="9800" dirty="0" smtClean="0">
                <a:latin typeface="Georgia" pitchFamily="18" charset="0"/>
              </a:rPr>
            </a:br>
            <a:r>
              <a:rPr lang="en-US" sz="9800" dirty="0" smtClean="0">
                <a:latin typeface="Georgia" pitchFamily="18" charset="0"/>
              </a:rPr>
              <a:t> 	showing how</a:t>
            </a:r>
            <a:r>
              <a:rPr lang="en-US" sz="9800" dirty="0">
                <a:latin typeface="Georgia" pitchFamily="18" charset="0"/>
              </a:rPr>
              <a:t> </a:t>
            </a:r>
            <a:r>
              <a:rPr lang="en-US" sz="9800" dirty="0" smtClean="0">
                <a:latin typeface="Georgia" pitchFamily="18" charset="0"/>
              </a:rPr>
              <a:t>the situation developed over time.</a:t>
            </a:r>
            <a:br>
              <a:rPr lang="en-US" sz="9800" dirty="0" smtClean="0">
                <a:latin typeface="Georgia" pitchFamily="18" charset="0"/>
              </a:rPr>
            </a:br>
            <a:r>
              <a:rPr lang="en-US" sz="9800" dirty="0" smtClean="0">
                <a:latin typeface="Georgia" pitchFamily="18" charset="0"/>
              </a:rPr>
              <a:t>	• Thesis: declarative statement which explains </a:t>
            </a:r>
            <a:br>
              <a:rPr lang="en-US" sz="9800" dirty="0" smtClean="0">
                <a:latin typeface="Georgia" pitchFamily="18" charset="0"/>
              </a:rPr>
            </a:br>
            <a:r>
              <a:rPr lang="en-US" sz="9800" dirty="0" smtClean="0">
                <a:latin typeface="Georgia" pitchFamily="18" charset="0"/>
              </a:rPr>
              <a:t>		your observations of the problem (</a:t>
            </a:r>
            <a:r>
              <a:rPr lang="en-US" sz="9800" dirty="0" smtClean="0">
                <a:solidFill>
                  <a:schemeClr val="accent6">
                    <a:lumMod val="50000"/>
                  </a:schemeClr>
                </a:solidFill>
                <a:latin typeface="Georgia" pitchFamily="18" charset="0"/>
              </a:rPr>
              <a:t>Logos</a:t>
            </a:r>
            <a:r>
              <a:rPr lang="en-US" sz="9800" dirty="0" smtClean="0">
                <a:latin typeface="Georgia" pitchFamily="18" charset="0"/>
              </a:rPr>
              <a:t>).  </a:t>
            </a:r>
            <a:br>
              <a:rPr lang="en-US" sz="9800" dirty="0" smtClean="0">
                <a:latin typeface="Georgia" pitchFamily="18" charset="0"/>
              </a:rPr>
            </a:br>
            <a:r>
              <a:rPr lang="en-US" sz="9800" dirty="0" smtClean="0">
                <a:latin typeface="Georgia" pitchFamily="18" charset="0"/>
              </a:rPr>
              <a:t>		Logically, this is considered the claim you </a:t>
            </a:r>
            <a:br>
              <a:rPr lang="en-US" sz="9800" dirty="0" smtClean="0">
                <a:latin typeface="Georgia" pitchFamily="18" charset="0"/>
              </a:rPr>
            </a:br>
            <a:r>
              <a:rPr lang="en-US" sz="9800" dirty="0" smtClean="0">
                <a:latin typeface="Georgia" pitchFamily="18" charset="0"/>
              </a:rPr>
              <a:t>		are arguing.</a:t>
            </a:r>
            <a:br>
              <a:rPr lang="en-US" sz="9800" dirty="0" smtClean="0">
                <a:latin typeface="Georgia" pitchFamily="18" charset="0"/>
              </a:rPr>
            </a:br>
            <a:r>
              <a:rPr lang="en-US" sz="9800" dirty="0" smtClean="0">
                <a:latin typeface="Georgia" pitchFamily="18" charset="0"/>
              </a:rPr>
              <a:t>	• Division of Proofs: brief outline of your material; 		at least three major discussion points </a:t>
            </a:r>
            <a:br>
              <a:rPr lang="en-US" sz="9800" dirty="0" smtClean="0">
                <a:latin typeface="Georgia" pitchFamily="18" charset="0"/>
              </a:rPr>
            </a:br>
            <a:r>
              <a:rPr lang="en-US" sz="9800" dirty="0" smtClean="0">
                <a:latin typeface="Georgia" pitchFamily="18" charset="0"/>
              </a:rPr>
              <a:t>		presented in the </a:t>
            </a:r>
            <a:r>
              <a:rPr lang="en-US" sz="9800" dirty="0" smtClean="0">
                <a:solidFill>
                  <a:schemeClr val="accent2">
                    <a:lumMod val="75000"/>
                  </a:schemeClr>
                </a:solidFill>
                <a:latin typeface="Georgia" pitchFamily="18" charset="0"/>
              </a:rPr>
              <a:t>Body</a:t>
            </a:r>
            <a:r>
              <a:rPr lang="en-US" sz="9800" dirty="0" smtClean="0">
                <a:latin typeface="Georgia" pitchFamily="18" charset="0"/>
              </a:rPr>
              <a:t>.</a:t>
            </a:r>
          </a:p>
          <a:p>
            <a:pPr>
              <a:lnSpc>
                <a:spcPct val="120000"/>
              </a:lnSpc>
            </a:pPr>
            <a:endParaRPr lang="en-US" dirty="0"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Georgia" pitchFamily="18" charset="0"/>
              </a:rPr>
              <a:t>Aristotelian Argument</a:t>
            </a:r>
            <a:endParaRPr lang="en-US" dirty="0">
              <a:latin typeface="Georg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500" b="1" u="sng" dirty="0" smtClean="0">
                <a:solidFill>
                  <a:schemeClr val="accent2">
                    <a:lumMod val="75000"/>
                  </a:schemeClr>
                </a:solidFill>
                <a:latin typeface="Georgia" pitchFamily="18" charset="0"/>
              </a:rPr>
              <a:t>Body</a:t>
            </a:r>
            <a:r>
              <a:rPr lang="en-US" sz="2500" b="1" u="sng" dirty="0">
                <a:solidFill>
                  <a:schemeClr val="accent2">
                    <a:lumMod val="75000"/>
                  </a:schemeClr>
                </a:solidFill>
                <a:latin typeface="Georgia" pitchFamily="18" charset="0"/>
              </a:rPr>
              <a:t>	</a:t>
            </a:r>
            <a:r>
              <a:rPr lang="en-US" sz="2500" u="sng" dirty="0">
                <a:solidFill>
                  <a:schemeClr val="accent2">
                    <a:lumMod val="75000"/>
                  </a:schemeClr>
                </a:solidFill>
                <a:latin typeface="Georgia" pitchFamily="18" charset="0"/>
              </a:rPr>
              <a:t>(includes two parts</a:t>
            </a:r>
            <a:r>
              <a:rPr lang="en-US" sz="2500" u="sng" dirty="0" smtClean="0">
                <a:solidFill>
                  <a:schemeClr val="accent2">
                    <a:lumMod val="75000"/>
                  </a:schemeClr>
                </a:solidFill>
                <a:latin typeface="Georgia" pitchFamily="18" charset="0"/>
              </a:rPr>
              <a:t>)</a:t>
            </a:r>
            <a:r>
              <a:rPr lang="en-US" sz="2500" b="1" u="sng" dirty="0">
                <a:latin typeface="Georgia" pitchFamily="18" charset="0"/>
              </a:rPr>
              <a:t/>
            </a:r>
            <a:br>
              <a:rPr lang="en-US" sz="2500" b="1" u="sng" dirty="0">
                <a:latin typeface="Georgia" pitchFamily="18" charset="0"/>
              </a:rPr>
            </a:br>
            <a:r>
              <a:rPr lang="en-US" sz="2500" b="1" dirty="0">
                <a:latin typeface="Georgia" pitchFamily="18" charset="0"/>
              </a:rPr>
              <a:t>1. </a:t>
            </a:r>
            <a:r>
              <a:rPr lang="en-US" sz="2500" b="1" dirty="0" smtClean="0">
                <a:latin typeface="Georgia" pitchFamily="18" charset="0"/>
              </a:rPr>
              <a:t>	Confirmation</a:t>
            </a:r>
            <a:r>
              <a:rPr lang="en-US" sz="2500" dirty="0" smtClean="0">
                <a:latin typeface="Georgia" pitchFamily="18" charset="0"/>
              </a:rPr>
              <a:t> </a:t>
            </a:r>
            <a:r>
              <a:rPr lang="en-US" sz="2500" dirty="0">
                <a:latin typeface="Georgia" pitchFamily="18" charset="0"/>
              </a:rPr>
              <a:t>of your case by </a:t>
            </a:r>
            <a:r>
              <a:rPr lang="en-US" sz="2500" dirty="0" smtClean="0">
                <a:latin typeface="Georgia" pitchFamily="18" charset="0"/>
              </a:rPr>
              <a:t>presenting 	</a:t>
            </a:r>
            <a:r>
              <a:rPr lang="en-US" sz="2500" i="1" dirty="0" smtClean="0">
                <a:solidFill>
                  <a:srgbClr val="C00000"/>
                </a:solidFill>
                <a:latin typeface="Georgia" pitchFamily="18" charset="0"/>
              </a:rPr>
              <a:t>evidence</a:t>
            </a:r>
            <a:r>
              <a:rPr lang="en-US" sz="2500" b="1" dirty="0" smtClean="0">
                <a:latin typeface="Georgia" pitchFamily="18" charset="0"/>
              </a:rPr>
              <a:t> </a:t>
            </a:r>
            <a:r>
              <a:rPr lang="en-US" sz="2500" dirty="0">
                <a:latin typeface="Georgia" pitchFamily="18" charset="0"/>
              </a:rPr>
              <a:t>or</a:t>
            </a:r>
            <a:r>
              <a:rPr lang="en-US" sz="2500" b="1" dirty="0">
                <a:latin typeface="Georgia" pitchFamily="18" charset="0"/>
              </a:rPr>
              <a:t> </a:t>
            </a:r>
            <a:r>
              <a:rPr lang="en-US" sz="2500" i="1" dirty="0">
                <a:solidFill>
                  <a:srgbClr val="C00000"/>
                </a:solidFill>
                <a:latin typeface="Georgia" pitchFamily="18" charset="0"/>
              </a:rPr>
              <a:t>claims </a:t>
            </a:r>
            <a:endParaRPr lang="en-US" sz="2500" dirty="0">
              <a:latin typeface="Georgia" pitchFamily="18" charset="0"/>
            </a:endParaRPr>
          </a:p>
          <a:p>
            <a:pPr>
              <a:buNone/>
            </a:pPr>
            <a:r>
              <a:rPr lang="en-US" sz="2500" b="1" dirty="0" smtClean="0">
                <a:latin typeface="Georgia" pitchFamily="18" charset="0"/>
              </a:rPr>
              <a:t>	2</a:t>
            </a:r>
            <a:r>
              <a:rPr lang="en-US" sz="2500" b="1" dirty="0">
                <a:latin typeface="Georgia" pitchFamily="18" charset="0"/>
              </a:rPr>
              <a:t>. </a:t>
            </a:r>
            <a:r>
              <a:rPr lang="en-US" sz="2500" b="1" dirty="0" smtClean="0">
                <a:latin typeface="Georgia" pitchFamily="18" charset="0"/>
              </a:rPr>
              <a:t>	Concession/Refutation</a:t>
            </a:r>
            <a:r>
              <a:rPr lang="en-US" sz="2500" dirty="0" smtClean="0">
                <a:latin typeface="Georgia" pitchFamily="18" charset="0"/>
              </a:rPr>
              <a:t> </a:t>
            </a:r>
            <a:br>
              <a:rPr lang="en-US" sz="2500" dirty="0" smtClean="0">
                <a:latin typeface="Georgia" pitchFamily="18" charset="0"/>
              </a:rPr>
            </a:br>
            <a:r>
              <a:rPr lang="en-US" sz="2500" dirty="0" smtClean="0">
                <a:latin typeface="Georgia" pitchFamily="18" charset="0"/>
              </a:rPr>
              <a:t>	of audience’s opposing views</a:t>
            </a:r>
            <a:r>
              <a:rPr lang="en-US" dirty="0">
                <a:latin typeface="Georgia" pitchFamily="18" charset="0"/>
              </a:rPr>
              <a:t/>
            </a:r>
            <a:br>
              <a:rPr lang="en-US" dirty="0">
                <a:latin typeface="Georgia" pitchFamily="18" charset="0"/>
              </a:rPr>
            </a:br>
            <a:endParaRPr lang="en-US" dirty="0">
              <a:latin typeface="Georgia" pitchFamily="18" charset="0"/>
            </a:endParaRPr>
          </a:p>
          <a:p>
            <a:endParaRPr lang="en-US" dirty="0"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Georgia" pitchFamily="18" charset="0"/>
              </a:rPr>
              <a:t>Aristotelian Argument</a:t>
            </a:r>
            <a:endParaRPr lang="en-US" dirty="0">
              <a:latin typeface="Georg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US" sz="2500" b="1" u="sng" dirty="0" smtClean="0">
                <a:solidFill>
                  <a:schemeClr val="accent2">
                    <a:lumMod val="75000"/>
                  </a:schemeClr>
                </a:solidFill>
                <a:latin typeface="Georgia" pitchFamily="18" charset="0"/>
              </a:rPr>
              <a:t>Body</a:t>
            </a:r>
            <a:r>
              <a:rPr lang="en-US" sz="2500" b="1" u="sng" dirty="0">
                <a:solidFill>
                  <a:schemeClr val="accent2">
                    <a:lumMod val="75000"/>
                  </a:schemeClr>
                </a:solidFill>
                <a:latin typeface="Georgia" pitchFamily="18" charset="0"/>
              </a:rPr>
              <a:t>	</a:t>
            </a:r>
            <a:r>
              <a:rPr lang="en-US" sz="2500" u="sng" dirty="0">
                <a:solidFill>
                  <a:schemeClr val="accent2">
                    <a:lumMod val="75000"/>
                  </a:schemeClr>
                </a:solidFill>
                <a:latin typeface="Georgia" pitchFamily="18" charset="0"/>
              </a:rPr>
              <a:t>(includes two parts</a:t>
            </a:r>
            <a:r>
              <a:rPr lang="en-US" sz="2500" u="sng" dirty="0" smtClean="0">
                <a:solidFill>
                  <a:schemeClr val="accent2">
                    <a:lumMod val="75000"/>
                  </a:schemeClr>
                </a:solidFill>
                <a:latin typeface="Georgia" pitchFamily="18" charset="0"/>
              </a:rPr>
              <a:t>)</a:t>
            </a:r>
            <a:r>
              <a:rPr lang="en-US" sz="2500" b="1" u="sng" dirty="0">
                <a:latin typeface="Georgia" pitchFamily="18" charset="0"/>
              </a:rPr>
              <a:t/>
            </a:r>
            <a:br>
              <a:rPr lang="en-US" sz="2500" b="1" u="sng" dirty="0">
                <a:latin typeface="Georgia" pitchFamily="18" charset="0"/>
              </a:rPr>
            </a:br>
            <a:r>
              <a:rPr lang="en-US" sz="2500" b="1" dirty="0">
                <a:latin typeface="Georgia" pitchFamily="18" charset="0"/>
              </a:rPr>
              <a:t>1. </a:t>
            </a:r>
            <a:r>
              <a:rPr lang="en-US" sz="2500" b="1" dirty="0" smtClean="0">
                <a:latin typeface="Georgia" pitchFamily="18" charset="0"/>
              </a:rPr>
              <a:t>	Confirmation</a:t>
            </a:r>
            <a:r>
              <a:rPr lang="en-US" sz="2500" dirty="0" smtClean="0">
                <a:latin typeface="Georgia" pitchFamily="18" charset="0"/>
              </a:rPr>
              <a:t> </a:t>
            </a:r>
            <a:r>
              <a:rPr lang="en-US" sz="2500" dirty="0">
                <a:latin typeface="Georgia" pitchFamily="18" charset="0"/>
              </a:rPr>
              <a:t>of your case by </a:t>
            </a:r>
            <a:r>
              <a:rPr lang="en-US" sz="2500" dirty="0" smtClean="0">
                <a:latin typeface="Georgia" pitchFamily="18" charset="0"/>
              </a:rPr>
              <a:t>presenting 	</a:t>
            </a:r>
            <a:br>
              <a:rPr lang="en-US" sz="2500" dirty="0" smtClean="0">
                <a:latin typeface="Georgia" pitchFamily="18" charset="0"/>
              </a:rPr>
            </a:br>
            <a:r>
              <a:rPr lang="en-US" sz="2500" dirty="0" smtClean="0">
                <a:latin typeface="Georgia" pitchFamily="18" charset="0"/>
              </a:rPr>
              <a:t>	</a:t>
            </a:r>
            <a:r>
              <a:rPr lang="en-US" sz="2500" i="1" dirty="0" smtClean="0">
                <a:solidFill>
                  <a:srgbClr val="C00000"/>
                </a:solidFill>
                <a:latin typeface="Georgia" pitchFamily="18" charset="0"/>
              </a:rPr>
              <a:t>evidence</a:t>
            </a:r>
            <a:r>
              <a:rPr lang="en-US" sz="2500" b="1" dirty="0" smtClean="0">
                <a:latin typeface="Georgia" pitchFamily="18" charset="0"/>
              </a:rPr>
              <a:t> </a:t>
            </a:r>
            <a:r>
              <a:rPr lang="en-US" sz="2500" dirty="0">
                <a:latin typeface="Georgia" pitchFamily="18" charset="0"/>
              </a:rPr>
              <a:t>or</a:t>
            </a:r>
            <a:r>
              <a:rPr lang="en-US" sz="2500" b="1" dirty="0">
                <a:latin typeface="Georgia" pitchFamily="18" charset="0"/>
              </a:rPr>
              <a:t> </a:t>
            </a:r>
            <a:r>
              <a:rPr lang="en-US" sz="2500" i="1" dirty="0">
                <a:solidFill>
                  <a:srgbClr val="C00000"/>
                </a:solidFill>
                <a:latin typeface="Georgia" pitchFamily="18" charset="0"/>
              </a:rPr>
              <a:t>claims </a:t>
            </a:r>
            <a:r>
              <a:rPr lang="en-US" sz="2500" i="1" dirty="0" smtClean="0">
                <a:solidFill>
                  <a:srgbClr val="C00000"/>
                </a:solidFill>
                <a:latin typeface="Georgia" pitchFamily="18" charset="0"/>
              </a:rPr>
              <a:t/>
            </a:r>
            <a:br>
              <a:rPr lang="en-US" sz="2500" i="1" dirty="0" smtClean="0">
                <a:solidFill>
                  <a:srgbClr val="C00000"/>
                </a:solidFill>
                <a:latin typeface="Georgia" pitchFamily="18" charset="0"/>
              </a:rPr>
            </a:br>
            <a:r>
              <a:rPr lang="en-US" sz="2500" i="1" dirty="0" smtClean="0">
                <a:solidFill>
                  <a:srgbClr val="C00000"/>
                </a:solidFill>
                <a:latin typeface="Georgia" pitchFamily="18" charset="0"/>
              </a:rPr>
              <a:t>	</a:t>
            </a:r>
            <a:r>
              <a:rPr lang="en-US" sz="2500" dirty="0" smtClean="0">
                <a:latin typeface="Georgia" pitchFamily="18" charset="0"/>
              </a:rPr>
              <a:t>(</a:t>
            </a:r>
            <a:r>
              <a:rPr lang="en-US" sz="2500" dirty="0">
                <a:latin typeface="Georgia" pitchFamily="18" charset="0"/>
              </a:rPr>
              <a:t>includes two or more of the following</a:t>
            </a:r>
            <a:r>
              <a:rPr lang="en-US" sz="2500" dirty="0" smtClean="0">
                <a:latin typeface="Georgia" pitchFamily="18" charset="0"/>
              </a:rPr>
              <a:t>):</a:t>
            </a:r>
          </a:p>
          <a:p>
            <a:pPr>
              <a:buNone/>
            </a:pPr>
            <a:r>
              <a:rPr lang="en-US" sz="2500" dirty="0">
                <a:latin typeface="Georgia" pitchFamily="18" charset="0"/>
              </a:rPr>
              <a:t>	</a:t>
            </a:r>
            <a:r>
              <a:rPr lang="en-US" sz="2500" dirty="0" smtClean="0">
                <a:latin typeface="Georgia" pitchFamily="18" charset="0"/>
              </a:rPr>
              <a:t>		• deductive logical reasoning</a:t>
            </a:r>
            <a:r>
              <a:rPr lang="en-US" sz="2500" u="sng" dirty="0">
                <a:latin typeface="Georgia" pitchFamily="18" charset="0"/>
              </a:rPr>
              <a:t/>
            </a:r>
            <a:br>
              <a:rPr lang="en-US" sz="2500" u="sng" dirty="0">
                <a:latin typeface="Georgia" pitchFamily="18" charset="0"/>
              </a:rPr>
            </a:br>
            <a:r>
              <a:rPr lang="en-US" sz="2500" dirty="0">
                <a:latin typeface="Georgia" pitchFamily="18" charset="0"/>
              </a:rPr>
              <a:t>	</a:t>
            </a:r>
            <a:r>
              <a:rPr lang="en-US" sz="2500" dirty="0" smtClean="0">
                <a:latin typeface="Georgia" pitchFamily="18" charset="0"/>
              </a:rPr>
              <a:t>	• facts and statistics</a:t>
            </a:r>
            <a:r>
              <a:rPr lang="en-US" sz="2500" dirty="0">
                <a:latin typeface="Georgia" pitchFamily="18" charset="0"/>
              </a:rPr>
              <a:t/>
            </a:r>
            <a:br>
              <a:rPr lang="en-US" sz="2500" dirty="0">
                <a:latin typeface="Georgia" pitchFamily="18" charset="0"/>
              </a:rPr>
            </a:br>
            <a:r>
              <a:rPr lang="en-US" sz="2500" dirty="0">
                <a:latin typeface="Georgia" pitchFamily="18" charset="0"/>
              </a:rPr>
              <a:t>	</a:t>
            </a:r>
            <a:r>
              <a:rPr lang="en-US" sz="2500" dirty="0" smtClean="0">
                <a:latin typeface="Georgia" pitchFamily="18" charset="0"/>
              </a:rPr>
              <a:t>	• reasons</a:t>
            </a:r>
            <a:r>
              <a:rPr lang="en-US" sz="2500" dirty="0">
                <a:latin typeface="Georgia" pitchFamily="18" charset="0"/>
              </a:rPr>
              <a:t/>
            </a:r>
            <a:br>
              <a:rPr lang="en-US" sz="2500" dirty="0">
                <a:latin typeface="Georgia" pitchFamily="18" charset="0"/>
              </a:rPr>
            </a:br>
            <a:r>
              <a:rPr lang="en-US" sz="2500" dirty="0">
                <a:latin typeface="Georgia" pitchFamily="18" charset="0"/>
              </a:rPr>
              <a:t>	</a:t>
            </a:r>
            <a:r>
              <a:rPr lang="en-US" sz="2500" dirty="0" smtClean="0">
                <a:latin typeface="Georgia" pitchFamily="18" charset="0"/>
              </a:rPr>
              <a:t>	• </a:t>
            </a:r>
            <a:r>
              <a:rPr lang="en-US" sz="2500" dirty="0">
                <a:latin typeface="Georgia" pitchFamily="18" charset="0"/>
              </a:rPr>
              <a:t>testimony of experts</a:t>
            </a:r>
            <a:br>
              <a:rPr lang="en-US" sz="2500" dirty="0">
                <a:latin typeface="Georgia" pitchFamily="18" charset="0"/>
              </a:rPr>
            </a:br>
            <a:r>
              <a:rPr lang="en-US" sz="2500" dirty="0">
                <a:latin typeface="Georgia" pitchFamily="18" charset="0"/>
              </a:rPr>
              <a:t>	</a:t>
            </a:r>
            <a:r>
              <a:rPr lang="en-US" sz="2500" dirty="0" smtClean="0">
                <a:latin typeface="Georgia" pitchFamily="18" charset="0"/>
              </a:rPr>
              <a:t>	• </a:t>
            </a:r>
            <a:r>
              <a:rPr lang="en-US" sz="2500" dirty="0">
                <a:latin typeface="Georgia" pitchFamily="18" charset="0"/>
              </a:rPr>
              <a:t>opinions supported by facts</a:t>
            </a:r>
            <a:br>
              <a:rPr lang="en-US" sz="2500" dirty="0">
                <a:latin typeface="Georgia" pitchFamily="18" charset="0"/>
              </a:rPr>
            </a:br>
            <a:r>
              <a:rPr lang="en-US" sz="2500" dirty="0">
                <a:latin typeface="Georgia" pitchFamily="18" charset="0"/>
              </a:rPr>
              <a:t>	</a:t>
            </a:r>
            <a:r>
              <a:rPr lang="en-US" sz="2500" dirty="0" smtClean="0">
                <a:latin typeface="Georgia" pitchFamily="18" charset="0"/>
              </a:rPr>
              <a:t>	• reports</a:t>
            </a:r>
            <a:r>
              <a:rPr lang="en-US" sz="2500" dirty="0">
                <a:latin typeface="Georgia" pitchFamily="18" charset="0"/>
              </a:rPr>
              <a:t/>
            </a:r>
            <a:br>
              <a:rPr lang="en-US" sz="2500" dirty="0">
                <a:latin typeface="Georgia" pitchFamily="18" charset="0"/>
              </a:rPr>
            </a:br>
            <a:r>
              <a:rPr lang="en-US" sz="2500" dirty="0">
                <a:latin typeface="Georgia" pitchFamily="18" charset="0"/>
              </a:rPr>
              <a:t>	</a:t>
            </a:r>
            <a:r>
              <a:rPr lang="en-US" sz="2500" dirty="0" smtClean="0">
                <a:latin typeface="Georgia" pitchFamily="18" charset="0"/>
              </a:rPr>
              <a:t>	• analogy</a:t>
            </a:r>
            <a:endParaRPr lang="en-US" sz="2500" dirty="0"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Georgia" pitchFamily="18" charset="0"/>
              </a:rPr>
              <a:t>Aristotelian Argument</a:t>
            </a:r>
            <a:endParaRPr lang="en-US" dirty="0">
              <a:latin typeface="Georg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US" sz="2500" b="1" u="sng" dirty="0" smtClean="0">
                <a:solidFill>
                  <a:schemeClr val="accent2">
                    <a:lumMod val="75000"/>
                  </a:schemeClr>
                </a:solidFill>
                <a:latin typeface="Georgia" pitchFamily="18" charset="0"/>
              </a:rPr>
              <a:t>Body</a:t>
            </a:r>
            <a:r>
              <a:rPr lang="en-US" sz="2500" b="1" u="sng" dirty="0">
                <a:solidFill>
                  <a:schemeClr val="accent2">
                    <a:lumMod val="75000"/>
                  </a:schemeClr>
                </a:solidFill>
                <a:latin typeface="Georgia" pitchFamily="18" charset="0"/>
              </a:rPr>
              <a:t>	</a:t>
            </a:r>
            <a:r>
              <a:rPr lang="en-US" sz="2500" u="sng" dirty="0">
                <a:solidFill>
                  <a:schemeClr val="accent2">
                    <a:lumMod val="75000"/>
                  </a:schemeClr>
                </a:solidFill>
                <a:latin typeface="Georgia" pitchFamily="18" charset="0"/>
              </a:rPr>
              <a:t>(includes two parts</a:t>
            </a:r>
            <a:r>
              <a:rPr lang="en-US" sz="2500" u="sng" dirty="0" smtClean="0">
                <a:solidFill>
                  <a:schemeClr val="accent2">
                    <a:lumMod val="75000"/>
                  </a:schemeClr>
                </a:solidFill>
                <a:latin typeface="Georgia" pitchFamily="18" charset="0"/>
              </a:rPr>
              <a:t>)</a:t>
            </a:r>
            <a:r>
              <a:rPr lang="en-US" sz="2500" b="1" u="sng" dirty="0">
                <a:latin typeface="Georgia" pitchFamily="18" charset="0"/>
              </a:rPr>
              <a:t/>
            </a:r>
            <a:br>
              <a:rPr lang="en-US" sz="2500" b="1" u="sng" dirty="0">
                <a:latin typeface="Georgia" pitchFamily="18" charset="0"/>
              </a:rPr>
            </a:br>
            <a:r>
              <a:rPr lang="en-US" sz="2500" b="1" dirty="0">
                <a:latin typeface="Georgia" pitchFamily="18" charset="0"/>
              </a:rPr>
              <a:t>1. </a:t>
            </a:r>
            <a:r>
              <a:rPr lang="en-US" sz="2500" b="1" dirty="0" smtClean="0">
                <a:latin typeface="Georgia" pitchFamily="18" charset="0"/>
              </a:rPr>
              <a:t>	Confirmation</a:t>
            </a:r>
            <a:r>
              <a:rPr lang="en-US" sz="2500" dirty="0" smtClean="0">
                <a:latin typeface="Georgia" pitchFamily="18" charset="0"/>
              </a:rPr>
              <a:t> </a:t>
            </a:r>
            <a:r>
              <a:rPr lang="en-US" sz="2500" dirty="0">
                <a:latin typeface="Georgia" pitchFamily="18" charset="0"/>
              </a:rPr>
              <a:t>of your case by </a:t>
            </a:r>
            <a:r>
              <a:rPr lang="en-US" sz="2500" dirty="0" smtClean="0">
                <a:latin typeface="Georgia" pitchFamily="18" charset="0"/>
              </a:rPr>
              <a:t>presenting 	</a:t>
            </a:r>
            <a:r>
              <a:rPr lang="en-US" sz="2500" i="1" dirty="0" smtClean="0">
                <a:solidFill>
                  <a:srgbClr val="C00000"/>
                </a:solidFill>
                <a:latin typeface="Georgia" pitchFamily="18" charset="0"/>
              </a:rPr>
              <a:t>evidence</a:t>
            </a:r>
            <a:r>
              <a:rPr lang="en-US" sz="2500" b="1" dirty="0" smtClean="0">
                <a:latin typeface="Georgia" pitchFamily="18" charset="0"/>
              </a:rPr>
              <a:t> </a:t>
            </a:r>
            <a:r>
              <a:rPr lang="en-US" sz="2500" dirty="0">
                <a:latin typeface="Georgia" pitchFamily="18" charset="0"/>
              </a:rPr>
              <a:t>or</a:t>
            </a:r>
            <a:r>
              <a:rPr lang="en-US" sz="2500" b="1" dirty="0">
                <a:latin typeface="Georgia" pitchFamily="18" charset="0"/>
              </a:rPr>
              <a:t> </a:t>
            </a:r>
            <a:r>
              <a:rPr lang="en-US" sz="2500" i="1" dirty="0">
                <a:solidFill>
                  <a:srgbClr val="C00000"/>
                </a:solidFill>
                <a:latin typeface="Georgia" pitchFamily="18" charset="0"/>
              </a:rPr>
              <a:t>claims </a:t>
            </a:r>
            <a:endParaRPr lang="en-US" sz="2500" dirty="0">
              <a:latin typeface="Georgia" pitchFamily="18" charset="0"/>
            </a:endParaRPr>
          </a:p>
          <a:p>
            <a:pPr>
              <a:buNone/>
            </a:pPr>
            <a:r>
              <a:rPr lang="en-US" sz="2500" b="1" dirty="0" smtClean="0">
                <a:latin typeface="Georgia" pitchFamily="18" charset="0"/>
              </a:rPr>
              <a:t>	2</a:t>
            </a:r>
            <a:r>
              <a:rPr lang="en-US" sz="2500" b="1" dirty="0">
                <a:latin typeface="Georgia" pitchFamily="18" charset="0"/>
              </a:rPr>
              <a:t>. </a:t>
            </a:r>
            <a:r>
              <a:rPr lang="en-US" sz="2500" b="1" dirty="0" smtClean="0">
                <a:latin typeface="Georgia" pitchFamily="18" charset="0"/>
              </a:rPr>
              <a:t>	Concession/Refutation</a:t>
            </a:r>
            <a:r>
              <a:rPr lang="en-US" sz="2500" dirty="0" smtClean="0">
                <a:latin typeface="Georgia" pitchFamily="18" charset="0"/>
              </a:rPr>
              <a:t> of audience’s opposing 	views. Anticipating </a:t>
            </a:r>
            <a:r>
              <a:rPr lang="en-US" sz="2500" dirty="0">
                <a:latin typeface="Georgia" pitchFamily="18" charset="0"/>
              </a:rPr>
              <a:t>opposing </a:t>
            </a:r>
            <a:r>
              <a:rPr lang="en-US" sz="2500" dirty="0" smtClean="0">
                <a:latin typeface="Georgia" pitchFamily="18" charset="0"/>
              </a:rPr>
              <a:t>commentary </a:t>
            </a:r>
            <a:r>
              <a:rPr lang="en-US" sz="2500" dirty="0">
                <a:latin typeface="Georgia" pitchFamily="18" charset="0"/>
              </a:rPr>
              <a:t>allows a </a:t>
            </a:r>
            <a:r>
              <a:rPr lang="en-US" sz="2500" dirty="0" smtClean="0">
                <a:latin typeface="Georgia" pitchFamily="18" charset="0"/>
              </a:rPr>
              <a:t>	good </a:t>
            </a:r>
            <a:r>
              <a:rPr lang="en-US" sz="2500" dirty="0">
                <a:latin typeface="Georgia" pitchFamily="18" charset="0"/>
              </a:rPr>
              <a:t>writer to respond to the </a:t>
            </a:r>
            <a:r>
              <a:rPr lang="en-US" sz="2500" dirty="0" smtClean="0">
                <a:latin typeface="Georgia" pitchFamily="18" charset="0"/>
              </a:rPr>
              <a:t>various </a:t>
            </a:r>
            <a:r>
              <a:rPr lang="en-US" sz="2500" dirty="0">
                <a:latin typeface="Georgia" pitchFamily="18" charset="0"/>
              </a:rPr>
              <a:t>points that </a:t>
            </a:r>
            <a:r>
              <a:rPr lang="en-US" sz="2500" dirty="0" smtClean="0">
                <a:latin typeface="Georgia" pitchFamily="18" charset="0"/>
              </a:rPr>
              <a:t>	could </a:t>
            </a:r>
            <a:r>
              <a:rPr lang="en-US" sz="2500" dirty="0">
                <a:latin typeface="Georgia" pitchFamily="18" charset="0"/>
              </a:rPr>
              <a:t>be proposed by the </a:t>
            </a:r>
            <a:r>
              <a:rPr lang="en-US" sz="2500" dirty="0" smtClean="0">
                <a:latin typeface="Georgia" pitchFamily="18" charset="0"/>
              </a:rPr>
              <a:t>opposition</a:t>
            </a:r>
            <a:r>
              <a:rPr lang="en-US" sz="2500" dirty="0">
                <a:latin typeface="Georgia" pitchFamily="18" charset="0"/>
              </a:rPr>
              <a:t>.  </a:t>
            </a:r>
            <a:br>
              <a:rPr lang="en-US" sz="2500" dirty="0">
                <a:latin typeface="Georgia" pitchFamily="18" charset="0"/>
              </a:rPr>
            </a:br>
            <a:r>
              <a:rPr lang="en-US" sz="2500" dirty="0">
                <a:latin typeface="Georgia" pitchFamily="18" charset="0"/>
              </a:rPr>
              <a:t>	</a:t>
            </a:r>
            <a:r>
              <a:rPr lang="en-US" sz="2500" dirty="0" smtClean="0">
                <a:latin typeface="Georgia" pitchFamily="18" charset="0"/>
              </a:rPr>
              <a:t>• </a:t>
            </a:r>
            <a:r>
              <a:rPr lang="en-US" sz="2500" dirty="0">
                <a:latin typeface="Georgia" pitchFamily="18" charset="0"/>
              </a:rPr>
              <a:t>provide </a:t>
            </a:r>
            <a:r>
              <a:rPr lang="en-US" sz="2500" dirty="0" smtClean="0">
                <a:latin typeface="Georgia" pitchFamily="18" charset="0"/>
              </a:rPr>
              <a:t>possible </a:t>
            </a:r>
            <a:r>
              <a:rPr lang="en-US" sz="2500" dirty="0">
                <a:latin typeface="Georgia" pitchFamily="18" charset="0"/>
              </a:rPr>
              <a:t>counterargument </a:t>
            </a:r>
            <a:r>
              <a:rPr lang="en-US" sz="2500" dirty="0" smtClean="0">
                <a:latin typeface="Georgia" pitchFamily="18" charset="0"/>
              </a:rPr>
              <a:t>of your 		  opponent, then </a:t>
            </a:r>
            <a:r>
              <a:rPr lang="en-US" sz="2500" dirty="0">
                <a:latin typeface="Georgia" pitchFamily="18" charset="0"/>
              </a:rPr>
              <a:t>use a rebuttal to demonstrate the </a:t>
            </a:r>
            <a:r>
              <a:rPr lang="en-US" sz="2500" dirty="0" smtClean="0">
                <a:latin typeface="Georgia" pitchFamily="18" charset="0"/>
              </a:rPr>
              <a:t>	  invalidity </a:t>
            </a:r>
            <a:r>
              <a:rPr lang="en-US" sz="2500" dirty="0">
                <a:latin typeface="Georgia" pitchFamily="18" charset="0"/>
              </a:rPr>
              <a:t>of your opponent’s views</a:t>
            </a:r>
            <a:br>
              <a:rPr lang="en-US" sz="2500" dirty="0">
                <a:latin typeface="Georgia" pitchFamily="18" charset="0"/>
              </a:rPr>
            </a:br>
            <a:r>
              <a:rPr lang="en-US" sz="2500" dirty="0">
                <a:latin typeface="Georgia" pitchFamily="18" charset="0"/>
              </a:rPr>
              <a:t>	• point out any </a:t>
            </a:r>
            <a:r>
              <a:rPr lang="en-US" sz="2500" dirty="0" smtClean="0">
                <a:latin typeface="Georgia" pitchFamily="18" charset="0"/>
              </a:rPr>
              <a:t>logical flaws of your opponent</a:t>
            </a:r>
            <a:r>
              <a:rPr lang="en-US" sz="2400" dirty="0">
                <a:latin typeface="Georgia" pitchFamily="18" charset="0"/>
              </a:rPr>
              <a:t/>
            </a:r>
            <a:br>
              <a:rPr lang="en-US" sz="2400" dirty="0">
                <a:latin typeface="Georgia" pitchFamily="18" charset="0"/>
              </a:rPr>
            </a:br>
            <a:endParaRPr lang="en-US" sz="2400" dirty="0">
              <a:latin typeface="Georgia" pitchFamily="18" charset="0"/>
            </a:endParaRPr>
          </a:p>
          <a:p>
            <a:endParaRPr lang="en-US" sz="2400" dirty="0"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Georgia" pitchFamily="18" charset="0"/>
              </a:rPr>
              <a:t>Aristotelian Argument</a:t>
            </a:r>
            <a:endParaRPr lang="en-US" dirty="0">
              <a:latin typeface="Georg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US" sz="2500" b="1" u="sng" dirty="0" smtClean="0">
                <a:solidFill>
                  <a:schemeClr val="accent2">
                    <a:lumMod val="75000"/>
                  </a:schemeClr>
                </a:solidFill>
                <a:latin typeface="Georgia" pitchFamily="18" charset="0"/>
              </a:rPr>
              <a:t>Conclusion</a:t>
            </a:r>
            <a:r>
              <a:rPr lang="en-US" sz="2500" u="sng" dirty="0" smtClean="0">
                <a:solidFill>
                  <a:schemeClr val="accent2">
                    <a:lumMod val="75000"/>
                  </a:schemeClr>
                </a:solidFill>
                <a:latin typeface="Georgia" pitchFamily="18" charset="0"/>
              </a:rPr>
              <a:t> (includes </a:t>
            </a:r>
            <a:r>
              <a:rPr lang="en-US" sz="2500" u="sng" dirty="0">
                <a:solidFill>
                  <a:schemeClr val="accent2">
                    <a:lumMod val="75000"/>
                  </a:schemeClr>
                </a:solidFill>
                <a:latin typeface="Georgia" pitchFamily="18" charset="0"/>
              </a:rPr>
              <a:t>one or </a:t>
            </a:r>
            <a:r>
              <a:rPr lang="en-US" sz="2500" u="sng" dirty="0" smtClean="0">
                <a:solidFill>
                  <a:schemeClr val="accent2">
                    <a:lumMod val="75000"/>
                  </a:schemeClr>
                </a:solidFill>
                <a:latin typeface="Georgia" pitchFamily="18" charset="0"/>
              </a:rPr>
              <a:t>more of following)</a:t>
            </a:r>
            <a:r>
              <a:rPr lang="en-US" sz="2500" u="sng" dirty="0">
                <a:latin typeface="Georgia" pitchFamily="18" charset="0"/>
              </a:rPr>
              <a:t/>
            </a:r>
            <a:br>
              <a:rPr lang="en-US" sz="2500" u="sng" dirty="0">
                <a:latin typeface="Georgia" pitchFamily="18" charset="0"/>
              </a:rPr>
            </a:br>
            <a:r>
              <a:rPr lang="en-US" sz="2500" b="1" dirty="0" smtClean="0">
                <a:latin typeface="Georgia" pitchFamily="18" charset="0"/>
              </a:rPr>
              <a:t>1. Summary </a:t>
            </a:r>
            <a:r>
              <a:rPr lang="en-US" sz="2500" b="1" dirty="0">
                <a:latin typeface="Georgia" pitchFamily="18" charset="0"/>
              </a:rPr>
              <a:t>of argument</a:t>
            </a:r>
            <a:r>
              <a:rPr lang="en-US" sz="2500" dirty="0">
                <a:latin typeface="Georgia" pitchFamily="18" charset="0"/>
              </a:rPr>
              <a:t>: reinforce views and clarify any </a:t>
            </a:r>
            <a:r>
              <a:rPr lang="en-US" sz="2500" dirty="0" smtClean="0">
                <a:latin typeface="Georgia" pitchFamily="18" charset="0"/>
              </a:rPr>
              <a:t>misunderstandings. However</a:t>
            </a:r>
            <a:r>
              <a:rPr lang="en-US" sz="2500" dirty="0">
                <a:latin typeface="Georgia" pitchFamily="18" charset="0"/>
              </a:rPr>
              <a:t>, </a:t>
            </a:r>
            <a:r>
              <a:rPr lang="en-US" sz="2500" i="1" dirty="0">
                <a:latin typeface="Georgia" pitchFamily="18" charset="0"/>
              </a:rPr>
              <a:t>do not simply repeat established information for the sake of making the expected </a:t>
            </a:r>
            <a:r>
              <a:rPr lang="en-US" sz="2500" i="1" dirty="0" smtClean="0">
                <a:latin typeface="Georgia" pitchFamily="18" charset="0"/>
              </a:rPr>
              <a:t>word </a:t>
            </a:r>
            <a:r>
              <a:rPr lang="en-US" sz="2500" i="1" dirty="0">
                <a:latin typeface="Georgia" pitchFamily="18" charset="0"/>
              </a:rPr>
              <a:t>count.</a:t>
            </a:r>
            <a:r>
              <a:rPr lang="en-US" sz="2500" dirty="0">
                <a:latin typeface="Georgia" pitchFamily="18" charset="0"/>
              </a:rPr>
              <a:t> </a:t>
            </a:r>
            <a:r>
              <a:rPr lang="en-US" sz="2500" dirty="0" smtClean="0">
                <a:latin typeface="Georgia" pitchFamily="18" charset="0"/>
              </a:rPr>
              <a:t>If </a:t>
            </a:r>
            <a:r>
              <a:rPr lang="en-US" sz="2500" dirty="0">
                <a:latin typeface="Georgia" pitchFamily="18" charset="0"/>
              </a:rPr>
              <a:t>a point needs </a:t>
            </a:r>
            <a:r>
              <a:rPr lang="en-US" sz="2500" dirty="0" smtClean="0">
                <a:latin typeface="Georgia" pitchFamily="18" charset="0"/>
              </a:rPr>
              <a:t/>
            </a:r>
            <a:br>
              <a:rPr lang="en-US" sz="2500" dirty="0" smtClean="0">
                <a:latin typeface="Georgia" pitchFamily="18" charset="0"/>
              </a:rPr>
            </a:br>
            <a:r>
              <a:rPr lang="en-US" sz="2500" dirty="0" smtClean="0">
                <a:latin typeface="Georgia" pitchFamily="18" charset="0"/>
              </a:rPr>
              <a:t>re-emphasis</a:t>
            </a:r>
            <a:r>
              <a:rPr lang="en-US" sz="2500" dirty="0">
                <a:latin typeface="Georgia" pitchFamily="18" charset="0"/>
              </a:rPr>
              <a:t>, use different phrases and wording. </a:t>
            </a:r>
            <a:r>
              <a:rPr lang="en-US" sz="2500" dirty="0" smtClean="0">
                <a:latin typeface="Georgia" pitchFamily="18" charset="0"/>
              </a:rPr>
              <a:t/>
            </a:r>
            <a:br>
              <a:rPr lang="en-US" sz="2500" dirty="0" smtClean="0">
                <a:latin typeface="Georgia" pitchFamily="18" charset="0"/>
              </a:rPr>
            </a:br>
            <a:r>
              <a:rPr lang="en-US" sz="2500" dirty="0" smtClean="0">
                <a:latin typeface="Georgia" pitchFamily="18" charset="0"/>
              </a:rPr>
              <a:t>	• Be prepared to re-explain </a:t>
            </a:r>
            <a:r>
              <a:rPr lang="en-US" sz="2500" dirty="0">
                <a:latin typeface="Georgia" pitchFamily="18" charset="0"/>
              </a:rPr>
              <a:t>the </a:t>
            </a:r>
            <a:r>
              <a:rPr lang="en-US" sz="2500" dirty="0" smtClean="0">
                <a:latin typeface="Georgia" pitchFamily="18" charset="0"/>
              </a:rPr>
              <a:t>point </a:t>
            </a:r>
            <a:r>
              <a:rPr lang="en-US" sz="2500" dirty="0">
                <a:latin typeface="Georgia" pitchFamily="18" charset="0"/>
              </a:rPr>
              <a:t>again to show </a:t>
            </a:r>
            <a:r>
              <a:rPr lang="en-US" sz="2500" dirty="0" smtClean="0">
                <a:latin typeface="Georgia" pitchFamily="18" charset="0"/>
              </a:rPr>
              <a:t>  </a:t>
            </a:r>
            <a:br>
              <a:rPr lang="en-US" sz="2500" dirty="0" smtClean="0">
                <a:latin typeface="Georgia" pitchFamily="18" charset="0"/>
              </a:rPr>
            </a:br>
            <a:r>
              <a:rPr lang="en-US" sz="2500" dirty="0" smtClean="0">
                <a:latin typeface="Georgia" pitchFamily="18" charset="0"/>
              </a:rPr>
              <a:t>   	   </a:t>
            </a:r>
            <a:r>
              <a:rPr lang="en-US" sz="2500" i="1" dirty="0" smtClean="0">
                <a:latin typeface="Georgia" pitchFamily="18" charset="0"/>
              </a:rPr>
              <a:t>how</a:t>
            </a:r>
            <a:r>
              <a:rPr lang="en-US" sz="2500" dirty="0" smtClean="0">
                <a:latin typeface="Georgia" pitchFamily="18" charset="0"/>
              </a:rPr>
              <a:t> </a:t>
            </a:r>
            <a:r>
              <a:rPr lang="en-US" sz="2500" dirty="0">
                <a:latin typeface="Georgia" pitchFamily="18" charset="0"/>
              </a:rPr>
              <a:t>and </a:t>
            </a:r>
            <a:r>
              <a:rPr lang="en-US" sz="2500" i="1" dirty="0">
                <a:latin typeface="Georgia" pitchFamily="18" charset="0"/>
              </a:rPr>
              <a:t>why</a:t>
            </a:r>
            <a:r>
              <a:rPr lang="en-US" sz="2500" dirty="0">
                <a:latin typeface="Georgia" pitchFamily="18" charset="0"/>
              </a:rPr>
              <a:t> it is worthy of special notice.</a:t>
            </a:r>
            <a:br>
              <a:rPr lang="en-US" sz="2500" dirty="0">
                <a:latin typeface="Georgia" pitchFamily="18" charset="0"/>
              </a:rPr>
            </a:br>
            <a:r>
              <a:rPr lang="en-US" sz="2500" b="1" dirty="0" smtClean="0">
                <a:latin typeface="Georgia" pitchFamily="18" charset="0"/>
              </a:rPr>
              <a:t>2. Peroration</a:t>
            </a:r>
            <a:r>
              <a:rPr lang="en-US" sz="2500" dirty="0">
                <a:latin typeface="Georgia" pitchFamily="18" charset="0"/>
              </a:rPr>
              <a:t>: final appeal for </a:t>
            </a:r>
            <a:r>
              <a:rPr lang="en-US" sz="2500" dirty="0" smtClean="0">
                <a:latin typeface="Georgia" pitchFamily="18" charset="0"/>
              </a:rPr>
              <a:t>support (</a:t>
            </a:r>
            <a:r>
              <a:rPr lang="en-US" sz="2500" dirty="0" smtClean="0">
                <a:solidFill>
                  <a:schemeClr val="accent6">
                    <a:lumMod val="50000"/>
                  </a:schemeClr>
                </a:solidFill>
                <a:latin typeface="Georgia" pitchFamily="18" charset="0"/>
              </a:rPr>
              <a:t>Pathos</a:t>
            </a:r>
            <a:r>
              <a:rPr lang="en-US" sz="2500" dirty="0" smtClean="0">
                <a:latin typeface="Georgia" pitchFamily="18" charset="0"/>
              </a:rPr>
              <a:t>). </a:t>
            </a:r>
            <a:r>
              <a:rPr lang="en-US" sz="2500" dirty="0">
                <a:latin typeface="Georgia" pitchFamily="18" charset="0"/>
              </a:rPr>
              <a:t/>
            </a:r>
            <a:br>
              <a:rPr lang="en-US" sz="2500" dirty="0">
                <a:latin typeface="Georgia" pitchFamily="18" charset="0"/>
              </a:rPr>
            </a:br>
            <a:r>
              <a:rPr lang="en-US" sz="2500" b="1" dirty="0" smtClean="0">
                <a:latin typeface="Georgia" pitchFamily="18" charset="0"/>
              </a:rPr>
              <a:t>3. </a:t>
            </a:r>
            <a:r>
              <a:rPr lang="en-US" sz="2500" dirty="0" smtClean="0">
                <a:latin typeface="Georgia" pitchFamily="18" charset="0"/>
              </a:rPr>
              <a:t>Provide </a:t>
            </a:r>
            <a:r>
              <a:rPr lang="en-US" sz="2500" dirty="0">
                <a:latin typeface="Georgia" pitchFamily="18" charset="0"/>
              </a:rPr>
              <a:t>a </a:t>
            </a:r>
            <a:r>
              <a:rPr lang="en-US" sz="2500" b="1" dirty="0">
                <a:latin typeface="Georgia" pitchFamily="18" charset="0"/>
              </a:rPr>
              <a:t>solution</a:t>
            </a:r>
            <a:r>
              <a:rPr lang="en-US" sz="2500" dirty="0">
                <a:latin typeface="Georgia" pitchFamily="18" charset="0"/>
              </a:rPr>
              <a:t>.</a:t>
            </a:r>
          </a:p>
          <a:p>
            <a:pPr>
              <a:buNone/>
            </a:pPr>
            <a:r>
              <a:rPr lang="en-US" sz="2400" dirty="0">
                <a:latin typeface="Georgia" pitchFamily="18" charset="0"/>
              </a:rPr>
              <a:t/>
            </a:r>
            <a:br>
              <a:rPr lang="en-US" sz="2400" dirty="0">
                <a:latin typeface="Georgia" pitchFamily="18" charset="0"/>
              </a:rPr>
            </a:br>
            <a:endParaRPr lang="en-US" sz="2400" dirty="0">
              <a:latin typeface="Georgia" pitchFamily="18" charset="0"/>
            </a:endParaRPr>
          </a:p>
          <a:p>
            <a:endParaRPr lang="en-US" sz="2400" dirty="0"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 panose="02040502050405020303" pitchFamily="18" charset="0"/>
              </a:rPr>
              <a:t>Aristotelian Argument Outline</a:t>
            </a:r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rgbClr val="C00000"/>
                </a:solidFill>
                <a:latin typeface="Georgia" panose="02040502050405020303" pitchFamily="18" charset="0"/>
              </a:rPr>
              <a:t>Introduction</a:t>
            </a:r>
          </a:p>
          <a:p>
            <a:pPr marL="0" indent="0">
              <a:buNone/>
            </a:pPr>
            <a:r>
              <a:rPr lang="en-US" dirty="0">
                <a:latin typeface="Georgia" panose="02040502050405020303" pitchFamily="18" charset="0"/>
              </a:rPr>
              <a:t>	</a:t>
            </a:r>
            <a:r>
              <a:rPr lang="en-US" dirty="0" smtClean="0">
                <a:latin typeface="Georgia" panose="02040502050405020303" pitchFamily="18" charset="0"/>
              </a:rPr>
              <a:t>Exordium: grab attention</a:t>
            </a:r>
          </a:p>
          <a:p>
            <a:pPr marL="0" indent="0">
              <a:buNone/>
            </a:pPr>
            <a:r>
              <a:rPr lang="en-US" dirty="0">
                <a:latin typeface="Georgia" panose="02040502050405020303" pitchFamily="18" charset="0"/>
              </a:rPr>
              <a:t>	</a:t>
            </a:r>
            <a:r>
              <a:rPr lang="en-US" dirty="0" smtClean="0">
                <a:latin typeface="Georgia" panose="02040502050405020303" pitchFamily="18" charset="0"/>
              </a:rPr>
              <a:t>Narration: provides overview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C00000"/>
                </a:solidFill>
                <a:latin typeface="Georgia" panose="02040502050405020303" pitchFamily="18" charset="0"/>
              </a:rPr>
              <a:t>Body</a:t>
            </a:r>
          </a:p>
          <a:p>
            <a:pPr marL="0" indent="0">
              <a:buNone/>
            </a:pPr>
            <a:r>
              <a:rPr lang="en-US" dirty="0">
                <a:latin typeface="Georgia" panose="02040502050405020303" pitchFamily="18" charset="0"/>
              </a:rPr>
              <a:t>	</a:t>
            </a:r>
            <a:r>
              <a:rPr lang="en-US" dirty="0" smtClean="0">
                <a:latin typeface="Georgia" panose="02040502050405020303" pitchFamily="18" charset="0"/>
              </a:rPr>
              <a:t>Confirmation: present evidence and claims</a:t>
            </a:r>
          </a:p>
          <a:p>
            <a:pPr marL="0" indent="0">
              <a:buNone/>
            </a:pPr>
            <a:r>
              <a:rPr lang="en-US" dirty="0">
                <a:latin typeface="Georgia" panose="02040502050405020303" pitchFamily="18" charset="0"/>
              </a:rPr>
              <a:t>	</a:t>
            </a:r>
            <a:r>
              <a:rPr lang="en-US" dirty="0" smtClean="0">
                <a:latin typeface="Georgia" panose="02040502050405020303" pitchFamily="18" charset="0"/>
              </a:rPr>
              <a:t>Concession / Refutation: offer rebuttal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C00000"/>
                </a:solidFill>
                <a:latin typeface="Georgia" panose="02040502050405020303" pitchFamily="18" charset="0"/>
              </a:rPr>
              <a:t>Conclusion</a:t>
            </a:r>
          </a:p>
          <a:p>
            <a:pPr marL="0" indent="0">
              <a:buNone/>
            </a:pPr>
            <a:r>
              <a:rPr lang="en-US" dirty="0">
                <a:latin typeface="Georgia" panose="02040502050405020303" pitchFamily="18" charset="0"/>
              </a:rPr>
              <a:t>	</a:t>
            </a:r>
            <a:r>
              <a:rPr lang="en-US" dirty="0" smtClean="0">
                <a:latin typeface="Georgia" panose="02040502050405020303" pitchFamily="18" charset="0"/>
              </a:rPr>
              <a:t>Summary: reinforce views</a:t>
            </a:r>
          </a:p>
          <a:p>
            <a:pPr marL="0" indent="0">
              <a:buNone/>
            </a:pPr>
            <a:r>
              <a:rPr lang="en-US" dirty="0">
                <a:latin typeface="Georgia" panose="02040502050405020303" pitchFamily="18" charset="0"/>
              </a:rPr>
              <a:t>	</a:t>
            </a:r>
            <a:r>
              <a:rPr lang="en-US" dirty="0" smtClean="0">
                <a:latin typeface="Georgia" panose="02040502050405020303" pitchFamily="18" charset="0"/>
              </a:rPr>
              <a:t>Peroration: final appeal</a:t>
            </a:r>
          </a:p>
          <a:p>
            <a:pPr marL="0" indent="0">
              <a:buNone/>
            </a:pPr>
            <a:r>
              <a:rPr lang="en-US" dirty="0">
                <a:latin typeface="Georgia" panose="02040502050405020303" pitchFamily="18" charset="0"/>
              </a:rPr>
              <a:t>	</a:t>
            </a:r>
            <a:r>
              <a:rPr lang="en-US" dirty="0" smtClean="0">
                <a:latin typeface="Georgia" panose="02040502050405020303" pitchFamily="18" charset="0"/>
              </a:rPr>
              <a:t>Solution: offer plausible resolution</a:t>
            </a:r>
            <a:endParaRPr lang="en-US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35160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42</Words>
  <Application>Microsoft Office PowerPoint</Application>
  <PresentationFormat>On-screen Show (4:3)</PresentationFormat>
  <Paragraphs>34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Georgia</vt:lpstr>
      <vt:lpstr>Office Theme</vt:lpstr>
      <vt:lpstr>Aristotelian Argument Classic Argument Format</vt:lpstr>
      <vt:lpstr>Aristotelian Argument</vt:lpstr>
      <vt:lpstr>Aristotelian Argument</vt:lpstr>
      <vt:lpstr>Aristotelian Argument</vt:lpstr>
      <vt:lpstr>Aristotelian Argument</vt:lpstr>
      <vt:lpstr>Aristotelian Argument</vt:lpstr>
      <vt:lpstr>Aristotelian Argument</vt:lpstr>
      <vt:lpstr>Aristotelian Argument Outline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Aristotelian Argument :  Classic Argument Format</dc:title>
  <dc:creator>David Glen Smith</dc:creator>
  <cp:lastModifiedBy>DAVISMITH6</cp:lastModifiedBy>
  <cp:revision>14</cp:revision>
  <dcterms:created xsi:type="dcterms:W3CDTF">2015-09-01T20:44:46Z</dcterms:created>
  <dcterms:modified xsi:type="dcterms:W3CDTF">2015-09-04T19:23:16Z</dcterms:modified>
</cp:coreProperties>
</file>