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5"/>
  </p:handoutMasterIdLst>
  <p:sldIdLst>
    <p:sldId id="256" r:id="rId2"/>
    <p:sldId id="257" r:id="rId3"/>
    <p:sldId id="258" r:id="rId4"/>
    <p:sldId id="259" r:id="rId5"/>
    <p:sldId id="265" r:id="rId6"/>
    <p:sldId id="261" r:id="rId7"/>
    <p:sldId id="262" r:id="rId8"/>
    <p:sldId id="263" r:id="rId9"/>
    <p:sldId id="264" r:id="rId10"/>
    <p:sldId id="266" r:id="rId11"/>
    <p:sldId id="267" r:id="rId12"/>
    <p:sldId id="268" r:id="rId13"/>
    <p:sldId id="269" r:id="rId14"/>
    <p:sldId id="270" r:id="rId15"/>
    <p:sldId id="271" r:id="rId16"/>
    <p:sldId id="279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7893380D-F3BF-4398-9CF1-DF2D326E6E1D}" type="datetimeFigureOut">
              <a:rPr lang="en-US" smtClean="0"/>
              <a:pPr/>
              <a:t>8/9/2015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A2552D7B-64DA-480C-AB1D-06DE2FE678A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042EE-18D7-4160-B5ED-E2D9B8A2ED17}" type="datetimeFigureOut">
              <a:rPr lang="en-US" smtClean="0"/>
              <a:pPr/>
              <a:t>8/9/2015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1E0F9-233C-4CFB-95D3-114D037EA4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042EE-18D7-4160-B5ED-E2D9B8A2ED17}" type="datetimeFigureOut">
              <a:rPr lang="en-US" smtClean="0"/>
              <a:pPr/>
              <a:t>8/9/2015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1E0F9-233C-4CFB-95D3-114D037EA4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042EE-18D7-4160-B5ED-E2D9B8A2ED17}" type="datetimeFigureOut">
              <a:rPr lang="en-US" smtClean="0"/>
              <a:pPr/>
              <a:t>8/9/2015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1E0F9-233C-4CFB-95D3-114D037EA4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042EE-18D7-4160-B5ED-E2D9B8A2ED17}" type="datetimeFigureOut">
              <a:rPr lang="en-US" smtClean="0"/>
              <a:pPr/>
              <a:t>8/9/2015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1E0F9-233C-4CFB-95D3-114D037EA4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042EE-18D7-4160-B5ED-E2D9B8A2ED17}" type="datetimeFigureOut">
              <a:rPr lang="en-US" smtClean="0"/>
              <a:pPr/>
              <a:t>8/9/2015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1E0F9-233C-4CFB-95D3-114D037EA4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042EE-18D7-4160-B5ED-E2D9B8A2ED17}" type="datetimeFigureOut">
              <a:rPr lang="en-US" smtClean="0"/>
              <a:pPr/>
              <a:t>8/9/2015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1E0F9-233C-4CFB-95D3-114D037EA4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042EE-18D7-4160-B5ED-E2D9B8A2ED17}" type="datetimeFigureOut">
              <a:rPr lang="en-US" smtClean="0"/>
              <a:pPr/>
              <a:t>8/9/2015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1E0F9-233C-4CFB-95D3-114D037EA4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042EE-18D7-4160-B5ED-E2D9B8A2ED17}" type="datetimeFigureOut">
              <a:rPr lang="en-US" smtClean="0"/>
              <a:pPr/>
              <a:t>8/9/2015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1E0F9-233C-4CFB-95D3-114D037EA4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042EE-18D7-4160-B5ED-E2D9B8A2ED17}" type="datetimeFigureOut">
              <a:rPr lang="en-US" smtClean="0"/>
              <a:pPr/>
              <a:t>8/9/2015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1E0F9-233C-4CFB-95D3-114D037EA4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042EE-18D7-4160-B5ED-E2D9B8A2ED17}" type="datetimeFigureOut">
              <a:rPr lang="en-US" smtClean="0"/>
              <a:pPr/>
              <a:t>8/9/2015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1E0F9-233C-4CFB-95D3-114D037EA4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042EE-18D7-4160-B5ED-E2D9B8A2ED17}" type="datetimeFigureOut">
              <a:rPr lang="en-US" smtClean="0"/>
              <a:pPr/>
              <a:t>8/9/2015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1E0F9-233C-4CFB-95D3-114D037EA4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7042EE-18D7-4160-B5ED-E2D9B8A2ED17}" type="datetimeFigureOut">
              <a:rPr lang="en-US" smtClean="0"/>
              <a:pPr/>
              <a:t>8/9/2015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61E0F9-233C-4CFB-95D3-114D037EA46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Georgia" pitchFamily="18" charset="0"/>
              </a:rPr>
              <a:t>Résumés &amp; Cover Letters</a:t>
            </a:r>
            <a:endParaRPr lang="en-US" dirty="0">
              <a:latin typeface="Georgia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Georgia" pitchFamily="18" charset="0"/>
              </a:rPr>
              <a:t>Résumés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latin typeface="Georgia" pitchFamily="18" charset="0"/>
              </a:rPr>
              <a:t>4. One page Résumés are best. </a:t>
            </a:r>
          </a:p>
          <a:p>
            <a:pPr marL="0" indent="0">
              <a:buNone/>
            </a:pPr>
            <a:endParaRPr lang="en-US" dirty="0" smtClean="0">
              <a:latin typeface="Georgia" pitchFamily="18" charset="0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C00000"/>
                </a:solidFill>
                <a:latin typeface="Georgia" pitchFamily="18" charset="0"/>
              </a:rPr>
              <a:t>Design your ideas around simplistic concepts. 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C00000"/>
                </a:solidFill>
                <a:latin typeface="Georgia" pitchFamily="18" charset="0"/>
              </a:rPr>
              <a:t>• tailor design towards ideal job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C00000"/>
                </a:solidFill>
                <a:latin typeface="Georgia" pitchFamily="18" charset="0"/>
              </a:rPr>
              <a:t>• allow strategic white space</a:t>
            </a:r>
          </a:p>
          <a:p>
            <a:pPr marL="0" indent="0">
              <a:buNone/>
            </a:pPr>
            <a:endParaRPr lang="en-US" dirty="0">
              <a:solidFill>
                <a:srgbClr val="C00000"/>
              </a:solidFill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Georgia" pitchFamily="18" charset="0"/>
              </a:rPr>
              <a:t>Résumés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latin typeface="Georgia" pitchFamily="18" charset="0"/>
              </a:rPr>
              <a:t>4. One page Résumés are best. </a:t>
            </a:r>
          </a:p>
          <a:p>
            <a:pPr marL="0" indent="0">
              <a:buNone/>
            </a:pPr>
            <a:endParaRPr lang="en-US" dirty="0" smtClean="0">
              <a:latin typeface="Georgia" pitchFamily="18" charset="0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C00000"/>
                </a:solidFill>
                <a:latin typeface="Georgia" pitchFamily="18" charset="0"/>
              </a:rPr>
              <a:t>Design your ideas around simplistic concepts. 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C00000"/>
                </a:solidFill>
                <a:latin typeface="Georgia" pitchFamily="18" charset="0"/>
              </a:rPr>
              <a:t>• tailor design towards ideal job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C00000"/>
                </a:solidFill>
                <a:latin typeface="Georgia" pitchFamily="18" charset="0"/>
              </a:rPr>
              <a:t>• allow strategic white space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C00000"/>
                </a:solidFill>
                <a:latin typeface="Georgia" pitchFamily="18" charset="0"/>
              </a:rPr>
              <a:t>• strategize bullet points</a:t>
            </a:r>
          </a:p>
          <a:p>
            <a:pPr marL="0" indent="0">
              <a:buNone/>
            </a:pPr>
            <a:endParaRPr lang="en-US" dirty="0">
              <a:solidFill>
                <a:srgbClr val="C00000"/>
              </a:solidFill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Georgia" pitchFamily="18" charset="0"/>
              </a:rPr>
              <a:t>Résumés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latin typeface="Georgia" pitchFamily="18" charset="0"/>
              </a:rPr>
              <a:t>Liz </a:t>
            </a:r>
            <a:r>
              <a:rPr lang="en-US" dirty="0" err="1" smtClean="0">
                <a:latin typeface="Georgia" pitchFamily="18" charset="0"/>
              </a:rPr>
              <a:t>Wolgemuth</a:t>
            </a:r>
            <a:r>
              <a:rPr lang="en-US" dirty="0" smtClean="0">
                <a:latin typeface="Georgia" pitchFamily="18" charset="0"/>
              </a:rPr>
              <a:t> reports in a </a:t>
            </a:r>
            <a:r>
              <a:rPr lang="en-US" dirty="0" smtClean="0">
                <a:latin typeface="Georgia" pitchFamily="18" charset="0"/>
              </a:rPr>
              <a:t>recent </a:t>
            </a:r>
            <a:r>
              <a:rPr lang="en-US" dirty="0" smtClean="0">
                <a:latin typeface="Georgia" pitchFamily="18" charset="0"/>
              </a:rPr>
              <a:t>issue of  </a:t>
            </a:r>
            <a:r>
              <a:rPr lang="en-US" i="1" dirty="0">
                <a:latin typeface="Georgia" pitchFamily="18" charset="0"/>
              </a:rPr>
              <a:t>U.S. News and World </a:t>
            </a:r>
            <a:r>
              <a:rPr lang="en-US" i="1" dirty="0" smtClean="0">
                <a:latin typeface="Georgia" pitchFamily="18" charset="0"/>
              </a:rPr>
              <a:t>Report</a:t>
            </a:r>
            <a:r>
              <a:rPr lang="en-US" dirty="0" smtClean="0">
                <a:latin typeface="Georgia" pitchFamily="18" charset="0"/>
              </a:rPr>
              <a:t>: 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C00000"/>
                </a:solidFill>
                <a:latin typeface="Georgia" pitchFamily="18" charset="0"/>
              </a:rPr>
              <a:t>“[</a:t>
            </a:r>
            <a:r>
              <a:rPr lang="en-US" dirty="0">
                <a:solidFill>
                  <a:srgbClr val="C00000"/>
                </a:solidFill>
                <a:latin typeface="Georgia" pitchFamily="18" charset="0"/>
              </a:rPr>
              <a:t>Compare] the process to flipping through </a:t>
            </a:r>
            <a:r>
              <a:rPr lang="en-US" dirty="0" smtClean="0">
                <a:solidFill>
                  <a:srgbClr val="C00000"/>
                </a:solidFill>
                <a:latin typeface="Georgia" pitchFamily="18" charset="0"/>
              </a:rPr>
              <a:t/>
            </a:r>
            <a:br>
              <a:rPr lang="en-US" dirty="0" smtClean="0">
                <a:solidFill>
                  <a:srgbClr val="C00000"/>
                </a:solidFill>
                <a:latin typeface="Georgia" pitchFamily="18" charset="0"/>
              </a:rPr>
            </a:br>
            <a:r>
              <a:rPr lang="en-US" dirty="0" smtClean="0">
                <a:solidFill>
                  <a:srgbClr val="C00000"/>
                </a:solidFill>
                <a:latin typeface="Georgia" pitchFamily="18" charset="0"/>
              </a:rPr>
              <a:t>a </a:t>
            </a:r>
            <a:r>
              <a:rPr lang="en-US" dirty="0">
                <a:solidFill>
                  <a:srgbClr val="C00000"/>
                </a:solidFill>
                <a:latin typeface="Georgia" pitchFamily="18" charset="0"/>
              </a:rPr>
              <a:t>jumbo-size magazine. Readers </a:t>
            </a:r>
            <a:r>
              <a:rPr lang="en-US" dirty="0" smtClean="0">
                <a:solidFill>
                  <a:srgbClr val="C00000"/>
                </a:solidFill>
                <a:latin typeface="Georgia" pitchFamily="18" charset="0"/>
              </a:rPr>
              <a:t>don’t </a:t>
            </a:r>
            <a:r>
              <a:rPr lang="en-US" dirty="0">
                <a:solidFill>
                  <a:srgbClr val="C00000"/>
                </a:solidFill>
                <a:latin typeface="Georgia" pitchFamily="18" charset="0"/>
              </a:rPr>
              <a:t>spend a lot of time on each page. Full sentences are, quite simply, too time consuming in </a:t>
            </a:r>
            <a:r>
              <a:rPr lang="en-US" dirty="0" smtClean="0">
                <a:solidFill>
                  <a:srgbClr val="C00000"/>
                </a:solidFill>
                <a:latin typeface="Georgia" pitchFamily="18" charset="0"/>
              </a:rPr>
              <a:t>today’s </a:t>
            </a:r>
            <a:r>
              <a:rPr lang="en-US" dirty="0">
                <a:solidFill>
                  <a:srgbClr val="C00000"/>
                </a:solidFill>
                <a:latin typeface="Georgia" pitchFamily="18" charset="0"/>
              </a:rPr>
              <a:t>hiring world.”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Georgia" pitchFamily="18" charset="0"/>
              </a:rPr>
              <a:t>Résumés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latin typeface="Georgia" pitchFamily="18" charset="0"/>
              </a:rPr>
              <a:t>5. </a:t>
            </a:r>
            <a:r>
              <a:rPr lang="en-US" dirty="0">
                <a:latin typeface="Georgia" pitchFamily="18" charset="0"/>
              </a:rPr>
              <a:t>Use key words and phrases</a:t>
            </a:r>
            <a:endParaRPr lang="en-US" dirty="0" smtClean="0"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Georgia" pitchFamily="18" charset="0"/>
              </a:rPr>
              <a:t>Résumés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latin typeface="Georgia" pitchFamily="18" charset="0"/>
              </a:rPr>
              <a:t>6. </a:t>
            </a:r>
            <a:r>
              <a:rPr lang="en-US" dirty="0">
                <a:latin typeface="Georgia" pitchFamily="18" charset="0"/>
              </a:rPr>
              <a:t>Only list </a:t>
            </a:r>
            <a:r>
              <a:rPr lang="en-US" dirty="0" smtClean="0">
                <a:latin typeface="Georgia" pitchFamily="18" charset="0"/>
              </a:rPr>
              <a:t>relevant </a:t>
            </a:r>
            <a:r>
              <a:rPr lang="en-US" dirty="0">
                <a:latin typeface="Georgia" pitchFamily="18" charset="0"/>
              </a:rPr>
              <a:t>work </a:t>
            </a:r>
            <a:r>
              <a:rPr lang="en-US" dirty="0" smtClean="0">
                <a:latin typeface="Georgia" pitchFamily="18" charset="0"/>
              </a:rPr>
              <a:t>experience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Georgia" pitchFamily="18" charset="0"/>
              </a:rPr>
              <a:t>Résumés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latin typeface="Georgia" pitchFamily="18" charset="0"/>
              </a:rPr>
              <a:t>7. </a:t>
            </a:r>
            <a:r>
              <a:rPr lang="en-US" i="1" dirty="0" smtClean="0">
                <a:latin typeface="Georgia" pitchFamily="18" charset="0"/>
              </a:rPr>
              <a:t>Potential employers assume</a:t>
            </a:r>
            <a:r>
              <a:rPr lang="en-US" dirty="0" smtClean="0">
                <a:latin typeface="Georgia" pitchFamily="18" charset="0"/>
              </a:rPr>
              <a:t> </a:t>
            </a:r>
            <a:r>
              <a:rPr lang="en-US" dirty="0">
                <a:latin typeface="Georgia" pitchFamily="18" charset="0"/>
              </a:rPr>
              <a:t>that you </a:t>
            </a:r>
            <a:r>
              <a:rPr lang="en-US" dirty="0" smtClean="0">
                <a:latin typeface="Georgia" pitchFamily="18" charset="0"/>
              </a:rPr>
              <a:t/>
            </a:r>
            <a:br>
              <a:rPr lang="en-US" dirty="0" smtClean="0">
                <a:latin typeface="Georgia" pitchFamily="18" charset="0"/>
              </a:rPr>
            </a:br>
            <a:r>
              <a:rPr lang="en-US" dirty="0" smtClean="0">
                <a:latin typeface="Georgia" pitchFamily="18" charset="0"/>
              </a:rPr>
              <a:t>    know </a:t>
            </a:r>
            <a:r>
              <a:rPr lang="en-US" dirty="0">
                <a:latin typeface="Georgia" pitchFamily="18" charset="0"/>
              </a:rPr>
              <a:t>how to use MS Word </a:t>
            </a:r>
            <a:r>
              <a:rPr lang="en-US" dirty="0" smtClean="0">
                <a:latin typeface="Georgia" pitchFamily="18" charset="0"/>
              </a:rPr>
              <a:t>effectively</a:t>
            </a:r>
            <a:r>
              <a:rPr lang="en-US" dirty="0" smtClean="0">
                <a:latin typeface="Georgia" pitchFamily="18" charset="0"/>
              </a:rPr>
              <a:t>.</a:t>
            </a:r>
          </a:p>
          <a:p>
            <a:pPr marL="0" indent="0">
              <a:buNone/>
            </a:pPr>
            <a:endParaRPr lang="en-US" dirty="0" smtClean="0">
              <a:latin typeface="Georgia" pitchFamily="18" charset="0"/>
            </a:endParaRPr>
          </a:p>
          <a:p>
            <a:pPr marL="0" indent="0">
              <a:buNone/>
            </a:pPr>
            <a:r>
              <a:rPr lang="en-US" dirty="0" smtClean="0">
                <a:latin typeface="Georgia" pitchFamily="18" charset="0"/>
              </a:rPr>
              <a:t>     For skills, show items that make you </a:t>
            </a:r>
            <a:br>
              <a:rPr lang="en-US" dirty="0" smtClean="0">
                <a:latin typeface="Georgia" pitchFamily="18" charset="0"/>
              </a:rPr>
            </a:br>
            <a:r>
              <a:rPr lang="en-US" dirty="0" smtClean="0">
                <a:latin typeface="Georgia" pitchFamily="18" charset="0"/>
              </a:rPr>
              <a:t>     stand out from the others.</a:t>
            </a:r>
            <a:endParaRPr lang="en-US" dirty="0" smtClean="0"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Georgia" pitchFamily="18" charset="0"/>
              </a:rPr>
              <a:t>Résumés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6600" dirty="0" smtClean="0">
                <a:solidFill>
                  <a:srgbClr val="C00000"/>
                </a:solidFill>
                <a:latin typeface="Georgia" pitchFamily="18" charset="0"/>
              </a:rPr>
              <a:t>8. </a:t>
            </a:r>
            <a:r>
              <a:rPr lang="en-US" sz="6600" i="1" dirty="0" smtClean="0">
                <a:solidFill>
                  <a:srgbClr val="C00000"/>
                </a:solidFill>
                <a:latin typeface="Georgia" pitchFamily="18" charset="0"/>
              </a:rPr>
              <a:t>Proof the resume  </a:t>
            </a:r>
            <a:br>
              <a:rPr lang="en-US" sz="6600" i="1" dirty="0" smtClean="0">
                <a:solidFill>
                  <a:srgbClr val="C00000"/>
                </a:solidFill>
                <a:latin typeface="Georgia" pitchFamily="18" charset="0"/>
              </a:rPr>
            </a:br>
            <a:r>
              <a:rPr lang="en-US" sz="6600" i="1" dirty="0" smtClean="0">
                <a:solidFill>
                  <a:srgbClr val="C00000"/>
                </a:solidFill>
                <a:latin typeface="Georgia" pitchFamily="18" charset="0"/>
              </a:rPr>
              <a:t>    before sending it </a:t>
            </a:r>
            <a:br>
              <a:rPr lang="en-US" sz="6600" i="1" dirty="0" smtClean="0">
                <a:solidFill>
                  <a:srgbClr val="C00000"/>
                </a:solidFill>
                <a:latin typeface="Georgia" pitchFamily="18" charset="0"/>
              </a:rPr>
            </a:br>
            <a:r>
              <a:rPr lang="en-US" sz="6600" i="1" dirty="0" smtClean="0">
                <a:solidFill>
                  <a:srgbClr val="C00000"/>
                </a:solidFill>
                <a:latin typeface="Georgia" pitchFamily="18" charset="0"/>
              </a:rPr>
              <a:t>    out int</a:t>
            </a:r>
            <a:r>
              <a:rPr lang="en-US" sz="6600" i="1" dirty="0" smtClean="0">
                <a:solidFill>
                  <a:srgbClr val="C00000"/>
                </a:solidFill>
                <a:latin typeface="Georgia" pitchFamily="18" charset="0"/>
              </a:rPr>
              <a:t>o the world</a:t>
            </a:r>
            <a:r>
              <a:rPr lang="en-US" sz="6600" i="1" dirty="0" smtClean="0">
                <a:solidFill>
                  <a:srgbClr val="C00000"/>
                </a:solidFill>
                <a:latin typeface="Georgia" pitchFamily="18" charset="0"/>
              </a:rPr>
              <a:t>. </a:t>
            </a:r>
            <a:endParaRPr lang="en-US" sz="6600" dirty="0" smtClean="0">
              <a:solidFill>
                <a:srgbClr val="C00000"/>
              </a:solidFill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Georgia" pitchFamily="18" charset="0"/>
              </a:rPr>
              <a:t>Cover Letters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dirty="0" smtClean="0">
                <a:latin typeface="Georgia" pitchFamily="18" charset="0"/>
              </a:rPr>
              <a:t>Review the job description </a:t>
            </a:r>
            <a:r>
              <a:rPr lang="en-US" i="1" dirty="0" smtClean="0">
                <a:latin typeface="Georgia" pitchFamily="18" charset="0"/>
              </a:rPr>
              <a:t>first </a:t>
            </a:r>
            <a:r>
              <a:rPr lang="en-US" dirty="0" smtClean="0">
                <a:latin typeface="Georgia" pitchFamily="18" charset="0"/>
              </a:rPr>
              <a:t>before </a:t>
            </a:r>
            <a:br>
              <a:rPr lang="en-US" dirty="0" smtClean="0">
                <a:latin typeface="Georgia" pitchFamily="18" charset="0"/>
              </a:rPr>
            </a:br>
            <a:r>
              <a:rPr lang="en-US" dirty="0" smtClean="0">
                <a:latin typeface="Georgia" pitchFamily="18" charset="0"/>
              </a:rPr>
              <a:t>    developing your letter.</a:t>
            </a:r>
          </a:p>
          <a:p>
            <a:pPr marL="914400" lvl="1" indent="-514350">
              <a:buNone/>
            </a:pPr>
            <a:r>
              <a:rPr lang="en-US" dirty="0">
                <a:latin typeface="Georgia" pitchFamily="18" charset="0"/>
              </a:rPr>
              <a:t>	</a:t>
            </a:r>
            <a:r>
              <a:rPr lang="en-US" dirty="0" smtClean="0">
                <a:latin typeface="Georgia" pitchFamily="18" charset="0"/>
              </a:rPr>
              <a:t>• be sure to find the contact name</a:t>
            </a:r>
            <a:br>
              <a:rPr lang="en-US" dirty="0" smtClean="0">
                <a:latin typeface="Georgia" pitchFamily="18" charset="0"/>
              </a:rPr>
            </a:br>
            <a:r>
              <a:rPr lang="en-US" dirty="0" smtClean="0">
                <a:latin typeface="Georgia" pitchFamily="18" charset="0"/>
              </a:rPr>
              <a:t>• review the company website in detail</a:t>
            </a:r>
            <a:br>
              <a:rPr lang="en-US" dirty="0" smtClean="0">
                <a:latin typeface="Georgia" pitchFamily="18" charset="0"/>
              </a:rPr>
            </a:br>
            <a:r>
              <a:rPr lang="en-US" dirty="0" smtClean="0">
                <a:latin typeface="Georgia" pitchFamily="18" charset="0"/>
              </a:rPr>
              <a:t>   to find any missing information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Georgia" pitchFamily="18" charset="0"/>
              </a:rPr>
              <a:t>Cover Letters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latin typeface="Georgia" pitchFamily="18" charset="0"/>
              </a:rPr>
              <a:t>2. Determine your three strongest skills.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Georgia" pitchFamily="18" charset="0"/>
              </a:rPr>
              <a:t>Cover Letters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latin typeface="Georgia" pitchFamily="18" charset="0"/>
              </a:rPr>
              <a:t>3. Show sense of your personality, creativity, </a:t>
            </a:r>
            <a:br>
              <a:rPr lang="en-US" dirty="0" smtClean="0">
                <a:latin typeface="Georgia" pitchFamily="18" charset="0"/>
              </a:rPr>
            </a:br>
            <a:r>
              <a:rPr lang="en-US" dirty="0" smtClean="0">
                <a:latin typeface="Georgia" pitchFamily="18" charset="0"/>
              </a:rPr>
              <a:t>    and </a:t>
            </a:r>
            <a:r>
              <a:rPr lang="en-US" i="1" dirty="0" smtClean="0">
                <a:latin typeface="Georgia" pitchFamily="18" charset="0"/>
              </a:rPr>
              <a:t>knowledge of the company</a:t>
            </a:r>
            <a:r>
              <a:rPr lang="en-US" dirty="0" smtClean="0">
                <a:latin typeface="Georgia" pitchFamily="18" charset="0"/>
              </a:rPr>
              <a:t>. </a:t>
            </a:r>
          </a:p>
          <a:p>
            <a:pPr marL="0" indent="0">
              <a:buNone/>
            </a:pPr>
            <a:r>
              <a:rPr lang="en-US" sz="2800" dirty="0">
                <a:latin typeface="Georgia" pitchFamily="18" charset="0"/>
              </a:rPr>
              <a:t>	</a:t>
            </a:r>
            <a:r>
              <a:rPr lang="en-US" sz="2800" dirty="0" smtClean="0">
                <a:latin typeface="Georgia" pitchFamily="18" charset="0"/>
              </a:rPr>
              <a:t>• visit the company’s website and</a:t>
            </a:r>
            <a:br>
              <a:rPr lang="en-US" sz="2800" dirty="0" smtClean="0">
                <a:latin typeface="Georgia" pitchFamily="18" charset="0"/>
              </a:rPr>
            </a:br>
            <a:r>
              <a:rPr lang="en-US" sz="2800" dirty="0" smtClean="0">
                <a:latin typeface="Georgia" pitchFamily="18" charset="0"/>
              </a:rPr>
              <a:t>	   </a:t>
            </a:r>
            <a:r>
              <a:rPr lang="en-US" sz="2800" dirty="0" smtClean="0">
                <a:solidFill>
                  <a:srgbClr val="C00000"/>
                </a:solidFill>
                <a:latin typeface="Georgia" pitchFamily="18" charset="0"/>
              </a:rPr>
              <a:t>research</a:t>
            </a:r>
            <a:r>
              <a:rPr lang="en-US" sz="2800" dirty="0" smtClean="0">
                <a:latin typeface="Georgia" pitchFamily="18" charset="0"/>
              </a:rPr>
              <a:t> names and publications of </a:t>
            </a:r>
            <a:br>
              <a:rPr lang="en-US" sz="2800" dirty="0" smtClean="0">
                <a:latin typeface="Georgia" pitchFamily="18" charset="0"/>
              </a:rPr>
            </a:br>
            <a:r>
              <a:rPr lang="en-US" sz="2800" dirty="0" smtClean="0">
                <a:latin typeface="Georgia" pitchFamily="18" charset="0"/>
              </a:rPr>
              <a:t>	   key employees for discussion points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Georgia" pitchFamily="18" charset="0"/>
              </a:rPr>
              <a:t>Résumés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latin typeface="Georgia" pitchFamily="18" charset="0"/>
              </a:rPr>
              <a:t>1. Format </a:t>
            </a:r>
            <a:r>
              <a:rPr lang="en-US" dirty="0">
                <a:latin typeface="Georgia" pitchFamily="18" charset="0"/>
              </a:rPr>
              <a:t>your </a:t>
            </a:r>
            <a:r>
              <a:rPr lang="en-US" dirty="0" smtClean="0">
                <a:latin typeface="Georgia" pitchFamily="18" charset="0"/>
              </a:rPr>
              <a:t>Résumé </a:t>
            </a:r>
            <a:r>
              <a:rPr lang="en-US" dirty="0">
                <a:latin typeface="Georgia" pitchFamily="18" charset="0"/>
              </a:rPr>
              <a:t>to suit the industry in </a:t>
            </a:r>
            <a:r>
              <a:rPr lang="en-US" dirty="0" smtClean="0">
                <a:latin typeface="Georgia" pitchFamily="18" charset="0"/>
              </a:rPr>
              <a:t>	which </a:t>
            </a:r>
            <a:r>
              <a:rPr lang="en-US" dirty="0">
                <a:latin typeface="Georgia" pitchFamily="18" charset="0"/>
              </a:rPr>
              <a:t>you desire work. 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Georgia" pitchFamily="18" charset="0"/>
              </a:rPr>
              <a:t>Cover Letters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latin typeface="Georgia" pitchFamily="18" charset="0"/>
              </a:rPr>
              <a:t>4. Your cover letter should show a purpose. </a:t>
            </a:r>
          </a:p>
          <a:p>
            <a:pPr marL="0" indent="0">
              <a:buNone/>
            </a:pPr>
            <a:r>
              <a:rPr lang="en-US" sz="2800" dirty="0">
                <a:solidFill>
                  <a:srgbClr val="C00000"/>
                </a:solidFill>
                <a:latin typeface="Georgia" pitchFamily="18" charset="0"/>
              </a:rPr>
              <a:t>	</a:t>
            </a:r>
            <a:r>
              <a:rPr lang="en-US" sz="2800" dirty="0" smtClean="0">
                <a:solidFill>
                  <a:srgbClr val="C00000"/>
                </a:solidFill>
                <a:latin typeface="Georgia" pitchFamily="18" charset="0"/>
              </a:rPr>
              <a:t>• there is more than one style of</a:t>
            </a:r>
            <a:br>
              <a:rPr lang="en-US" sz="2800" dirty="0" smtClean="0">
                <a:solidFill>
                  <a:srgbClr val="C00000"/>
                </a:solidFill>
                <a:latin typeface="Georgia" pitchFamily="18" charset="0"/>
              </a:rPr>
            </a:br>
            <a:r>
              <a:rPr lang="en-US" sz="2800" dirty="0" smtClean="0">
                <a:solidFill>
                  <a:srgbClr val="C00000"/>
                </a:solidFill>
                <a:latin typeface="Georgia" pitchFamily="18" charset="0"/>
              </a:rPr>
              <a:t>	   cover letter; each type of letter serves</a:t>
            </a:r>
            <a:br>
              <a:rPr lang="en-US" sz="2800" dirty="0" smtClean="0">
                <a:solidFill>
                  <a:srgbClr val="C00000"/>
                </a:solidFill>
                <a:latin typeface="Georgia" pitchFamily="18" charset="0"/>
              </a:rPr>
            </a:br>
            <a:r>
              <a:rPr lang="en-US" sz="2800" dirty="0" smtClean="0">
                <a:solidFill>
                  <a:srgbClr val="C00000"/>
                </a:solidFill>
                <a:latin typeface="Georgia" pitchFamily="18" charset="0"/>
              </a:rPr>
              <a:t>	   a slightly different purpose</a:t>
            </a:r>
          </a:p>
          <a:p>
            <a:pPr marL="0" indent="0">
              <a:buNone/>
            </a:pPr>
            <a:r>
              <a:rPr lang="en-US" sz="2800" dirty="0">
                <a:solidFill>
                  <a:srgbClr val="C00000"/>
                </a:solidFill>
                <a:latin typeface="Georgia" pitchFamily="18" charset="0"/>
              </a:rPr>
              <a:t>	</a:t>
            </a:r>
            <a:r>
              <a:rPr lang="en-US" sz="2800" dirty="0" smtClean="0">
                <a:solidFill>
                  <a:srgbClr val="C00000"/>
                </a:solidFill>
                <a:latin typeface="Georgia" pitchFamily="18" charset="0"/>
              </a:rPr>
              <a:t>• </a:t>
            </a:r>
            <a:r>
              <a:rPr lang="en-US" sz="2800" i="1" dirty="0" smtClean="0">
                <a:solidFill>
                  <a:srgbClr val="C00000"/>
                </a:solidFill>
                <a:latin typeface="Georgia" pitchFamily="18" charset="0"/>
              </a:rPr>
              <a:t>and</a:t>
            </a:r>
            <a:r>
              <a:rPr lang="en-US" sz="2800" dirty="0" smtClean="0">
                <a:solidFill>
                  <a:srgbClr val="C00000"/>
                </a:solidFill>
                <a:latin typeface="Georgia" pitchFamily="18" charset="0"/>
              </a:rPr>
              <a:t> your letter is to gain an </a:t>
            </a:r>
            <a:r>
              <a:rPr lang="en-US" sz="2800" dirty="0" smtClean="0">
                <a:solidFill>
                  <a:srgbClr val="C00000"/>
                </a:solidFill>
                <a:latin typeface="Georgia" pitchFamily="18" charset="0"/>
              </a:rPr>
              <a:t>interview</a:t>
            </a:r>
          </a:p>
          <a:p>
            <a:pPr marL="0" indent="0">
              <a:buNone/>
            </a:pPr>
            <a:r>
              <a:rPr lang="en-US" sz="2800" dirty="0" smtClean="0">
                <a:solidFill>
                  <a:srgbClr val="C00000"/>
                </a:solidFill>
                <a:latin typeface="Georgia" pitchFamily="18" charset="0"/>
              </a:rPr>
              <a:t>	</a:t>
            </a:r>
            <a:r>
              <a:rPr lang="en-US" sz="2800" dirty="0" smtClean="0">
                <a:solidFill>
                  <a:srgbClr val="C00000"/>
                </a:solidFill>
                <a:latin typeface="Georgia" pitchFamily="18" charset="0"/>
              </a:rPr>
              <a:t>• three paragraphs </a:t>
            </a:r>
            <a:r>
              <a:rPr lang="en-US" sz="2800" i="1" dirty="0" smtClean="0">
                <a:solidFill>
                  <a:srgbClr val="C00000"/>
                </a:solidFill>
                <a:latin typeface="Georgia" pitchFamily="18" charset="0"/>
              </a:rPr>
              <a:t>should</a:t>
            </a:r>
            <a:r>
              <a:rPr lang="en-US" sz="2800" dirty="0" smtClean="0">
                <a:solidFill>
                  <a:srgbClr val="C00000"/>
                </a:solidFill>
                <a:latin typeface="Georgia" pitchFamily="18" charset="0"/>
              </a:rPr>
              <a:t> suffice:</a:t>
            </a:r>
            <a:br>
              <a:rPr lang="en-US" sz="2800" dirty="0" smtClean="0">
                <a:solidFill>
                  <a:srgbClr val="C00000"/>
                </a:solidFill>
                <a:latin typeface="Georgia" pitchFamily="18" charset="0"/>
              </a:rPr>
            </a:br>
            <a:r>
              <a:rPr lang="en-US" sz="2800" dirty="0" smtClean="0">
                <a:solidFill>
                  <a:srgbClr val="C00000"/>
                </a:solidFill>
                <a:latin typeface="Georgia" pitchFamily="18" charset="0"/>
              </a:rPr>
              <a:t>		one— why you are writing</a:t>
            </a:r>
            <a:br>
              <a:rPr lang="en-US" sz="2800" dirty="0" smtClean="0">
                <a:solidFill>
                  <a:srgbClr val="C00000"/>
                </a:solidFill>
                <a:latin typeface="Georgia" pitchFamily="18" charset="0"/>
              </a:rPr>
            </a:br>
            <a:r>
              <a:rPr lang="en-US" sz="2800" dirty="0" smtClean="0">
                <a:solidFill>
                  <a:srgbClr val="C00000"/>
                </a:solidFill>
                <a:latin typeface="Georgia" pitchFamily="18" charset="0"/>
              </a:rPr>
              <a:t>		two— past experience</a:t>
            </a:r>
            <a:br>
              <a:rPr lang="en-US" sz="2800" dirty="0" smtClean="0">
                <a:solidFill>
                  <a:srgbClr val="C00000"/>
                </a:solidFill>
                <a:latin typeface="Georgia" pitchFamily="18" charset="0"/>
              </a:rPr>
            </a:br>
            <a:r>
              <a:rPr lang="en-US" sz="2800" dirty="0" smtClean="0">
                <a:solidFill>
                  <a:srgbClr val="C00000"/>
                </a:solidFill>
                <a:latin typeface="Georgia" pitchFamily="18" charset="0"/>
              </a:rPr>
              <a:t>		three— why you are a good choice</a:t>
            </a:r>
            <a:endParaRPr lang="en-US" sz="2800" dirty="0" smtClean="0">
              <a:solidFill>
                <a:srgbClr val="C00000"/>
              </a:solidFill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Georgia" pitchFamily="18" charset="0"/>
              </a:rPr>
              <a:t>Cover Letters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latin typeface="Georgia" pitchFamily="18" charset="0"/>
              </a:rPr>
              <a:t>5. Imitate the company’s philosophies. </a:t>
            </a:r>
          </a:p>
          <a:p>
            <a:pPr marL="0" indent="0">
              <a:buNone/>
            </a:pPr>
            <a:r>
              <a:rPr lang="en-US" sz="2800" dirty="0">
                <a:solidFill>
                  <a:srgbClr val="C00000"/>
                </a:solidFill>
                <a:latin typeface="Georgia" pitchFamily="18" charset="0"/>
              </a:rPr>
              <a:t>	</a:t>
            </a:r>
            <a:r>
              <a:rPr lang="en-US" sz="2800" dirty="0" smtClean="0">
                <a:solidFill>
                  <a:srgbClr val="C00000"/>
                </a:solidFill>
                <a:latin typeface="Georgia" pitchFamily="18" charset="0"/>
              </a:rPr>
              <a:t>• review their website </a:t>
            </a:r>
          </a:p>
          <a:p>
            <a:pPr marL="0" indent="0">
              <a:buNone/>
            </a:pPr>
            <a:r>
              <a:rPr lang="en-US" sz="2800" dirty="0">
                <a:solidFill>
                  <a:srgbClr val="C00000"/>
                </a:solidFill>
                <a:latin typeface="Georgia" pitchFamily="18" charset="0"/>
              </a:rPr>
              <a:t>	</a:t>
            </a:r>
            <a:r>
              <a:rPr lang="en-US" sz="2800" dirty="0" smtClean="0">
                <a:solidFill>
                  <a:srgbClr val="C00000"/>
                </a:solidFill>
                <a:latin typeface="Georgia" pitchFamily="18" charset="0"/>
              </a:rPr>
              <a:t>• determine the style of writing</a:t>
            </a:r>
            <a:br>
              <a:rPr lang="en-US" sz="2800" dirty="0" smtClean="0">
                <a:solidFill>
                  <a:srgbClr val="C00000"/>
                </a:solidFill>
                <a:latin typeface="Georgia" pitchFamily="18" charset="0"/>
              </a:rPr>
            </a:br>
            <a:r>
              <a:rPr lang="en-US" sz="2800" dirty="0" smtClean="0">
                <a:solidFill>
                  <a:srgbClr val="C00000"/>
                </a:solidFill>
                <a:latin typeface="Georgia" pitchFamily="18" charset="0"/>
              </a:rPr>
              <a:t>	   reflected on these pages</a:t>
            </a:r>
          </a:p>
          <a:p>
            <a:pPr marL="0" indent="0">
              <a:buNone/>
            </a:pPr>
            <a:r>
              <a:rPr lang="en-US" sz="2800" dirty="0">
                <a:solidFill>
                  <a:srgbClr val="C00000"/>
                </a:solidFill>
                <a:latin typeface="Georgia" pitchFamily="18" charset="0"/>
              </a:rPr>
              <a:t>	</a:t>
            </a:r>
            <a:r>
              <a:rPr lang="en-US" sz="2800" dirty="0" smtClean="0">
                <a:solidFill>
                  <a:srgbClr val="C00000"/>
                </a:solidFill>
                <a:latin typeface="Georgia" pitchFamily="18" charset="0"/>
              </a:rPr>
              <a:t>• look for a “history” or “about” link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Georgia" pitchFamily="18" charset="0"/>
              </a:rPr>
              <a:t>Cover Letters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latin typeface="Georgia" pitchFamily="18" charset="0"/>
              </a:rPr>
              <a:t>6. Consider how you can help the company. </a:t>
            </a:r>
          </a:p>
          <a:p>
            <a:pPr marL="0" indent="0">
              <a:buNone/>
            </a:pPr>
            <a:r>
              <a:rPr lang="en-US" sz="2800" dirty="0">
                <a:solidFill>
                  <a:srgbClr val="C00000"/>
                </a:solidFill>
                <a:latin typeface="Georgia" pitchFamily="18" charset="0"/>
              </a:rPr>
              <a:t>	</a:t>
            </a:r>
            <a:r>
              <a:rPr lang="en-US" sz="2800" dirty="0" smtClean="0">
                <a:solidFill>
                  <a:srgbClr val="C00000"/>
                </a:solidFill>
                <a:latin typeface="Georgia" pitchFamily="18" charset="0"/>
              </a:rPr>
              <a:t>• good closing strategy</a:t>
            </a:r>
          </a:p>
          <a:p>
            <a:pPr marL="0" indent="0">
              <a:buNone/>
            </a:pPr>
            <a:r>
              <a:rPr lang="en-US" sz="2800" dirty="0">
                <a:solidFill>
                  <a:srgbClr val="C00000"/>
                </a:solidFill>
                <a:latin typeface="Georgia" pitchFamily="18" charset="0"/>
              </a:rPr>
              <a:t>	</a:t>
            </a:r>
            <a:r>
              <a:rPr lang="en-US" sz="2800" dirty="0" smtClean="0">
                <a:solidFill>
                  <a:srgbClr val="C00000"/>
                </a:solidFill>
                <a:latin typeface="Georgia" pitchFamily="18" charset="0"/>
              </a:rPr>
              <a:t>• tell why they should hire you</a:t>
            </a:r>
          </a:p>
          <a:p>
            <a:pPr marL="0" indent="0">
              <a:buNone/>
            </a:pPr>
            <a:r>
              <a:rPr lang="en-US" sz="2800" dirty="0">
                <a:solidFill>
                  <a:srgbClr val="C00000"/>
                </a:solidFill>
                <a:latin typeface="Georgia" pitchFamily="18" charset="0"/>
              </a:rPr>
              <a:t>	</a:t>
            </a:r>
            <a:r>
              <a:rPr lang="en-US" sz="2800" dirty="0" smtClean="0">
                <a:solidFill>
                  <a:srgbClr val="C00000"/>
                </a:solidFill>
                <a:latin typeface="Georgia" pitchFamily="18" charset="0"/>
              </a:rPr>
              <a:t>• </a:t>
            </a:r>
            <a:r>
              <a:rPr lang="en-US" sz="2800" i="1" dirty="0" smtClean="0">
                <a:solidFill>
                  <a:srgbClr val="C00000"/>
                </a:solidFill>
                <a:latin typeface="Georgia" pitchFamily="18" charset="0"/>
              </a:rPr>
              <a:t>do not use the phrase: </a:t>
            </a:r>
            <a:br>
              <a:rPr lang="en-US" sz="2800" i="1" dirty="0" smtClean="0">
                <a:solidFill>
                  <a:srgbClr val="C00000"/>
                </a:solidFill>
                <a:latin typeface="Georgia" pitchFamily="18" charset="0"/>
              </a:rPr>
            </a:br>
            <a:r>
              <a:rPr lang="en-US" sz="2800" dirty="0" smtClean="0">
                <a:solidFill>
                  <a:srgbClr val="C00000"/>
                </a:solidFill>
                <a:latin typeface="Georgia" pitchFamily="18" charset="0"/>
              </a:rPr>
              <a:t>	    	In conclusion</a:t>
            </a:r>
            <a:r>
              <a:rPr lang="en-US" sz="2800" dirty="0" smtClean="0">
                <a:solidFill>
                  <a:srgbClr val="C00000"/>
                </a:solidFill>
                <a:latin typeface="Georgia" pitchFamily="18" charset="0"/>
              </a:rPr>
              <a:t>—</a:t>
            </a:r>
          </a:p>
          <a:p>
            <a:pPr marL="0" indent="0">
              <a:buNone/>
            </a:pPr>
            <a:endParaRPr lang="en-US" sz="2800" dirty="0" smtClean="0">
              <a:solidFill>
                <a:srgbClr val="C00000"/>
              </a:solidFill>
              <a:latin typeface="Georgia" pitchFamily="18" charset="0"/>
            </a:endParaRPr>
          </a:p>
          <a:p>
            <a:pPr marL="0" indent="0">
              <a:buNone/>
            </a:pPr>
            <a:endParaRPr lang="en-US" sz="2800" dirty="0" smtClean="0">
              <a:solidFill>
                <a:srgbClr val="C00000"/>
              </a:solidFill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Georgia" pitchFamily="18" charset="0"/>
              </a:rPr>
              <a:t>Cover Letters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latin typeface="Georgia" pitchFamily="18" charset="0"/>
              </a:rPr>
              <a:t>7. Last but not least: tone down your ego. </a:t>
            </a:r>
          </a:p>
          <a:p>
            <a:pPr marL="0" indent="0">
              <a:buNone/>
            </a:pPr>
            <a:r>
              <a:rPr lang="en-US" sz="2800" dirty="0">
                <a:solidFill>
                  <a:srgbClr val="C00000"/>
                </a:solidFill>
                <a:latin typeface="Georgia" pitchFamily="18" charset="0"/>
              </a:rPr>
              <a:t>	</a:t>
            </a:r>
            <a:r>
              <a:rPr lang="en-US" sz="2800" dirty="0" smtClean="0">
                <a:solidFill>
                  <a:srgbClr val="C00000"/>
                </a:solidFill>
                <a:latin typeface="Georgia" pitchFamily="18" charset="0"/>
              </a:rPr>
              <a:t>• avoid the “I” pronoun</a:t>
            </a:r>
          </a:p>
          <a:p>
            <a:pPr marL="0" indent="0">
              <a:buNone/>
            </a:pPr>
            <a:r>
              <a:rPr lang="en-US" sz="2800" dirty="0">
                <a:solidFill>
                  <a:srgbClr val="C00000"/>
                </a:solidFill>
                <a:latin typeface="Georgia" pitchFamily="18" charset="0"/>
              </a:rPr>
              <a:t>	</a:t>
            </a:r>
            <a:r>
              <a:rPr lang="en-US" sz="2800" dirty="0" smtClean="0">
                <a:solidFill>
                  <a:srgbClr val="C00000"/>
                </a:solidFill>
                <a:latin typeface="Georgia" pitchFamily="18" charset="0"/>
              </a:rPr>
              <a:t>• only use it if absolutely necessary</a:t>
            </a:r>
          </a:p>
          <a:p>
            <a:pPr marL="0" indent="0">
              <a:buNone/>
            </a:pPr>
            <a:r>
              <a:rPr lang="en-US" sz="2800" dirty="0">
                <a:solidFill>
                  <a:srgbClr val="C00000"/>
                </a:solidFill>
                <a:latin typeface="Georgia" pitchFamily="18" charset="0"/>
              </a:rPr>
              <a:t>	</a:t>
            </a:r>
            <a:r>
              <a:rPr lang="en-US" sz="2800" dirty="0" smtClean="0">
                <a:solidFill>
                  <a:srgbClr val="C00000"/>
                </a:solidFill>
                <a:latin typeface="Georgia" pitchFamily="18" charset="0"/>
              </a:rPr>
              <a:t>• the letter is not about </a:t>
            </a:r>
            <a:r>
              <a:rPr lang="en-US" sz="2800" i="1" dirty="0" smtClean="0">
                <a:solidFill>
                  <a:srgbClr val="C00000"/>
                </a:solidFill>
                <a:latin typeface="Georgia" pitchFamily="18" charset="0"/>
              </a:rPr>
              <a:t>you</a:t>
            </a:r>
            <a:r>
              <a:rPr lang="en-US" sz="2800" dirty="0" smtClean="0">
                <a:solidFill>
                  <a:srgbClr val="C00000"/>
                </a:solidFill>
                <a:latin typeface="Georgia" pitchFamily="18" charset="0"/>
              </a:rPr>
              <a:t>, but about</a:t>
            </a:r>
            <a:br>
              <a:rPr lang="en-US" sz="2800" dirty="0" smtClean="0">
                <a:solidFill>
                  <a:srgbClr val="C00000"/>
                </a:solidFill>
                <a:latin typeface="Georgia" pitchFamily="18" charset="0"/>
              </a:rPr>
            </a:br>
            <a:r>
              <a:rPr lang="en-US" sz="2800" dirty="0" smtClean="0">
                <a:solidFill>
                  <a:srgbClr val="C00000"/>
                </a:solidFill>
                <a:latin typeface="Georgia" pitchFamily="18" charset="0"/>
              </a:rPr>
              <a:t>	   the potential</a:t>
            </a:r>
            <a:r>
              <a:rPr lang="en-US" sz="2800" i="1" dirty="0" smtClean="0">
                <a:solidFill>
                  <a:srgbClr val="C00000"/>
                </a:solidFill>
                <a:latin typeface="Georgia" pitchFamily="18" charset="0"/>
              </a:rPr>
              <a:t> interview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Georgia" pitchFamily="18" charset="0"/>
              </a:rPr>
              <a:t>Résumés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latin typeface="Georgia" pitchFamily="18" charset="0"/>
              </a:rPr>
              <a:t>2. </a:t>
            </a:r>
            <a:r>
              <a:rPr lang="en-US" dirty="0">
                <a:latin typeface="Georgia" pitchFamily="18" charset="0"/>
              </a:rPr>
              <a:t>Use language and key words that appear on the company web </a:t>
            </a:r>
            <a:r>
              <a:rPr lang="en-US" dirty="0" smtClean="0">
                <a:latin typeface="Georgia" pitchFamily="18" charset="0"/>
              </a:rPr>
              <a:t>site. </a:t>
            </a:r>
            <a:endParaRPr lang="en-US" dirty="0"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Georgia" pitchFamily="18" charset="0"/>
              </a:rPr>
              <a:t>Résumés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latin typeface="Georgia" pitchFamily="18" charset="0"/>
              </a:rPr>
              <a:t>3. Objective— or no objective, that is the question. </a:t>
            </a:r>
            <a:endParaRPr lang="en-US" dirty="0" smtClean="0">
              <a:latin typeface="Georgia" pitchFamily="18" charset="0"/>
            </a:endParaRPr>
          </a:p>
          <a:p>
            <a:pPr>
              <a:buNone/>
            </a:pPr>
            <a:endParaRPr lang="en-US" dirty="0" smtClean="0">
              <a:latin typeface="Georgia" pitchFamily="18" charset="0"/>
            </a:endParaRPr>
          </a:p>
          <a:p>
            <a:pPr>
              <a:buNone/>
            </a:pPr>
            <a:r>
              <a:rPr lang="en-US" b="1" dirty="0" smtClean="0">
                <a:solidFill>
                  <a:srgbClr val="C00000"/>
                </a:solidFill>
                <a:latin typeface="Georgia" pitchFamily="18" charset="0"/>
              </a:rPr>
              <a:t>Rule of thumb</a:t>
            </a:r>
            <a:r>
              <a:rPr lang="en-US" dirty="0" smtClean="0">
                <a:solidFill>
                  <a:srgbClr val="C00000"/>
                </a:solidFill>
                <a:latin typeface="Georgia" pitchFamily="18" charset="0"/>
              </a:rPr>
              <a:t>: if you are beginning </a:t>
            </a:r>
            <a:br>
              <a:rPr lang="en-US" dirty="0" smtClean="0">
                <a:solidFill>
                  <a:srgbClr val="C00000"/>
                </a:solidFill>
                <a:latin typeface="Georgia" pitchFamily="18" charset="0"/>
              </a:rPr>
            </a:br>
            <a:r>
              <a:rPr lang="en-US" dirty="0" smtClean="0">
                <a:solidFill>
                  <a:srgbClr val="C00000"/>
                </a:solidFill>
                <a:latin typeface="Georgia" pitchFamily="18" charset="0"/>
              </a:rPr>
              <a:t>in the industry, show an objective, have a defined goal.</a:t>
            </a:r>
            <a:endParaRPr lang="en-US" dirty="0">
              <a:solidFill>
                <a:srgbClr val="C00000"/>
              </a:solidFill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Georgia" pitchFamily="18" charset="0"/>
              </a:rPr>
              <a:t>Résumés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latin typeface="Georgia" pitchFamily="18" charset="0"/>
              </a:rPr>
              <a:t>Objectives, </a:t>
            </a:r>
            <a:r>
              <a:rPr lang="en-US" dirty="0" smtClean="0">
                <a:latin typeface="Georgia" pitchFamily="18" charset="0"/>
              </a:rPr>
              <a:t>when </a:t>
            </a:r>
            <a:r>
              <a:rPr lang="en-US" dirty="0" smtClean="0">
                <a:latin typeface="Georgia" pitchFamily="18" charset="0"/>
              </a:rPr>
              <a:t>used, </a:t>
            </a:r>
            <a:r>
              <a:rPr lang="en-US" dirty="0" smtClean="0">
                <a:latin typeface="Georgia" pitchFamily="18" charset="0"/>
              </a:rPr>
              <a:t>should describe </a:t>
            </a:r>
            <a:r>
              <a:rPr lang="en-US" dirty="0">
                <a:latin typeface="Georgia" pitchFamily="18" charset="0"/>
              </a:rPr>
              <a:t>yourself </a:t>
            </a:r>
            <a:r>
              <a:rPr lang="en-US" dirty="0" smtClean="0">
                <a:latin typeface="Georgia" pitchFamily="18" charset="0"/>
              </a:rPr>
              <a:t>to show a sense of </a:t>
            </a:r>
            <a:r>
              <a:rPr lang="en-US" dirty="0">
                <a:latin typeface="Georgia" pitchFamily="18" charset="0"/>
              </a:rPr>
              <a:t>your personality </a:t>
            </a:r>
            <a:r>
              <a:rPr lang="en-US" dirty="0" smtClean="0">
                <a:latin typeface="Georgia" pitchFamily="18" charset="0"/>
              </a:rPr>
              <a:t>; be </a:t>
            </a:r>
            <a:r>
              <a:rPr lang="en-US" dirty="0">
                <a:latin typeface="Georgia" pitchFamily="18" charset="0"/>
              </a:rPr>
              <a:t>precise when explaining the industry you wish to work in. </a:t>
            </a:r>
            <a:endParaRPr lang="en-US" dirty="0" smtClean="0">
              <a:latin typeface="Georgia" pitchFamily="18" charset="0"/>
            </a:endParaRPr>
          </a:p>
          <a:p>
            <a:pPr>
              <a:buNone/>
            </a:pPr>
            <a:r>
              <a:rPr lang="en-US" dirty="0">
                <a:latin typeface="Georgia" pitchFamily="18" charset="0"/>
              </a:rPr>
              <a:t/>
            </a:r>
            <a:br>
              <a:rPr lang="en-US" dirty="0">
                <a:latin typeface="Georgia" pitchFamily="18" charset="0"/>
              </a:rPr>
            </a:br>
            <a:r>
              <a:rPr lang="en-US" b="1" dirty="0">
                <a:solidFill>
                  <a:srgbClr val="C00000"/>
                </a:solidFill>
                <a:latin typeface="Georgia" pitchFamily="18" charset="0"/>
              </a:rPr>
              <a:t>Remember:</a:t>
            </a:r>
            <a:r>
              <a:rPr lang="en-US" dirty="0">
                <a:solidFill>
                  <a:srgbClr val="C00000"/>
                </a:solidFill>
                <a:latin typeface="Georgia" pitchFamily="18" charset="0"/>
              </a:rPr>
              <a:t> </a:t>
            </a:r>
            <a:r>
              <a:rPr lang="en-US" i="1" dirty="0">
                <a:solidFill>
                  <a:srgbClr val="C00000"/>
                </a:solidFill>
                <a:latin typeface="Georgia" pitchFamily="18" charset="0"/>
              </a:rPr>
              <a:t>Do not use the first person pronoun</a:t>
            </a:r>
            <a:r>
              <a:rPr lang="en-US" dirty="0">
                <a:solidFill>
                  <a:srgbClr val="C00000"/>
                </a:solidFill>
                <a:latin typeface="Georgia" pitchFamily="18" charset="0"/>
              </a:rPr>
              <a:t>.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Georgia" pitchFamily="18" charset="0"/>
              </a:rPr>
              <a:t>Résumés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i="1" dirty="0">
                <a:latin typeface="Georgia" pitchFamily="18" charset="0"/>
              </a:rPr>
              <a:t>Bad Example:</a:t>
            </a:r>
            <a:r>
              <a:rPr lang="en-US" dirty="0">
                <a:latin typeface="Georgia" pitchFamily="18" charset="0"/>
              </a:rPr>
              <a:t> </a:t>
            </a:r>
            <a:endParaRPr lang="en-US" dirty="0" smtClean="0">
              <a:latin typeface="Georgia" pitchFamily="18" charset="0"/>
            </a:endParaRPr>
          </a:p>
          <a:p>
            <a:pPr>
              <a:buNone/>
            </a:pPr>
            <a:endParaRPr lang="en-US" dirty="0" smtClean="0">
              <a:latin typeface="Georgia" pitchFamily="18" charset="0"/>
            </a:endParaRPr>
          </a:p>
          <a:p>
            <a:pPr marL="0" indent="0">
              <a:buNone/>
            </a:pPr>
            <a:r>
              <a:rPr lang="en-US" dirty="0" smtClean="0">
                <a:latin typeface="Georgia" pitchFamily="18" charset="0"/>
              </a:rPr>
              <a:t>I </a:t>
            </a:r>
            <a:r>
              <a:rPr lang="en-US" dirty="0">
                <a:latin typeface="Georgia" pitchFamily="18" charset="0"/>
              </a:rPr>
              <a:t>am seeking a competitive </a:t>
            </a:r>
            <a:r>
              <a:rPr lang="en-US" dirty="0" smtClean="0">
                <a:latin typeface="Georgia" pitchFamily="18" charset="0"/>
              </a:rPr>
              <a:t>and challenging environment </a:t>
            </a:r>
            <a:r>
              <a:rPr lang="en-US" dirty="0">
                <a:latin typeface="Georgia" pitchFamily="18" charset="0"/>
              </a:rPr>
              <a:t>where I can serve </a:t>
            </a:r>
            <a:r>
              <a:rPr lang="en-US" dirty="0" smtClean="0">
                <a:latin typeface="Georgia" pitchFamily="18" charset="0"/>
              </a:rPr>
              <a:t>your </a:t>
            </a:r>
            <a:r>
              <a:rPr lang="en-US" dirty="0">
                <a:latin typeface="Georgia" pitchFamily="18" charset="0"/>
              </a:rPr>
              <a:t>organization and establish a career for myself.</a:t>
            </a:r>
            <a:endParaRPr lang="en-US" dirty="0">
              <a:solidFill>
                <a:srgbClr val="C00000"/>
              </a:solidFill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Georgia" pitchFamily="18" charset="0"/>
              </a:rPr>
              <a:t>Résumés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i="1" dirty="0" smtClean="0">
                <a:latin typeface="Georgia" pitchFamily="18" charset="0"/>
              </a:rPr>
              <a:t>Good Example</a:t>
            </a:r>
            <a:r>
              <a:rPr lang="en-US" i="1" dirty="0">
                <a:latin typeface="Georgia" pitchFamily="18" charset="0"/>
              </a:rPr>
              <a:t>:</a:t>
            </a:r>
            <a:r>
              <a:rPr lang="en-US" dirty="0">
                <a:latin typeface="Georgia" pitchFamily="18" charset="0"/>
              </a:rPr>
              <a:t> </a:t>
            </a:r>
            <a:endParaRPr lang="en-US" dirty="0" smtClean="0">
              <a:latin typeface="Georgia" pitchFamily="18" charset="0"/>
            </a:endParaRPr>
          </a:p>
          <a:p>
            <a:pPr>
              <a:buNone/>
            </a:pPr>
            <a:endParaRPr lang="en-US" dirty="0" smtClean="0">
              <a:latin typeface="Georgia" pitchFamily="18" charset="0"/>
            </a:endParaRPr>
          </a:p>
          <a:p>
            <a:pPr marL="0" indent="0">
              <a:buNone/>
            </a:pPr>
            <a:r>
              <a:rPr lang="en-US" dirty="0">
                <a:latin typeface="Georgia" pitchFamily="18" charset="0"/>
              </a:rPr>
              <a:t>Currently seeking position in the travel industry focusing on web sales and </a:t>
            </a:r>
            <a:r>
              <a:rPr lang="en-US" dirty="0" smtClean="0">
                <a:latin typeface="Georgia" pitchFamily="18" charset="0"/>
              </a:rPr>
              <a:t>customer </a:t>
            </a:r>
            <a:r>
              <a:rPr lang="en-US" dirty="0">
                <a:latin typeface="Georgia" pitchFamily="18" charset="0"/>
              </a:rPr>
              <a:t>service, with potential for advancement into middle management.</a:t>
            </a:r>
            <a:endParaRPr lang="en-US" dirty="0">
              <a:solidFill>
                <a:srgbClr val="C00000"/>
              </a:solidFill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Georgia" pitchFamily="18" charset="0"/>
              </a:rPr>
              <a:t>Résumés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latin typeface="Georgia" pitchFamily="18" charset="0"/>
              </a:rPr>
              <a:t>4. One page Résumés are best. </a:t>
            </a:r>
          </a:p>
          <a:p>
            <a:pPr marL="0" indent="0">
              <a:buNone/>
            </a:pPr>
            <a:endParaRPr lang="en-US" dirty="0" smtClean="0">
              <a:latin typeface="Georgia" pitchFamily="18" charset="0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C00000"/>
                </a:solidFill>
                <a:latin typeface="Georgia" pitchFamily="18" charset="0"/>
              </a:rPr>
              <a:t>Design your ideas around simplistic concepts.</a:t>
            </a:r>
            <a:endParaRPr lang="en-US" dirty="0">
              <a:solidFill>
                <a:srgbClr val="C00000"/>
              </a:solidFill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Georgia" pitchFamily="18" charset="0"/>
              </a:rPr>
              <a:t>Résumés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latin typeface="Georgia" pitchFamily="18" charset="0"/>
              </a:rPr>
              <a:t>4. One page Résumés are best. </a:t>
            </a:r>
          </a:p>
          <a:p>
            <a:pPr marL="0" indent="0">
              <a:buNone/>
            </a:pPr>
            <a:endParaRPr lang="en-US" dirty="0" smtClean="0">
              <a:latin typeface="Georgia" pitchFamily="18" charset="0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C00000"/>
                </a:solidFill>
                <a:latin typeface="Georgia" pitchFamily="18" charset="0"/>
              </a:rPr>
              <a:t>Design your ideas around simplistic concepts. 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C00000"/>
                </a:solidFill>
                <a:latin typeface="Georgia" pitchFamily="18" charset="0"/>
              </a:rPr>
              <a:t>• tailor design towards ideal job</a:t>
            </a:r>
          </a:p>
          <a:p>
            <a:pPr marL="0" indent="0">
              <a:buNone/>
            </a:pPr>
            <a:endParaRPr lang="en-US" dirty="0">
              <a:solidFill>
                <a:srgbClr val="C00000"/>
              </a:solidFill>
              <a:latin typeface="Georgia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355</Words>
  <Application>Microsoft Office PowerPoint</Application>
  <PresentationFormat>On-screen Show (4:3)</PresentationFormat>
  <Paragraphs>83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Résumés &amp; Cover Letters</vt:lpstr>
      <vt:lpstr>Résumés</vt:lpstr>
      <vt:lpstr>Résumés</vt:lpstr>
      <vt:lpstr>Résumés</vt:lpstr>
      <vt:lpstr>Résumés</vt:lpstr>
      <vt:lpstr>Résumés</vt:lpstr>
      <vt:lpstr>Résumés</vt:lpstr>
      <vt:lpstr>Résumés</vt:lpstr>
      <vt:lpstr>Résumés</vt:lpstr>
      <vt:lpstr>Résumés</vt:lpstr>
      <vt:lpstr>Résumés</vt:lpstr>
      <vt:lpstr>Résumés</vt:lpstr>
      <vt:lpstr>Résumés</vt:lpstr>
      <vt:lpstr>Résumés</vt:lpstr>
      <vt:lpstr>Résumés</vt:lpstr>
      <vt:lpstr>Résumés</vt:lpstr>
      <vt:lpstr>Cover Letters</vt:lpstr>
      <vt:lpstr>Cover Letters</vt:lpstr>
      <vt:lpstr>Cover Letters</vt:lpstr>
      <vt:lpstr>Cover Letters</vt:lpstr>
      <vt:lpstr>Cover Letters</vt:lpstr>
      <vt:lpstr>Cover Letters</vt:lpstr>
      <vt:lpstr>Cover Letters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Resumes &amp; Cover Letters</dc:title>
  <dc:creator>David Glen Smith</dc:creator>
  <cp:lastModifiedBy>David Glen Smith</cp:lastModifiedBy>
  <cp:revision>37</cp:revision>
  <dcterms:created xsi:type="dcterms:W3CDTF">2015-04-30T01:09:58Z</dcterms:created>
  <dcterms:modified xsi:type="dcterms:W3CDTF">2015-08-10T02:49:54Z</dcterms:modified>
</cp:coreProperties>
</file>