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EEB6A59-E765-4575-B02E-954CF56D6A05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8C0AD28-4B2B-4389-9FAE-922E1B8063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A774B9-725D-46BF-9897-F6F9513C1B12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8E607C0-0C67-46A7-8F6F-49A41548D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607C0-0C67-46A7-8F6F-49A41548D17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607C0-0C67-46A7-8F6F-49A41548D17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0FE4-7691-4013-B8BC-93D3F13B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Group </a:t>
            </a:r>
            <a:r>
              <a:rPr lang="en-US" dirty="0" smtClean="0">
                <a:latin typeface="Georgia" pitchFamily="18" charset="0"/>
              </a:rPr>
              <a:t>Name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Georgia" pitchFamily="18" charset="0"/>
              </a:rPr>
              <a:t>Member </a:t>
            </a:r>
            <a:r>
              <a:rPr lang="en-US" dirty="0" smtClean="0">
                <a:latin typeface="Georgia" pitchFamily="18" charset="0"/>
              </a:rPr>
              <a:t>1 (alpha order by last name)</a:t>
            </a:r>
            <a:endParaRPr lang="en-US" dirty="0" smtClean="0">
              <a:latin typeface="Georgia" pitchFamily="18" charset="0"/>
            </a:endParaRPr>
          </a:p>
          <a:p>
            <a:r>
              <a:rPr lang="en-US" dirty="0" smtClean="0">
                <a:latin typeface="Georgia" pitchFamily="18" charset="0"/>
              </a:rPr>
              <a:t>Member </a:t>
            </a:r>
            <a:r>
              <a:rPr lang="en-US" dirty="0" smtClean="0">
                <a:latin typeface="Georgia" pitchFamily="18" charset="0"/>
              </a:rPr>
              <a:t>2 (alpha order by last name)</a:t>
            </a:r>
            <a:endParaRPr lang="en-US" dirty="0" smtClean="0">
              <a:latin typeface="Georgia" pitchFamily="18" charset="0"/>
            </a:endParaRPr>
          </a:p>
          <a:p>
            <a:r>
              <a:rPr lang="en-US" dirty="0" smtClean="0">
                <a:latin typeface="Georgia" pitchFamily="18" charset="0"/>
              </a:rPr>
              <a:t>Member </a:t>
            </a:r>
            <a:r>
              <a:rPr lang="en-US" dirty="0" smtClean="0">
                <a:latin typeface="Georgia" pitchFamily="18" charset="0"/>
              </a:rPr>
              <a:t>3 (alpha order by last name)</a:t>
            </a:r>
            <a:endParaRPr lang="en-US" dirty="0" smtClean="0">
              <a:latin typeface="Georgia" pitchFamily="18" charset="0"/>
            </a:endParaRPr>
          </a:p>
          <a:p>
            <a:r>
              <a:rPr lang="en-US" dirty="0" smtClean="0">
                <a:latin typeface="Georgia" pitchFamily="18" charset="0"/>
              </a:rPr>
              <a:t>Member </a:t>
            </a:r>
            <a:r>
              <a:rPr lang="en-US" dirty="0" smtClean="0">
                <a:latin typeface="Georgia" pitchFamily="18" charset="0"/>
              </a:rPr>
              <a:t>4 (alpha order by last name)</a:t>
            </a:r>
            <a:endParaRPr lang="en-US" dirty="0" smtClean="0">
              <a:latin typeface="Georgia" pitchFamily="18" charset="0"/>
            </a:endParaRPr>
          </a:p>
          <a:p>
            <a:r>
              <a:rPr lang="en-US" dirty="0" smtClean="0">
                <a:latin typeface="Georgia" pitchFamily="18" charset="0"/>
              </a:rPr>
              <a:t>Member </a:t>
            </a:r>
            <a:r>
              <a:rPr lang="en-US" dirty="0" smtClean="0">
                <a:latin typeface="Georgia" pitchFamily="18" charset="0"/>
              </a:rPr>
              <a:t>5 (alpha order by last name)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304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eorgia" pitchFamily="18" charset="0"/>
              </a:rPr>
              <a:t>English 1301: Composition I</a:t>
            </a:r>
          </a:p>
          <a:p>
            <a:r>
              <a:rPr lang="en-US" sz="1400" dirty="0" smtClean="0">
                <a:latin typeface="Georgia" pitchFamily="18" charset="0"/>
              </a:rPr>
              <a:t>David Glen Smith, Instructor</a:t>
            </a:r>
          </a:p>
          <a:p>
            <a:r>
              <a:rPr lang="en-US" sz="1400" dirty="0" smtClean="0">
                <a:latin typeface="Georgia" pitchFamily="18" charset="0"/>
              </a:rPr>
              <a:t>June 26, 2014</a:t>
            </a:r>
            <a:endParaRPr lang="en-US" sz="1400" dirty="0">
              <a:latin typeface="Georgia" pitchFamily="18" charset="0"/>
            </a:endParaRPr>
          </a:p>
          <a:p>
            <a:r>
              <a:rPr lang="en-US" sz="1400" dirty="0" smtClean="0">
                <a:latin typeface="Georgia" pitchFamily="18" charset="0"/>
              </a:rPr>
              <a:t>Title of Paper</a:t>
            </a:r>
            <a:endParaRPr lang="en-US" sz="14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Thesis Statement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Provide thesis statement as it will appear within the finished project paper.</a:t>
            </a:r>
          </a:p>
          <a:p>
            <a:r>
              <a:rPr lang="en-US" dirty="0" smtClean="0">
                <a:latin typeface="Georgia" pitchFamily="18" charset="0"/>
              </a:rPr>
              <a:t>Provide only </a:t>
            </a:r>
            <a:r>
              <a:rPr lang="en-US" u="sng" dirty="0" smtClean="0">
                <a:latin typeface="Georgia" pitchFamily="18" charset="0"/>
              </a:rPr>
              <a:t>one or two </a:t>
            </a:r>
            <a:r>
              <a:rPr lang="en-US" dirty="0" smtClean="0">
                <a:latin typeface="Georgia" pitchFamily="18" charset="0"/>
              </a:rPr>
              <a:t>introductory comments as secondary bullet points</a:t>
            </a:r>
            <a:r>
              <a:rPr lang="en-US" dirty="0" smtClean="0">
                <a:latin typeface="Georgia" pitchFamily="18" charset="0"/>
              </a:rPr>
              <a:t>.</a:t>
            </a:r>
          </a:p>
          <a:p>
            <a:r>
              <a:rPr lang="en-US" dirty="0" smtClean="0">
                <a:latin typeface="Georgia" pitchFamily="18" charset="0"/>
              </a:rPr>
              <a:t>If necessary provide definitions of terms.</a:t>
            </a:r>
            <a:endParaRPr lang="en-US" dirty="0" smtClean="0">
              <a:latin typeface="Georgia" pitchFamily="18" charset="0"/>
            </a:endParaRPr>
          </a:p>
          <a:p>
            <a:endParaRPr lang="en-US" sz="2400" dirty="0" smtClean="0">
              <a:latin typeface="Georgia" pitchFamily="18" charset="0"/>
            </a:endParaRPr>
          </a:p>
          <a:p>
            <a:r>
              <a:rPr lang="en-US" sz="2400" i="1" dirty="0" smtClean="0">
                <a:latin typeface="Georgia" pitchFamily="18" charset="0"/>
              </a:rPr>
              <a:t>Speaker will then discuss why subject was chosen. </a:t>
            </a:r>
            <a:br>
              <a:rPr lang="en-US" sz="2400" i="1" dirty="0" smtClean="0">
                <a:latin typeface="Georgia" pitchFamily="18" charset="0"/>
              </a:rPr>
            </a:br>
            <a:r>
              <a:rPr lang="en-US" sz="2400" i="1" dirty="0" smtClean="0">
                <a:latin typeface="Georgia" pitchFamily="18" charset="0"/>
              </a:rPr>
              <a:t>His/her statement should not appear on this page as a part of the thesis declaration.</a:t>
            </a:r>
            <a:endParaRPr lang="en-US" sz="2400" i="1" dirty="0">
              <a:latin typeface="Georg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I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eorgia" pitchFamily="18" charset="0"/>
              </a:rPr>
              <a:t>Topic of </a:t>
            </a:r>
            <a:r>
              <a:rPr lang="en-US" dirty="0" smtClean="0">
                <a:latin typeface="Georgia" pitchFamily="18" charset="0"/>
              </a:rPr>
              <a:t>Discussion 1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Georgia" pitchFamily="18" charset="0"/>
              </a:rPr>
              <a:t>Provide summary of topic point.</a:t>
            </a:r>
          </a:p>
          <a:p>
            <a:r>
              <a:rPr lang="en-US" dirty="0" smtClean="0">
                <a:latin typeface="Georgia" pitchFamily="18" charset="0"/>
              </a:rPr>
              <a:t>Provide two-three items of importance from paragraph. Typically these should be key phrases within the paragraph, not full sentences.</a:t>
            </a:r>
          </a:p>
          <a:p>
            <a:r>
              <a:rPr lang="en-US" dirty="0" smtClean="0">
                <a:latin typeface="Georgia" pitchFamily="18" charset="0"/>
              </a:rPr>
              <a:t>Speaker will not recite material from screen, but discuss the issues based on the information displayed to class.</a:t>
            </a:r>
          </a:p>
          <a:p>
            <a:r>
              <a:rPr lang="en-US" dirty="0" smtClean="0">
                <a:latin typeface="Georgia" pitchFamily="18" charset="0"/>
              </a:rPr>
              <a:t>Show quotes as part of defense; these will be recited verbatim. </a:t>
            </a:r>
          </a:p>
          <a:p>
            <a:pPr lvl="1"/>
            <a:r>
              <a:rPr lang="en-US" i="1" dirty="0" smtClean="0">
                <a:latin typeface="Georgia" pitchFamily="18" charset="0"/>
              </a:rPr>
              <a:t>Show signal phrases and in text citations. </a:t>
            </a:r>
          </a:p>
          <a:p>
            <a:pPr lvl="1"/>
            <a:r>
              <a:rPr lang="en-US" i="1" dirty="0" smtClean="0">
                <a:latin typeface="Georgia" pitchFamily="18" charset="0"/>
              </a:rPr>
              <a:t>Show analysis of material as well</a:t>
            </a:r>
            <a:r>
              <a:rPr lang="en-US" dirty="0" smtClean="0">
                <a:latin typeface="Georgia" pitchFamily="18" charset="0"/>
              </a:rPr>
              <a:t>.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eorgia" pitchFamily="18" charset="0"/>
              </a:rPr>
              <a:t>Topic of </a:t>
            </a:r>
            <a:r>
              <a:rPr lang="en-US" dirty="0" smtClean="0">
                <a:latin typeface="Georgia" pitchFamily="18" charset="0"/>
              </a:rPr>
              <a:t>Discussion 2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Georgia" pitchFamily="18" charset="0"/>
              </a:rPr>
              <a:t>Provide summary of topic point.</a:t>
            </a:r>
          </a:p>
          <a:p>
            <a:r>
              <a:rPr lang="en-US" dirty="0" smtClean="0">
                <a:latin typeface="Georgia" pitchFamily="18" charset="0"/>
              </a:rPr>
              <a:t>Provide two-three items of importance from paragraph. Typically these should be key phrases within the paragraph, not full sentences.</a:t>
            </a:r>
          </a:p>
          <a:p>
            <a:r>
              <a:rPr lang="en-US" dirty="0" smtClean="0">
                <a:latin typeface="Georgia" pitchFamily="18" charset="0"/>
              </a:rPr>
              <a:t>Speaker will not recite material from screen, but discuss the issues based on the information displayed to class.</a:t>
            </a:r>
          </a:p>
          <a:p>
            <a:r>
              <a:rPr lang="en-US" dirty="0" smtClean="0">
                <a:latin typeface="Georgia" pitchFamily="18" charset="0"/>
              </a:rPr>
              <a:t>Show quotes as part of defense; these will be recited verbatim. </a:t>
            </a:r>
          </a:p>
          <a:p>
            <a:pPr lvl="1"/>
            <a:r>
              <a:rPr lang="en-US" i="1" dirty="0" smtClean="0">
                <a:latin typeface="Georgia" pitchFamily="18" charset="0"/>
              </a:rPr>
              <a:t>Show signal phrases and in text citations. </a:t>
            </a:r>
          </a:p>
          <a:p>
            <a:pPr lvl="1"/>
            <a:r>
              <a:rPr lang="en-US" i="1" dirty="0" smtClean="0">
                <a:latin typeface="Georgia" pitchFamily="18" charset="0"/>
              </a:rPr>
              <a:t>Show analysis of material as well</a:t>
            </a:r>
            <a:r>
              <a:rPr lang="en-US" dirty="0" smtClean="0">
                <a:latin typeface="Georgia" pitchFamily="18" charset="0"/>
              </a:rPr>
              <a:t>.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eorgia" pitchFamily="18" charset="0"/>
              </a:rPr>
              <a:t>Topic of </a:t>
            </a:r>
            <a:r>
              <a:rPr lang="en-US" dirty="0" smtClean="0">
                <a:latin typeface="Georgia" pitchFamily="18" charset="0"/>
              </a:rPr>
              <a:t>Discussion 3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Georgia" pitchFamily="18" charset="0"/>
              </a:rPr>
              <a:t>Provide summary of topic point.</a:t>
            </a:r>
          </a:p>
          <a:p>
            <a:r>
              <a:rPr lang="en-US" dirty="0" smtClean="0">
                <a:latin typeface="Georgia" pitchFamily="18" charset="0"/>
              </a:rPr>
              <a:t>Provide two-three items of importance from paragraph. Typically these should be key phrases within the paragraph, not full sentences.</a:t>
            </a:r>
          </a:p>
          <a:p>
            <a:r>
              <a:rPr lang="en-US" dirty="0" smtClean="0">
                <a:latin typeface="Georgia" pitchFamily="18" charset="0"/>
              </a:rPr>
              <a:t>Speaker will not recite material from screen, but discuss the issues based on the information displayed to class.</a:t>
            </a:r>
          </a:p>
          <a:p>
            <a:r>
              <a:rPr lang="en-US" dirty="0" smtClean="0">
                <a:latin typeface="Georgia" pitchFamily="18" charset="0"/>
              </a:rPr>
              <a:t>Show quotes as part of defense; these will be recited verbatim. </a:t>
            </a:r>
          </a:p>
          <a:p>
            <a:pPr lvl="1"/>
            <a:r>
              <a:rPr lang="en-US" i="1" dirty="0" smtClean="0">
                <a:latin typeface="Georgia" pitchFamily="18" charset="0"/>
              </a:rPr>
              <a:t>Show signal phrases and in text citations. </a:t>
            </a:r>
          </a:p>
          <a:p>
            <a:pPr lvl="1"/>
            <a:r>
              <a:rPr lang="en-US" i="1" dirty="0" smtClean="0">
                <a:latin typeface="Georgia" pitchFamily="18" charset="0"/>
              </a:rPr>
              <a:t>Show analysis of material as well</a:t>
            </a:r>
            <a:r>
              <a:rPr lang="en-US" dirty="0" smtClean="0">
                <a:latin typeface="Georgia" pitchFamily="18" charset="0"/>
              </a:rPr>
              <a:t>.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Concluding </a:t>
            </a:r>
            <a:r>
              <a:rPr lang="en-US" dirty="0" smtClean="0">
                <a:latin typeface="Georgia" pitchFamily="18" charset="0"/>
              </a:rPr>
              <a:t>Statement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Provide </a:t>
            </a:r>
            <a:r>
              <a:rPr lang="en-US" dirty="0" smtClean="0">
                <a:latin typeface="Georgia" pitchFamily="18" charset="0"/>
              </a:rPr>
              <a:t>resolution of material.</a:t>
            </a:r>
            <a:endParaRPr lang="en-US" dirty="0" smtClean="0">
              <a:latin typeface="Georgia" pitchFamily="18" charset="0"/>
            </a:endParaRPr>
          </a:p>
          <a:p>
            <a:r>
              <a:rPr lang="en-US" dirty="0" smtClean="0">
                <a:latin typeface="Georgia" pitchFamily="18" charset="0"/>
              </a:rPr>
              <a:t>Provide </a:t>
            </a:r>
            <a:r>
              <a:rPr lang="en-US" dirty="0" smtClean="0">
                <a:latin typeface="Georgia" pitchFamily="18" charset="0"/>
              </a:rPr>
              <a:t>one </a:t>
            </a:r>
            <a:r>
              <a:rPr lang="en-US" dirty="0" smtClean="0">
                <a:latin typeface="Georgia" pitchFamily="18" charset="0"/>
              </a:rPr>
              <a:t>or two </a:t>
            </a:r>
            <a:r>
              <a:rPr lang="en-US" dirty="0" smtClean="0">
                <a:latin typeface="Georgia" pitchFamily="18" charset="0"/>
              </a:rPr>
              <a:t>secondary concluding </a:t>
            </a:r>
            <a:r>
              <a:rPr lang="en-US" dirty="0" smtClean="0">
                <a:latin typeface="Georgia" pitchFamily="18" charset="0"/>
              </a:rPr>
              <a:t>comments as secondary bullet points.</a:t>
            </a:r>
          </a:p>
          <a:p>
            <a:endParaRPr lang="en-US" sz="2400" dirty="0" smtClean="0">
              <a:latin typeface="Georgia" pitchFamily="18" charset="0"/>
            </a:endParaRPr>
          </a:p>
          <a:p>
            <a:r>
              <a:rPr lang="en-US" sz="2400" i="1" dirty="0" smtClean="0">
                <a:latin typeface="Georgia" pitchFamily="18" charset="0"/>
              </a:rPr>
              <a:t>Speaker will then discuss </a:t>
            </a:r>
            <a:r>
              <a:rPr lang="en-US" sz="2400" i="1" dirty="0" smtClean="0">
                <a:latin typeface="Georgia" pitchFamily="18" charset="0"/>
              </a:rPr>
              <a:t>how </a:t>
            </a:r>
            <a:r>
              <a:rPr lang="en-US" sz="2400" i="1" dirty="0" smtClean="0">
                <a:latin typeface="Georgia" pitchFamily="18" charset="0"/>
              </a:rPr>
              <a:t>subject was </a:t>
            </a:r>
            <a:r>
              <a:rPr lang="en-US" sz="2400" i="1" dirty="0" smtClean="0">
                <a:latin typeface="Georgia" pitchFamily="18" charset="0"/>
              </a:rPr>
              <a:t>resolved within group. If diverse opinions still exist that is fine; provide brief breakdown of group’s feelings. </a:t>
            </a:r>
          </a:p>
          <a:p>
            <a:r>
              <a:rPr lang="en-US" sz="2400" i="1" dirty="0" smtClean="0">
                <a:latin typeface="Georgia" pitchFamily="18" charset="0"/>
              </a:rPr>
              <a:t>How does the group’s reactions fit society’s reactions?</a:t>
            </a:r>
            <a:r>
              <a:rPr lang="en-US" sz="2400" i="1" dirty="0" smtClean="0">
                <a:latin typeface="Georgia" pitchFamily="18" charset="0"/>
              </a:rPr>
              <a:t/>
            </a:r>
            <a:br>
              <a:rPr lang="en-US" sz="2400" i="1" dirty="0" smtClean="0">
                <a:latin typeface="Georgia" pitchFamily="18" charset="0"/>
              </a:rPr>
            </a:br>
            <a:r>
              <a:rPr lang="en-US" sz="2400" i="1" dirty="0" smtClean="0">
                <a:latin typeface="Georgia" pitchFamily="18" charset="0"/>
              </a:rPr>
              <a:t>His/her statement should not appear on this page as a part of </a:t>
            </a:r>
            <a:r>
              <a:rPr lang="en-US" sz="2400" i="1" dirty="0" smtClean="0">
                <a:latin typeface="Georgia" pitchFamily="18" charset="0"/>
              </a:rPr>
              <a:t>conclusion remarks.</a:t>
            </a:r>
            <a:endParaRPr lang="en-US" sz="2400" i="1" dirty="0">
              <a:latin typeface="Georg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I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Works Cited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None/>
            </a:pPr>
            <a:r>
              <a:rPr lang="en-US" sz="2000" u="sng" dirty="0" smtClean="0">
                <a:latin typeface="Georgia" pitchFamily="18" charset="0"/>
              </a:rPr>
              <a:t>Follow standard citation entries found on p. 532 in </a:t>
            </a:r>
            <a:r>
              <a:rPr lang="en-US" sz="2000" i="1" u="sng" dirty="0" smtClean="0">
                <a:latin typeface="Georgia" pitchFamily="18" charset="0"/>
              </a:rPr>
              <a:t>Rules for Writers</a:t>
            </a:r>
            <a:r>
              <a:rPr lang="en-US" sz="2000" u="sng" dirty="0" smtClean="0">
                <a:latin typeface="Georgia" pitchFamily="18" charset="0"/>
              </a:rPr>
              <a:t>. </a:t>
            </a: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endParaRPr lang="en-US" sz="2000" dirty="0" smtClean="0">
              <a:latin typeface="Georgia" pitchFamily="18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 smtClean="0">
                <a:latin typeface="Georgia" pitchFamily="18" charset="0"/>
              </a:rPr>
              <a:t>Adams, Scott. </a:t>
            </a:r>
            <a:r>
              <a:rPr lang="en-US" sz="2000" i="1" dirty="0" smtClean="0">
                <a:latin typeface="Georgia" pitchFamily="18" charset="0"/>
              </a:rPr>
              <a:t>Dilbert and the Way of the Weasel</a:t>
            </a:r>
            <a:r>
              <a:rPr lang="en-US" sz="2000" dirty="0" smtClean="0">
                <a:latin typeface="Georgia" pitchFamily="18" charset="0"/>
              </a:rPr>
              <a:t>. New York: Harper, 2002. Print.</a:t>
            </a: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 err="1" smtClean="0">
                <a:latin typeface="Georgia" pitchFamily="18" charset="0"/>
              </a:rPr>
              <a:t>brandychloe</a:t>
            </a:r>
            <a:r>
              <a:rPr lang="en-US" sz="2000" dirty="0" smtClean="0">
                <a:latin typeface="Georgia" pitchFamily="18" charset="0"/>
              </a:rPr>
              <a:t>. "Great Horned Owl Family." Photograph. </a:t>
            </a:r>
            <a:r>
              <a:rPr lang="en-US" sz="2000" i="1" dirty="0" err="1" smtClean="0">
                <a:latin typeface="Georgia" pitchFamily="18" charset="0"/>
              </a:rPr>
              <a:t>Webshots</a:t>
            </a:r>
            <a:r>
              <a:rPr lang="en-US" sz="2000" dirty="0" smtClean="0">
                <a:latin typeface="Georgia" pitchFamily="18" charset="0"/>
              </a:rPr>
              <a:t>. American Greetings, 22 May 2006. Web. 5 Nov. 2009</a:t>
            </a:r>
            <a:r>
              <a:rPr lang="en-US" sz="2000" dirty="0" smtClean="0">
                <a:latin typeface="Georgia" pitchFamily="18" charset="0"/>
              </a:rPr>
              <a:t>.</a:t>
            </a: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 smtClean="0">
                <a:latin typeface="Georgia" pitchFamily="18" charset="0"/>
              </a:rPr>
              <a:t>Flynn, Nancy. “Internet Policies.” </a:t>
            </a:r>
            <a:r>
              <a:rPr lang="en-US" sz="2000" i="1" dirty="0" err="1" smtClean="0">
                <a:latin typeface="Georgia" pitchFamily="18" charset="0"/>
              </a:rPr>
              <a:t>ePolicy</a:t>
            </a:r>
            <a:r>
              <a:rPr lang="en-US" sz="2000" i="1" dirty="0" smtClean="0">
                <a:latin typeface="Georgia" pitchFamily="18" charset="0"/>
              </a:rPr>
              <a:t> Institute. </a:t>
            </a:r>
            <a:r>
              <a:rPr lang="en-US" sz="2000" dirty="0" err="1" smtClean="0">
                <a:latin typeface="Georgia" pitchFamily="18" charset="0"/>
              </a:rPr>
              <a:t>ePolicy</a:t>
            </a:r>
            <a:r>
              <a:rPr lang="en-US" sz="2000" dirty="0" smtClean="0">
                <a:latin typeface="Georgia" pitchFamily="18" charset="0"/>
              </a:rPr>
              <a:t> Inst., </a:t>
            </a:r>
            <a:r>
              <a:rPr lang="en-US" sz="2000" dirty="0" err="1" smtClean="0">
                <a:latin typeface="Georgia" pitchFamily="18" charset="0"/>
              </a:rPr>
              <a:t>n.d</a:t>
            </a:r>
            <a:r>
              <a:rPr lang="en-US" sz="2000" dirty="0" smtClean="0">
                <a:latin typeface="Georgia" pitchFamily="18" charset="0"/>
              </a:rPr>
              <a:t>. Web. 15 Feb. 2009.</a:t>
            </a:r>
            <a:endParaRPr lang="en-US" sz="2000" dirty="0">
              <a:latin typeface="Georg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Image Citation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Georgia" pitchFamily="18" charset="0"/>
              </a:rPr>
              <a:t>Graphics, pictures, paintings, photographs taken off a web page </a:t>
            </a:r>
            <a:r>
              <a:rPr lang="en-US" i="1" dirty="0" smtClean="0">
                <a:latin typeface="Georgia" pitchFamily="18" charset="0"/>
              </a:rPr>
              <a:t>must be cited </a:t>
            </a:r>
            <a:r>
              <a:rPr lang="en-US" dirty="0" smtClean="0">
                <a:latin typeface="Georgia" pitchFamily="18" charset="0"/>
              </a:rPr>
              <a:t>like </a:t>
            </a:r>
            <a:r>
              <a:rPr lang="en-US" dirty="0" smtClean="0">
                <a:latin typeface="Georgia" pitchFamily="18" charset="0"/>
              </a:rPr>
              <a:t>any other resource found on the Internet.  </a:t>
            </a:r>
          </a:p>
          <a:p>
            <a:pPr>
              <a:buNone/>
            </a:pPr>
            <a:endParaRPr lang="en-US" dirty="0" smtClean="0">
              <a:latin typeface="Georgia" pitchFamily="18" charset="0"/>
            </a:endParaRPr>
          </a:p>
          <a:p>
            <a:pPr>
              <a:buNone/>
            </a:pPr>
            <a:r>
              <a:rPr lang="en-US" dirty="0" smtClean="0">
                <a:latin typeface="Georgia" pitchFamily="18" charset="0"/>
              </a:rPr>
              <a:t>•	Even if the material “borrowed” is labeled in the public domain, credit needs to be attributed to the original source. </a:t>
            </a:r>
          </a:p>
          <a:p>
            <a:pPr>
              <a:buNone/>
            </a:pPr>
            <a:r>
              <a:rPr lang="en-US" dirty="0" smtClean="0">
                <a:latin typeface="Georgia" pitchFamily="18" charset="0"/>
              </a:rPr>
              <a:t>• 	Even if the material is a simple bitmap image, credit needs to be attributed.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Image Citation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u="sng" dirty="0" smtClean="0">
                <a:latin typeface="Georgia" pitchFamily="18" charset="0"/>
              </a:rPr>
              <a:t>Include the following:</a:t>
            </a:r>
            <a:endParaRPr lang="en-US" sz="2000" u="sng" dirty="0" smtClean="0">
              <a:latin typeface="Georgia" pitchFamily="18" charset="0"/>
            </a:endParaRPr>
          </a:p>
          <a:p>
            <a:r>
              <a:rPr lang="en-US" sz="2000" dirty="0" smtClean="0">
                <a:latin typeface="Georgia" pitchFamily="18" charset="0"/>
              </a:rPr>
              <a:t>Creator’s name, even if it is only a screen name</a:t>
            </a:r>
            <a:endParaRPr lang="en-US" sz="2000" dirty="0" smtClean="0">
              <a:latin typeface="Georgia" pitchFamily="18" charset="0"/>
            </a:endParaRPr>
          </a:p>
          <a:p>
            <a:r>
              <a:rPr lang="en-US" sz="2000" dirty="0" smtClean="0">
                <a:latin typeface="Georgia" pitchFamily="18" charset="0"/>
              </a:rPr>
              <a:t>Title of work</a:t>
            </a:r>
          </a:p>
          <a:p>
            <a:r>
              <a:rPr lang="en-US" sz="2000" dirty="0" smtClean="0">
                <a:latin typeface="Georgia" pitchFamily="18" charset="0"/>
              </a:rPr>
              <a:t>Type of work (screensaver, wallpaper, photograph, video still, graphic, illustration, etc.)</a:t>
            </a:r>
            <a:endParaRPr lang="en-US" sz="2000" dirty="0" smtClean="0">
              <a:latin typeface="Georgia" pitchFamily="18" charset="0"/>
            </a:endParaRPr>
          </a:p>
          <a:p>
            <a:r>
              <a:rPr lang="en-US" sz="2000" dirty="0" smtClean="0">
                <a:latin typeface="Georgia" pitchFamily="18" charset="0"/>
              </a:rPr>
              <a:t>Web site title (database, museum</a:t>
            </a:r>
            <a:r>
              <a:rPr lang="en-US" sz="2000" dirty="0" smtClean="0">
                <a:latin typeface="Georgia" pitchFamily="18" charset="0"/>
              </a:rPr>
              <a:t>, library, </a:t>
            </a:r>
            <a:r>
              <a:rPr lang="en-US" sz="2000" dirty="0" smtClean="0">
                <a:latin typeface="Georgia" pitchFamily="18" charset="0"/>
              </a:rPr>
              <a:t>gallery or </a:t>
            </a:r>
            <a:r>
              <a:rPr lang="en-US" sz="2000" dirty="0" smtClean="0">
                <a:latin typeface="Georgia" pitchFamily="18" charset="0"/>
              </a:rPr>
              <a:t>other owning institution</a:t>
            </a:r>
            <a:r>
              <a:rPr lang="en-US" sz="2000" dirty="0" smtClean="0">
                <a:latin typeface="Georgia" pitchFamily="18" charset="0"/>
              </a:rPr>
              <a:t>)</a:t>
            </a:r>
          </a:p>
          <a:p>
            <a:r>
              <a:rPr lang="en-US" sz="2000" dirty="0" smtClean="0">
                <a:latin typeface="Georgia" pitchFamily="18" charset="0"/>
              </a:rPr>
              <a:t>Copyright holder, distributor, agency (if provided)</a:t>
            </a:r>
          </a:p>
          <a:p>
            <a:r>
              <a:rPr lang="en-US" sz="2000" dirty="0" smtClean="0">
                <a:latin typeface="Georgia" pitchFamily="18" charset="0"/>
              </a:rPr>
              <a:t>Copyright date shown at base of page of image</a:t>
            </a:r>
            <a:endParaRPr lang="en-US" sz="2000" dirty="0" smtClean="0">
              <a:latin typeface="Georgia" pitchFamily="18" charset="0"/>
            </a:endParaRPr>
          </a:p>
          <a:p>
            <a:r>
              <a:rPr lang="en-US" sz="2000" dirty="0" smtClean="0">
                <a:latin typeface="Georgia" pitchFamily="18" charset="0"/>
              </a:rPr>
              <a:t>Media </a:t>
            </a:r>
            <a:r>
              <a:rPr lang="en-US" sz="2000" dirty="0" smtClean="0">
                <a:latin typeface="Georgia" pitchFamily="18" charset="0"/>
              </a:rPr>
              <a:t>source (database, </a:t>
            </a:r>
            <a:r>
              <a:rPr lang="en-US" sz="2000" dirty="0" smtClean="0">
                <a:latin typeface="Georgia" pitchFamily="18" charset="0"/>
              </a:rPr>
              <a:t>webs, print, video, DVD, CD)</a:t>
            </a:r>
            <a:endParaRPr lang="en-US" sz="2000" dirty="0" smtClean="0">
              <a:latin typeface="Georgia" pitchFamily="18" charset="0"/>
            </a:endParaRPr>
          </a:p>
          <a:p>
            <a:r>
              <a:rPr lang="en-US" sz="2000" dirty="0" smtClean="0">
                <a:latin typeface="Georgia" pitchFamily="18" charset="0"/>
              </a:rPr>
              <a:t>Date </a:t>
            </a:r>
            <a:r>
              <a:rPr lang="en-US" sz="2000" dirty="0" smtClean="0">
                <a:latin typeface="Georgia" pitchFamily="18" charset="0"/>
              </a:rPr>
              <a:t>found </a:t>
            </a:r>
            <a:endParaRPr lang="en-US" sz="2000" dirty="0" smtClean="0">
              <a:latin typeface="Georgia" pitchFamily="18" charset="0"/>
            </a:endParaRPr>
          </a:p>
          <a:p>
            <a:pPr>
              <a:buNone/>
            </a:pPr>
            <a:endParaRPr lang="en-US" sz="2000" dirty="0" smtClean="0">
              <a:latin typeface="Georgia" pitchFamily="18" charset="0"/>
            </a:endParaRPr>
          </a:p>
          <a:p>
            <a:pPr>
              <a:buNone/>
            </a:pPr>
            <a:r>
              <a:rPr lang="en-US" sz="2000" dirty="0" err="1" smtClean="0">
                <a:latin typeface="Georgia" pitchFamily="18" charset="0"/>
              </a:rPr>
              <a:t>brandychloe</a:t>
            </a:r>
            <a:r>
              <a:rPr lang="en-US" sz="2000" dirty="0" smtClean="0">
                <a:latin typeface="Georgia" pitchFamily="18" charset="0"/>
              </a:rPr>
              <a:t>. </a:t>
            </a:r>
            <a:r>
              <a:rPr lang="en-US" sz="2000" dirty="0" smtClean="0">
                <a:latin typeface="Georgia" pitchFamily="18" charset="0"/>
              </a:rPr>
              <a:t>“Great </a:t>
            </a:r>
            <a:r>
              <a:rPr lang="en-US" sz="2000" dirty="0" smtClean="0">
                <a:latin typeface="Georgia" pitchFamily="18" charset="0"/>
              </a:rPr>
              <a:t>Horned Owl Family</a:t>
            </a:r>
            <a:r>
              <a:rPr lang="en-US" sz="2000" dirty="0" smtClean="0">
                <a:latin typeface="Georgia" pitchFamily="18" charset="0"/>
              </a:rPr>
              <a:t>.” </a:t>
            </a:r>
            <a:r>
              <a:rPr lang="en-US" sz="2000" dirty="0" smtClean="0">
                <a:latin typeface="Georgia" pitchFamily="18" charset="0"/>
              </a:rPr>
              <a:t>Photograph. </a:t>
            </a:r>
            <a:r>
              <a:rPr lang="en-US" sz="2000" i="1" dirty="0" err="1" smtClean="0">
                <a:latin typeface="Georgia" pitchFamily="18" charset="0"/>
              </a:rPr>
              <a:t>Webshots</a:t>
            </a:r>
            <a:r>
              <a:rPr lang="en-US" sz="2000" dirty="0" smtClean="0">
                <a:latin typeface="Georgia" pitchFamily="18" charset="0"/>
              </a:rPr>
              <a:t>. </a:t>
            </a:r>
            <a:r>
              <a:rPr lang="en-US" sz="2000" dirty="0" smtClean="0">
                <a:latin typeface="Georgia" pitchFamily="18" charset="0"/>
              </a:rPr>
              <a:t/>
            </a:r>
            <a:br>
              <a:rPr lang="en-US" sz="2000" dirty="0" smtClean="0">
                <a:latin typeface="Georgia" pitchFamily="18" charset="0"/>
              </a:rPr>
            </a:br>
            <a:r>
              <a:rPr lang="en-US" sz="2000" dirty="0" smtClean="0">
                <a:latin typeface="Georgia" pitchFamily="18" charset="0"/>
              </a:rPr>
              <a:t>American </a:t>
            </a:r>
            <a:r>
              <a:rPr lang="en-US" sz="2000" dirty="0" smtClean="0">
                <a:latin typeface="Georgia" pitchFamily="18" charset="0"/>
              </a:rPr>
              <a:t>Greetings, 22 May 2006. Web. 5 Nov. 2009.</a:t>
            </a:r>
          </a:p>
          <a:p>
            <a:endParaRPr lang="en-US" sz="2000" dirty="0">
              <a:latin typeface="Georg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6/23/2014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FE4-7691-4013-B8BC-93D3F13BEFA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646</Words>
  <Application>Microsoft Office PowerPoint</Application>
  <PresentationFormat>On-screen Show (4:3)</PresentationFormat>
  <Paragraphs>86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Group Name</vt:lpstr>
      <vt:lpstr>Thesis Statement</vt:lpstr>
      <vt:lpstr>Topic of Discussion 1</vt:lpstr>
      <vt:lpstr>Topic of Discussion 2</vt:lpstr>
      <vt:lpstr>Topic of Discussion 3</vt:lpstr>
      <vt:lpstr>Concluding Statement</vt:lpstr>
      <vt:lpstr>Works Cited</vt:lpstr>
      <vt:lpstr>Image Citation</vt:lpstr>
      <vt:lpstr>Image Citation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Glen Smith</dc:creator>
  <cp:lastModifiedBy>David Glen Smith</cp:lastModifiedBy>
  <cp:revision>36</cp:revision>
  <dcterms:created xsi:type="dcterms:W3CDTF">2014-06-23T19:21:13Z</dcterms:created>
  <dcterms:modified xsi:type="dcterms:W3CDTF">2014-06-23T21:21:34Z</dcterms:modified>
</cp:coreProperties>
</file>