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handoutMasterIdLst>
    <p:handoutMasterId r:id="rId24"/>
  </p:handoutMasterIdLst>
  <p:sldIdLst>
    <p:sldId id="256" r:id="rId2"/>
    <p:sldId id="257" r:id="rId3"/>
    <p:sldId id="258" r:id="rId4"/>
    <p:sldId id="260" r:id="rId5"/>
    <p:sldId id="266" r:id="rId6"/>
    <p:sldId id="268" r:id="rId7"/>
    <p:sldId id="269" r:id="rId8"/>
    <p:sldId id="270" r:id="rId9"/>
    <p:sldId id="279" r:id="rId10"/>
    <p:sldId id="278" r:id="rId11"/>
    <p:sldId id="280" r:id="rId12"/>
    <p:sldId id="281" r:id="rId13"/>
    <p:sldId id="282" r:id="rId14"/>
    <p:sldId id="271" r:id="rId15"/>
    <p:sldId id="283" r:id="rId16"/>
    <p:sldId id="284" r:id="rId17"/>
    <p:sldId id="285" r:id="rId18"/>
    <p:sldId id="286" r:id="rId19"/>
    <p:sldId id="287" r:id="rId20"/>
    <p:sldId id="288" r:id="rId21"/>
    <p:sldId id="289" r:id="rId22"/>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114"/>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53" tIns="48327" rIns="96653" bIns="48327" rtlCol="0"/>
          <a:lstStyle>
            <a:lvl1pPr algn="l">
              <a:defRPr sz="1200"/>
            </a:lvl1pPr>
          </a:lstStyle>
          <a:p>
            <a:endParaRPr lang="en-US"/>
          </a:p>
        </p:txBody>
      </p:sp>
      <p:sp>
        <p:nvSpPr>
          <p:cNvPr id="3" name="Date Placeholder 2"/>
          <p:cNvSpPr>
            <a:spLocks noGrp="1"/>
          </p:cNvSpPr>
          <p:nvPr>
            <p:ph type="dt" sz="quarter" idx="1"/>
          </p:nvPr>
        </p:nvSpPr>
        <p:spPr>
          <a:xfrm>
            <a:off x="4143587" y="0"/>
            <a:ext cx="3169920" cy="480060"/>
          </a:xfrm>
          <a:prstGeom prst="rect">
            <a:avLst/>
          </a:prstGeom>
        </p:spPr>
        <p:txBody>
          <a:bodyPr vert="horz" lIns="96653" tIns="48327" rIns="96653" bIns="48327" rtlCol="0"/>
          <a:lstStyle>
            <a:lvl1pPr algn="r">
              <a:defRPr sz="1200"/>
            </a:lvl1pPr>
          </a:lstStyle>
          <a:p>
            <a:fld id="{A312F6DE-BFC8-4549-9D05-F6D2C6836255}" type="datetimeFigureOut">
              <a:rPr lang="en-US" smtClean="0"/>
              <a:pPr/>
              <a:t>8/27/2014</a:t>
            </a:fld>
            <a:endParaRPr lang="en-US"/>
          </a:p>
        </p:txBody>
      </p:sp>
      <p:sp>
        <p:nvSpPr>
          <p:cNvPr id="4" name="Footer Placeholder 3"/>
          <p:cNvSpPr>
            <a:spLocks noGrp="1"/>
          </p:cNvSpPr>
          <p:nvPr>
            <p:ph type="ftr" sz="quarter" idx="2"/>
          </p:nvPr>
        </p:nvSpPr>
        <p:spPr>
          <a:xfrm>
            <a:off x="0" y="9119474"/>
            <a:ext cx="3169920" cy="480060"/>
          </a:xfrm>
          <a:prstGeom prst="rect">
            <a:avLst/>
          </a:prstGeom>
        </p:spPr>
        <p:txBody>
          <a:bodyPr vert="horz" lIns="96653" tIns="48327" rIns="96653" bIns="48327" rtlCol="0" anchor="b"/>
          <a:lstStyle>
            <a:lvl1pPr algn="l">
              <a:defRPr sz="1200"/>
            </a:lvl1pPr>
          </a:lstStyle>
          <a:p>
            <a:endParaRPr lang="en-US"/>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53" tIns="48327" rIns="96653" bIns="48327" rtlCol="0" anchor="b"/>
          <a:lstStyle>
            <a:lvl1pPr algn="r">
              <a:defRPr sz="1200"/>
            </a:lvl1pPr>
          </a:lstStyle>
          <a:p>
            <a:fld id="{2B847860-A9EA-41CB-9652-E6D5AE2F6919}" type="slidenum">
              <a:rPr lang="en-US" smtClean="0"/>
              <a:pPr/>
              <a:t>‹#›</a:t>
            </a:fld>
            <a:endParaRPr lang="en-US"/>
          </a:p>
        </p:txBody>
      </p:sp>
    </p:spTree>
    <p:extLst>
      <p:ext uri="{BB962C8B-B14F-4D97-AF65-F5344CB8AC3E}">
        <p14:creationId xmlns="" xmlns:p14="http://schemas.microsoft.com/office/powerpoint/2010/main" val="33062266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583" cy="480388"/>
          </a:xfrm>
          <a:prstGeom prst="rect">
            <a:avLst/>
          </a:prstGeom>
        </p:spPr>
        <p:txBody>
          <a:bodyPr vert="horz" lIns="94851" tIns="47425" rIns="94851" bIns="47425" rtlCol="0"/>
          <a:lstStyle>
            <a:lvl1pPr algn="l">
              <a:defRPr sz="1200"/>
            </a:lvl1pPr>
          </a:lstStyle>
          <a:p>
            <a:endParaRPr lang="en-US"/>
          </a:p>
        </p:txBody>
      </p:sp>
      <p:sp>
        <p:nvSpPr>
          <p:cNvPr id="3" name="Date Placeholder 2"/>
          <p:cNvSpPr>
            <a:spLocks noGrp="1"/>
          </p:cNvSpPr>
          <p:nvPr>
            <p:ph type="dt" idx="1"/>
          </p:nvPr>
        </p:nvSpPr>
        <p:spPr>
          <a:xfrm>
            <a:off x="4142962" y="0"/>
            <a:ext cx="3170583" cy="480388"/>
          </a:xfrm>
          <a:prstGeom prst="rect">
            <a:avLst/>
          </a:prstGeom>
        </p:spPr>
        <p:txBody>
          <a:bodyPr vert="horz" lIns="94851" tIns="47425" rIns="94851" bIns="47425" rtlCol="0"/>
          <a:lstStyle>
            <a:lvl1pPr algn="r">
              <a:defRPr sz="1200"/>
            </a:lvl1pPr>
          </a:lstStyle>
          <a:p>
            <a:fld id="{5D63ED45-824F-45C2-B8F5-9B37743BCCF7}" type="datetimeFigureOut">
              <a:rPr lang="en-US" smtClean="0"/>
              <a:pPr/>
              <a:t>8/27/2014</a:t>
            </a:fld>
            <a:endParaRPr lang="en-US"/>
          </a:p>
        </p:txBody>
      </p:sp>
      <p:sp>
        <p:nvSpPr>
          <p:cNvPr id="4" name="Slide Image Placeholder 3"/>
          <p:cNvSpPr>
            <a:spLocks noGrp="1" noRot="1" noChangeAspect="1"/>
          </p:cNvSpPr>
          <p:nvPr>
            <p:ph type="sldImg" idx="2"/>
          </p:nvPr>
        </p:nvSpPr>
        <p:spPr>
          <a:xfrm>
            <a:off x="1257300" y="719138"/>
            <a:ext cx="4800600" cy="3600450"/>
          </a:xfrm>
          <a:prstGeom prst="rect">
            <a:avLst/>
          </a:prstGeom>
          <a:noFill/>
          <a:ln w="12700">
            <a:solidFill>
              <a:prstClr val="black"/>
            </a:solidFill>
          </a:ln>
        </p:spPr>
        <p:txBody>
          <a:bodyPr vert="horz" lIns="94851" tIns="47425" rIns="94851" bIns="47425" rtlCol="0" anchor="ctr"/>
          <a:lstStyle/>
          <a:p>
            <a:endParaRPr lang="en-US"/>
          </a:p>
        </p:txBody>
      </p:sp>
      <p:sp>
        <p:nvSpPr>
          <p:cNvPr id="5" name="Notes Placeholder 4"/>
          <p:cNvSpPr>
            <a:spLocks noGrp="1"/>
          </p:cNvSpPr>
          <p:nvPr>
            <p:ph type="body" sz="quarter" idx="3"/>
          </p:nvPr>
        </p:nvSpPr>
        <p:spPr>
          <a:xfrm>
            <a:off x="732183" y="4561226"/>
            <a:ext cx="5850835" cy="4320213"/>
          </a:xfrm>
          <a:prstGeom prst="rect">
            <a:avLst/>
          </a:prstGeom>
        </p:spPr>
        <p:txBody>
          <a:bodyPr vert="horz" lIns="94851" tIns="47425" rIns="94851" bIns="47425"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173"/>
            <a:ext cx="3170583" cy="480388"/>
          </a:xfrm>
          <a:prstGeom prst="rect">
            <a:avLst/>
          </a:prstGeom>
        </p:spPr>
        <p:txBody>
          <a:bodyPr vert="horz" lIns="94851" tIns="47425" rIns="94851" bIns="47425" rtlCol="0" anchor="b"/>
          <a:lstStyle>
            <a:lvl1pPr algn="l">
              <a:defRPr sz="1200"/>
            </a:lvl1pPr>
          </a:lstStyle>
          <a:p>
            <a:endParaRPr lang="en-US"/>
          </a:p>
        </p:txBody>
      </p:sp>
      <p:sp>
        <p:nvSpPr>
          <p:cNvPr id="7" name="Slide Number Placeholder 6"/>
          <p:cNvSpPr>
            <a:spLocks noGrp="1"/>
          </p:cNvSpPr>
          <p:nvPr>
            <p:ph type="sldNum" sz="quarter" idx="5"/>
          </p:nvPr>
        </p:nvSpPr>
        <p:spPr>
          <a:xfrm>
            <a:off x="4142962" y="9119173"/>
            <a:ext cx="3170583" cy="480388"/>
          </a:xfrm>
          <a:prstGeom prst="rect">
            <a:avLst/>
          </a:prstGeom>
        </p:spPr>
        <p:txBody>
          <a:bodyPr vert="horz" lIns="94851" tIns="47425" rIns="94851" bIns="47425" rtlCol="0" anchor="b"/>
          <a:lstStyle>
            <a:lvl1pPr algn="r">
              <a:defRPr sz="1200"/>
            </a:lvl1pPr>
          </a:lstStyle>
          <a:p>
            <a:fld id="{DD196087-5279-445A-8F82-E5AD778806E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D196087-5279-445A-8F82-E5AD778806E0}"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D196087-5279-445A-8F82-E5AD778806E0}" type="slidenum">
              <a:rPr lang="en-US" smtClean="0"/>
              <a:pPr/>
              <a:t>16</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D196087-5279-445A-8F82-E5AD778806E0}" type="slidenum">
              <a:rPr lang="en-US" smtClean="0"/>
              <a:pPr/>
              <a:t>17</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D196087-5279-445A-8F82-E5AD778806E0}" type="slidenum">
              <a:rPr lang="en-US" smtClean="0"/>
              <a:pPr/>
              <a:t>18</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D196087-5279-445A-8F82-E5AD778806E0}" type="slidenum">
              <a:rPr lang="en-US" smtClean="0"/>
              <a:pPr/>
              <a:t>19</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D196087-5279-445A-8F82-E5AD778806E0}" type="slidenum">
              <a:rPr lang="en-US" smtClean="0"/>
              <a:pPr/>
              <a:t>20</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D196087-5279-445A-8F82-E5AD778806E0}" type="slidenum">
              <a:rPr lang="en-US" smtClean="0"/>
              <a:pPr/>
              <a:t>21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D196087-5279-445A-8F82-E5AD778806E0}" type="slidenum">
              <a:rPr lang="en-US" smtClean="0"/>
              <a:pPr/>
              <a:t>8</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D196087-5279-445A-8F82-E5AD778806E0}" type="slidenum">
              <a:rPr lang="en-US" smtClean="0"/>
              <a:pPr/>
              <a:t>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D196087-5279-445A-8F82-E5AD778806E0}" type="slidenum">
              <a:rPr lang="en-US" smtClean="0"/>
              <a:pPr/>
              <a:t>10</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D196087-5279-445A-8F82-E5AD778806E0}" type="slidenum">
              <a:rPr lang="en-US" smtClean="0"/>
              <a:pPr/>
              <a:t>11</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D196087-5279-445A-8F82-E5AD778806E0}" type="slidenum">
              <a:rPr lang="en-US" smtClean="0"/>
              <a:pPr/>
              <a:t>12</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D196087-5279-445A-8F82-E5AD778806E0}" type="slidenum">
              <a:rPr lang="en-US" smtClean="0"/>
              <a:pPr/>
              <a:t>13</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D196087-5279-445A-8F82-E5AD778806E0}" type="slidenum">
              <a:rPr lang="en-US" smtClean="0"/>
              <a:pPr/>
              <a:t>14</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D196087-5279-445A-8F82-E5AD778806E0}" type="slidenum">
              <a:rPr lang="en-US" smtClean="0"/>
              <a:pPr/>
              <a:t>15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1"/>
            <a:ext cx="1066800" cy="349250"/>
          </a:xfrm>
        </p:spPr>
        <p:txBody>
          <a:bodyPr/>
          <a:lstStyle>
            <a:lvl1pPr algn="r">
              <a:defRPr sz="900">
                <a:latin typeface="Georgia" pitchFamily="18" charset="0"/>
              </a:defRPr>
            </a:lvl1pPr>
          </a:lstStyle>
          <a:p>
            <a:r>
              <a:rPr lang="en-US" smtClean="0"/>
              <a:t>7/9/2014</a:t>
            </a:r>
            <a:endParaRPr lang="en-US" dirty="0"/>
          </a:p>
        </p:txBody>
      </p:sp>
      <p:sp>
        <p:nvSpPr>
          <p:cNvPr id="5" name="Footer Placeholder 4"/>
          <p:cNvSpPr>
            <a:spLocks noGrp="1"/>
          </p:cNvSpPr>
          <p:nvPr>
            <p:ph type="ftr" sz="quarter" idx="11"/>
          </p:nvPr>
        </p:nvSpPr>
        <p:spPr>
          <a:xfrm>
            <a:off x="1600200" y="6356350"/>
            <a:ext cx="4419600" cy="365125"/>
          </a:xfrm>
        </p:spPr>
        <p:txBody>
          <a:bodyPr/>
          <a:lstStyle>
            <a:lvl1pPr algn="l">
              <a:defRPr sz="900">
                <a:latin typeface="Georgia" pitchFamily="18" charset="0"/>
              </a:defRPr>
            </a:lvl1pPr>
          </a:lstStyle>
          <a:p>
            <a:r>
              <a:rPr lang="en-US" dirty="0" smtClean="0"/>
              <a:t>English 1301: Composition &amp; Rhetoric I  || D. Glen Smith, instructor</a:t>
            </a:r>
            <a:endParaRPr lang="en-US" dirty="0"/>
          </a:p>
        </p:txBody>
      </p:sp>
      <p:sp>
        <p:nvSpPr>
          <p:cNvPr id="6" name="Slide Number Placeholder 5"/>
          <p:cNvSpPr>
            <a:spLocks noGrp="1"/>
          </p:cNvSpPr>
          <p:nvPr>
            <p:ph type="sldNum" sz="quarter" idx="12"/>
          </p:nvPr>
        </p:nvSpPr>
        <p:spPr/>
        <p:txBody>
          <a:bodyPr/>
          <a:lstStyle/>
          <a:p>
            <a:fld id="{22D0A825-39AA-4E6E-8F1A-A13F0D128C6E}" type="slidenum">
              <a:rPr lang="en-US" smtClean="0"/>
              <a:pPr/>
              <a:t>‹#›</a:t>
            </a:fld>
            <a:endParaRPr lang="en-US"/>
          </a:p>
        </p:txBody>
      </p:sp>
    </p:spTree>
    <p:extLst>
      <p:ext uri="{BB962C8B-B14F-4D97-AF65-F5344CB8AC3E}">
        <p14:creationId xmlns="" xmlns:p14="http://schemas.microsoft.com/office/powerpoint/2010/main" val="17089696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7/9/2014</a:t>
            </a:r>
            <a:endParaRPr lang="en-US"/>
          </a:p>
        </p:txBody>
      </p:sp>
      <p:sp>
        <p:nvSpPr>
          <p:cNvPr id="5" name="Footer Placeholder 4"/>
          <p:cNvSpPr>
            <a:spLocks noGrp="1"/>
          </p:cNvSpPr>
          <p:nvPr>
            <p:ph type="ftr" sz="quarter" idx="11"/>
          </p:nvPr>
        </p:nvSpPr>
        <p:spPr/>
        <p:txBody>
          <a:bodyPr/>
          <a:lstStyle/>
          <a:p>
            <a:r>
              <a:rPr lang="en-US" smtClean="0"/>
              <a:t>English 1301: Composition &amp; Rhetoric I  || D. Glen Smith, instructor</a:t>
            </a:r>
            <a:endParaRPr lang="en-US"/>
          </a:p>
        </p:txBody>
      </p:sp>
      <p:sp>
        <p:nvSpPr>
          <p:cNvPr id="6" name="Slide Number Placeholder 5"/>
          <p:cNvSpPr>
            <a:spLocks noGrp="1"/>
          </p:cNvSpPr>
          <p:nvPr>
            <p:ph type="sldNum" sz="quarter" idx="12"/>
          </p:nvPr>
        </p:nvSpPr>
        <p:spPr/>
        <p:txBody>
          <a:bodyPr/>
          <a:lstStyle/>
          <a:p>
            <a:fld id="{22D0A825-39AA-4E6E-8F1A-A13F0D128C6E}" type="slidenum">
              <a:rPr lang="en-US" smtClean="0"/>
              <a:pPr/>
              <a:t>‹#›</a:t>
            </a:fld>
            <a:endParaRPr lang="en-US"/>
          </a:p>
        </p:txBody>
      </p:sp>
    </p:spTree>
    <p:extLst>
      <p:ext uri="{BB962C8B-B14F-4D97-AF65-F5344CB8AC3E}">
        <p14:creationId xmlns="" xmlns:p14="http://schemas.microsoft.com/office/powerpoint/2010/main" val="41510839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7/9/2014</a:t>
            </a:r>
            <a:endParaRPr lang="en-US"/>
          </a:p>
        </p:txBody>
      </p:sp>
      <p:sp>
        <p:nvSpPr>
          <p:cNvPr id="5" name="Footer Placeholder 4"/>
          <p:cNvSpPr>
            <a:spLocks noGrp="1"/>
          </p:cNvSpPr>
          <p:nvPr>
            <p:ph type="ftr" sz="quarter" idx="11"/>
          </p:nvPr>
        </p:nvSpPr>
        <p:spPr/>
        <p:txBody>
          <a:bodyPr/>
          <a:lstStyle/>
          <a:p>
            <a:r>
              <a:rPr lang="en-US" smtClean="0"/>
              <a:t>English 1301: Composition &amp; Rhetoric I  || D. Glen Smith, instructor</a:t>
            </a:r>
            <a:endParaRPr lang="en-US"/>
          </a:p>
        </p:txBody>
      </p:sp>
      <p:sp>
        <p:nvSpPr>
          <p:cNvPr id="6" name="Slide Number Placeholder 5"/>
          <p:cNvSpPr>
            <a:spLocks noGrp="1"/>
          </p:cNvSpPr>
          <p:nvPr>
            <p:ph type="sldNum" sz="quarter" idx="12"/>
          </p:nvPr>
        </p:nvSpPr>
        <p:spPr/>
        <p:txBody>
          <a:bodyPr/>
          <a:lstStyle/>
          <a:p>
            <a:fld id="{22D0A825-39AA-4E6E-8F1A-A13F0D128C6E}" type="slidenum">
              <a:rPr lang="en-US" smtClean="0"/>
              <a:pPr/>
              <a:t>‹#›</a:t>
            </a:fld>
            <a:endParaRPr lang="en-US"/>
          </a:p>
        </p:txBody>
      </p:sp>
    </p:spTree>
    <p:extLst>
      <p:ext uri="{BB962C8B-B14F-4D97-AF65-F5344CB8AC3E}">
        <p14:creationId xmlns="" xmlns:p14="http://schemas.microsoft.com/office/powerpoint/2010/main" val="13476790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685800" cy="365125"/>
          </a:xfrm>
        </p:spPr>
        <p:txBody>
          <a:bodyPr/>
          <a:lstStyle/>
          <a:p>
            <a:r>
              <a:rPr lang="en-US" smtClean="0"/>
              <a:t>7/9/2014</a:t>
            </a:r>
            <a:endParaRPr lang="en-US" dirty="0"/>
          </a:p>
        </p:txBody>
      </p:sp>
      <p:sp>
        <p:nvSpPr>
          <p:cNvPr id="5" name="Footer Placeholder 4"/>
          <p:cNvSpPr>
            <a:spLocks noGrp="1"/>
          </p:cNvSpPr>
          <p:nvPr>
            <p:ph type="ftr" sz="quarter" idx="11"/>
          </p:nvPr>
        </p:nvSpPr>
        <p:spPr>
          <a:xfrm>
            <a:off x="1219200" y="6356350"/>
            <a:ext cx="5334000" cy="365125"/>
          </a:xfrm>
        </p:spPr>
        <p:txBody>
          <a:bodyPr/>
          <a:lstStyle>
            <a:lvl1pPr algn="l">
              <a:defRPr/>
            </a:lvl1pPr>
          </a:lstStyle>
          <a:p>
            <a:r>
              <a:rPr lang="en-US" smtClean="0"/>
              <a:t>English 1301: Composition &amp; Rhetoric I  || D. Glen Smith, instructor</a:t>
            </a:r>
            <a:endParaRPr lang="en-US" dirty="0"/>
          </a:p>
        </p:txBody>
      </p:sp>
      <p:sp>
        <p:nvSpPr>
          <p:cNvPr id="6" name="Slide Number Placeholder 5"/>
          <p:cNvSpPr>
            <a:spLocks noGrp="1"/>
          </p:cNvSpPr>
          <p:nvPr>
            <p:ph type="sldNum" sz="quarter" idx="12"/>
          </p:nvPr>
        </p:nvSpPr>
        <p:spPr/>
        <p:txBody>
          <a:bodyPr/>
          <a:lstStyle/>
          <a:p>
            <a:fld id="{22D0A825-39AA-4E6E-8F1A-A13F0D128C6E}" type="slidenum">
              <a:rPr lang="en-US" smtClean="0"/>
              <a:pPr/>
              <a:t>‹#›</a:t>
            </a:fld>
            <a:endParaRPr lang="en-US"/>
          </a:p>
        </p:txBody>
      </p:sp>
    </p:spTree>
    <p:extLst>
      <p:ext uri="{BB962C8B-B14F-4D97-AF65-F5344CB8AC3E}">
        <p14:creationId xmlns="" xmlns:p14="http://schemas.microsoft.com/office/powerpoint/2010/main" val="7667832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7/9/2014</a:t>
            </a:r>
            <a:endParaRPr lang="en-US"/>
          </a:p>
        </p:txBody>
      </p:sp>
      <p:sp>
        <p:nvSpPr>
          <p:cNvPr id="5" name="Footer Placeholder 4"/>
          <p:cNvSpPr>
            <a:spLocks noGrp="1"/>
          </p:cNvSpPr>
          <p:nvPr>
            <p:ph type="ftr" sz="quarter" idx="11"/>
          </p:nvPr>
        </p:nvSpPr>
        <p:spPr/>
        <p:txBody>
          <a:bodyPr/>
          <a:lstStyle/>
          <a:p>
            <a:r>
              <a:rPr lang="en-US" smtClean="0"/>
              <a:t>English 1301: Composition &amp; Rhetoric I  || D. Glen Smith, instructor</a:t>
            </a:r>
            <a:endParaRPr lang="en-US"/>
          </a:p>
        </p:txBody>
      </p:sp>
      <p:sp>
        <p:nvSpPr>
          <p:cNvPr id="6" name="Slide Number Placeholder 5"/>
          <p:cNvSpPr>
            <a:spLocks noGrp="1"/>
          </p:cNvSpPr>
          <p:nvPr>
            <p:ph type="sldNum" sz="quarter" idx="12"/>
          </p:nvPr>
        </p:nvSpPr>
        <p:spPr/>
        <p:txBody>
          <a:bodyPr/>
          <a:lstStyle/>
          <a:p>
            <a:fld id="{22D0A825-39AA-4E6E-8F1A-A13F0D128C6E}" type="slidenum">
              <a:rPr lang="en-US" smtClean="0"/>
              <a:pPr/>
              <a:t>‹#›</a:t>
            </a:fld>
            <a:endParaRPr lang="en-US"/>
          </a:p>
        </p:txBody>
      </p:sp>
    </p:spTree>
    <p:extLst>
      <p:ext uri="{BB962C8B-B14F-4D97-AF65-F5344CB8AC3E}">
        <p14:creationId xmlns="" xmlns:p14="http://schemas.microsoft.com/office/powerpoint/2010/main" val="42745865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smtClean="0"/>
              <a:t>7/9/2014</a:t>
            </a:r>
            <a:endParaRPr lang="en-US"/>
          </a:p>
        </p:txBody>
      </p:sp>
      <p:sp>
        <p:nvSpPr>
          <p:cNvPr id="6" name="Footer Placeholder 5"/>
          <p:cNvSpPr>
            <a:spLocks noGrp="1"/>
          </p:cNvSpPr>
          <p:nvPr>
            <p:ph type="ftr" sz="quarter" idx="11"/>
          </p:nvPr>
        </p:nvSpPr>
        <p:spPr/>
        <p:txBody>
          <a:bodyPr/>
          <a:lstStyle/>
          <a:p>
            <a:r>
              <a:rPr lang="en-US" smtClean="0"/>
              <a:t>English 1301: Composition &amp; Rhetoric I  || D. Glen Smith, instructor</a:t>
            </a:r>
            <a:endParaRPr lang="en-US"/>
          </a:p>
        </p:txBody>
      </p:sp>
      <p:sp>
        <p:nvSpPr>
          <p:cNvPr id="7" name="Slide Number Placeholder 6"/>
          <p:cNvSpPr>
            <a:spLocks noGrp="1"/>
          </p:cNvSpPr>
          <p:nvPr>
            <p:ph type="sldNum" sz="quarter" idx="12"/>
          </p:nvPr>
        </p:nvSpPr>
        <p:spPr/>
        <p:txBody>
          <a:bodyPr/>
          <a:lstStyle/>
          <a:p>
            <a:fld id="{22D0A825-39AA-4E6E-8F1A-A13F0D128C6E}" type="slidenum">
              <a:rPr lang="en-US" smtClean="0"/>
              <a:pPr/>
              <a:t>‹#›</a:t>
            </a:fld>
            <a:endParaRPr lang="en-US"/>
          </a:p>
        </p:txBody>
      </p:sp>
    </p:spTree>
    <p:extLst>
      <p:ext uri="{BB962C8B-B14F-4D97-AF65-F5344CB8AC3E}">
        <p14:creationId xmlns="" xmlns:p14="http://schemas.microsoft.com/office/powerpoint/2010/main" val="14969371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smtClean="0"/>
              <a:t>7/9/2014</a:t>
            </a:r>
            <a:endParaRPr lang="en-US"/>
          </a:p>
        </p:txBody>
      </p:sp>
      <p:sp>
        <p:nvSpPr>
          <p:cNvPr id="8" name="Footer Placeholder 7"/>
          <p:cNvSpPr>
            <a:spLocks noGrp="1"/>
          </p:cNvSpPr>
          <p:nvPr>
            <p:ph type="ftr" sz="quarter" idx="11"/>
          </p:nvPr>
        </p:nvSpPr>
        <p:spPr/>
        <p:txBody>
          <a:bodyPr/>
          <a:lstStyle/>
          <a:p>
            <a:r>
              <a:rPr lang="en-US" smtClean="0"/>
              <a:t>English 1301: Composition &amp; Rhetoric I  || D. Glen Smith, instructor</a:t>
            </a:r>
            <a:endParaRPr lang="en-US"/>
          </a:p>
        </p:txBody>
      </p:sp>
      <p:sp>
        <p:nvSpPr>
          <p:cNvPr id="9" name="Slide Number Placeholder 8"/>
          <p:cNvSpPr>
            <a:spLocks noGrp="1"/>
          </p:cNvSpPr>
          <p:nvPr>
            <p:ph type="sldNum" sz="quarter" idx="12"/>
          </p:nvPr>
        </p:nvSpPr>
        <p:spPr/>
        <p:txBody>
          <a:bodyPr/>
          <a:lstStyle/>
          <a:p>
            <a:fld id="{22D0A825-39AA-4E6E-8F1A-A13F0D128C6E}" type="slidenum">
              <a:rPr lang="en-US" smtClean="0"/>
              <a:pPr/>
              <a:t>‹#›</a:t>
            </a:fld>
            <a:endParaRPr lang="en-US"/>
          </a:p>
        </p:txBody>
      </p:sp>
    </p:spTree>
    <p:extLst>
      <p:ext uri="{BB962C8B-B14F-4D97-AF65-F5344CB8AC3E}">
        <p14:creationId xmlns="" xmlns:p14="http://schemas.microsoft.com/office/powerpoint/2010/main" val="37501905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7/9/2014</a:t>
            </a:r>
            <a:endParaRPr lang="en-US"/>
          </a:p>
        </p:txBody>
      </p:sp>
      <p:sp>
        <p:nvSpPr>
          <p:cNvPr id="4" name="Footer Placeholder 3"/>
          <p:cNvSpPr>
            <a:spLocks noGrp="1"/>
          </p:cNvSpPr>
          <p:nvPr>
            <p:ph type="ftr" sz="quarter" idx="11"/>
          </p:nvPr>
        </p:nvSpPr>
        <p:spPr/>
        <p:txBody>
          <a:bodyPr/>
          <a:lstStyle/>
          <a:p>
            <a:r>
              <a:rPr lang="en-US" smtClean="0"/>
              <a:t>English 1301: Composition &amp; Rhetoric I  || D. Glen Smith, instructor</a:t>
            </a:r>
            <a:endParaRPr lang="en-US"/>
          </a:p>
        </p:txBody>
      </p:sp>
      <p:sp>
        <p:nvSpPr>
          <p:cNvPr id="5" name="Slide Number Placeholder 4"/>
          <p:cNvSpPr>
            <a:spLocks noGrp="1"/>
          </p:cNvSpPr>
          <p:nvPr>
            <p:ph type="sldNum" sz="quarter" idx="12"/>
          </p:nvPr>
        </p:nvSpPr>
        <p:spPr/>
        <p:txBody>
          <a:bodyPr/>
          <a:lstStyle/>
          <a:p>
            <a:fld id="{22D0A825-39AA-4E6E-8F1A-A13F0D128C6E}" type="slidenum">
              <a:rPr lang="en-US" smtClean="0"/>
              <a:pPr/>
              <a:t>‹#›</a:t>
            </a:fld>
            <a:endParaRPr lang="en-US"/>
          </a:p>
        </p:txBody>
      </p:sp>
    </p:spTree>
    <p:extLst>
      <p:ext uri="{BB962C8B-B14F-4D97-AF65-F5344CB8AC3E}">
        <p14:creationId xmlns="" xmlns:p14="http://schemas.microsoft.com/office/powerpoint/2010/main" val="42793304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7/9/2014</a:t>
            </a:r>
            <a:endParaRPr lang="en-US"/>
          </a:p>
        </p:txBody>
      </p:sp>
      <p:sp>
        <p:nvSpPr>
          <p:cNvPr id="3" name="Footer Placeholder 2"/>
          <p:cNvSpPr>
            <a:spLocks noGrp="1"/>
          </p:cNvSpPr>
          <p:nvPr>
            <p:ph type="ftr" sz="quarter" idx="11"/>
          </p:nvPr>
        </p:nvSpPr>
        <p:spPr/>
        <p:txBody>
          <a:bodyPr/>
          <a:lstStyle/>
          <a:p>
            <a:r>
              <a:rPr lang="en-US" smtClean="0"/>
              <a:t>English 1301: Composition &amp; Rhetoric I  || D. Glen Smith, instructor</a:t>
            </a:r>
            <a:endParaRPr lang="en-US"/>
          </a:p>
        </p:txBody>
      </p:sp>
      <p:sp>
        <p:nvSpPr>
          <p:cNvPr id="4" name="Slide Number Placeholder 3"/>
          <p:cNvSpPr>
            <a:spLocks noGrp="1"/>
          </p:cNvSpPr>
          <p:nvPr>
            <p:ph type="sldNum" sz="quarter" idx="12"/>
          </p:nvPr>
        </p:nvSpPr>
        <p:spPr/>
        <p:txBody>
          <a:bodyPr/>
          <a:lstStyle/>
          <a:p>
            <a:fld id="{22D0A825-39AA-4E6E-8F1A-A13F0D128C6E}" type="slidenum">
              <a:rPr lang="en-US" smtClean="0"/>
              <a:pPr/>
              <a:t>‹#›</a:t>
            </a:fld>
            <a:endParaRPr lang="en-US"/>
          </a:p>
        </p:txBody>
      </p:sp>
    </p:spTree>
    <p:extLst>
      <p:ext uri="{BB962C8B-B14F-4D97-AF65-F5344CB8AC3E}">
        <p14:creationId xmlns="" xmlns:p14="http://schemas.microsoft.com/office/powerpoint/2010/main" val="33162344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7/9/2014</a:t>
            </a:r>
            <a:endParaRPr lang="en-US"/>
          </a:p>
        </p:txBody>
      </p:sp>
      <p:sp>
        <p:nvSpPr>
          <p:cNvPr id="6" name="Footer Placeholder 5"/>
          <p:cNvSpPr>
            <a:spLocks noGrp="1"/>
          </p:cNvSpPr>
          <p:nvPr>
            <p:ph type="ftr" sz="quarter" idx="11"/>
          </p:nvPr>
        </p:nvSpPr>
        <p:spPr/>
        <p:txBody>
          <a:bodyPr/>
          <a:lstStyle/>
          <a:p>
            <a:r>
              <a:rPr lang="en-US" smtClean="0"/>
              <a:t>English 1301: Composition &amp; Rhetoric I  || D. Glen Smith, instructor</a:t>
            </a:r>
            <a:endParaRPr lang="en-US"/>
          </a:p>
        </p:txBody>
      </p:sp>
      <p:sp>
        <p:nvSpPr>
          <p:cNvPr id="7" name="Slide Number Placeholder 6"/>
          <p:cNvSpPr>
            <a:spLocks noGrp="1"/>
          </p:cNvSpPr>
          <p:nvPr>
            <p:ph type="sldNum" sz="quarter" idx="12"/>
          </p:nvPr>
        </p:nvSpPr>
        <p:spPr/>
        <p:txBody>
          <a:bodyPr/>
          <a:lstStyle/>
          <a:p>
            <a:fld id="{22D0A825-39AA-4E6E-8F1A-A13F0D128C6E}" type="slidenum">
              <a:rPr lang="en-US" smtClean="0"/>
              <a:pPr/>
              <a:t>‹#›</a:t>
            </a:fld>
            <a:endParaRPr lang="en-US"/>
          </a:p>
        </p:txBody>
      </p:sp>
    </p:spTree>
    <p:extLst>
      <p:ext uri="{BB962C8B-B14F-4D97-AF65-F5344CB8AC3E}">
        <p14:creationId xmlns="" xmlns:p14="http://schemas.microsoft.com/office/powerpoint/2010/main" val="20549381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7/9/2014</a:t>
            </a:r>
            <a:endParaRPr lang="en-US"/>
          </a:p>
        </p:txBody>
      </p:sp>
      <p:sp>
        <p:nvSpPr>
          <p:cNvPr id="6" name="Footer Placeholder 5"/>
          <p:cNvSpPr>
            <a:spLocks noGrp="1"/>
          </p:cNvSpPr>
          <p:nvPr>
            <p:ph type="ftr" sz="quarter" idx="11"/>
          </p:nvPr>
        </p:nvSpPr>
        <p:spPr/>
        <p:txBody>
          <a:bodyPr/>
          <a:lstStyle/>
          <a:p>
            <a:r>
              <a:rPr lang="en-US" smtClean="0"/>
              <a:t>English 1301: Composition &amp; Rhetoric I  || D. Glen Smith, instructor</a:t>
            </a:r>
            <a:endParaRPr lang="en-US"/>
          </a:p>
        </p:txBody>
      </p:sp>
      <p:sp>
        <p:nvSpPr>
          <p:cNvPr id="7" name="Slide Number Placeholder 6"/>
          <p:cNvSpPr>
            <a:spLocks noGrp="1"/>
          </p:cNvSpPr>
          <p:nvPr>
            <p:ph type="sldNum" sz="quarter" idx="12"/>
          </p:nvPr>
        </p:nvSpPr>
        <p:spPr/>
        <p:txBody>
          <a:bodyPr/>
          <a:lstStyle/>
          <a:p>
            <a:fld id="{22D0A825-39AA-4E6E-8F1A-A13F0D128C6E}" type="slidenum">
              <a:rPr lang="en-US" smtClean="0"/>
              <a:pPr/>
              <a:t>‹#›</a:t>
            </a:fld>
            <a:endParaRPr lang="en-US"/>
          </a:p>
        </p:txBody>
      </p:sp>
    </p:spTree>
    <p:extLst>
      <p:ext uri="{BB962C8B-B14F-4D97-AF65-F5344CB8AC3E}">
        <p14:creationId xmlns="" xmlns:p14="http://schemas.microsoft.com/office/powerpoint/2010/main" val="31797372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900">
                <a:solidFill>
                  <a:schemeClr val="tx1">
                    <a:tint val="75000"/>
                  </a:schemeClr>
                </a:solidFill>
                <a:latin typeface="Georgia" pitchFamily="18" charset="0"/>
              </a:defRPr>
            </a:lvl1pPr>
          </a:lstStyle>
          <a:p>
            <a:r>
              <a:rPr lang="en-US" smtClean="0"/>
              <a:t>7/9/2014</a:t>
            </a:r>
            <a:endParaRPr lang="en-US"/>
          </a:p>
        </p:txBody>
      </p:sp>
      <p:sp>
        <p:nvSpPr>
          <p:cNvPr id="5" name="Footer Placeholder 4"/>
          <p:cNvSpPr>
            <a:spLocks noGrp="1"/>
          </p:cNvSpPr>
          <p:nvPr>
            <p:ph type="ftr" sz="quarter" idx="3"/>
          </p:nvPr>
        </p:nvSpPr>
        <p:spPr>
          <a:xfrm>
            <a:off x="2667000" y="6356350"/>
            <a:ext cx="3886200" cy="365125"/>
          </a:xfrm>
          <a:prstGeom prst="rect">
            <a:avLst/>
          </a:prstGeom>
        </p:spPr>
        <p:txBody>
          <a:bodyPr vert="horz" lIns="91440" tIns="45720" rIns="91440" bIns="45720" rtlCol="0" anchor="ctr"/>
          <a:lstStyle>
            <a:lvl1pPr algn="ctr">
              <a:defRPr sz="900">
                <a:solidFill>
                  <a:schemeClr val="tx1">
                    <a:tint val="75000"/>
                  </a:schemeClr>
                </a:solidFill>
                <a:latin typeface="Georgia" pitchFamily="18" charset="0"/>
              </a:defRPr>
            </a:lvl1pPr>
          </a:lstStyle>
          <a:p>
            <a:r>
              <a:rPr lang="en-US" smtClean="0"/>
              <a:t>English 1301: Composition &amp; Rhetoric I  || D. Glen Smith, instructor</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900">
                <a:solidFill>
                  <a:schemeClr val="tx1">
                    <a:tint val="75000"/>
                  </a:schemeClr>
                </a:solidFill>
                <a:latin typeface="Georgia" pitchFamily="18" charset="0"/>
              </a:defRPr>
            </a:lvl1pPr>
          </a:lstStyle>
          <a:p>
            <a:fld id="{22D0A825-39AA-4E6E-8F1A-A13F0D128C6E}" type="slidenum">
              <a:rPr lang="en-US" smtClean="0"/>
              <a:pPr/>
              <a:t>‹#›</a:t>
            </a:fld>
            <a:endParaRPr lang="en-US"/>
          </a:p>
        </p:txBody>
      </p:sp>
    </p:spTree>
    <p:extLst>
      <p:ext uri="{BB962C8B-B14F-4D97-AF65-F5344CB8AC3E}">
        <p14:creationId xmlns="" xmlns:p14="http://schemas.microsoft.com/office/powerpoint/2010/main" val="31975484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latin typeface="Georgia" panose="02040502050405020303" pitchFamily="18" charset="0"/>
              </a:rPr>
              <a:t>Syllogisms</a:t>
            </a:r>
            <a:endParaRPr lang="en-US" dirty="0">
              <a:latin typeface="Georgia" panose="02040502050405020303" pitchFamily="18" charset="0"/>
            </a:endParaRPr>
          </a:p>
        </p:txBody>
      </p:sp>
      <p:sp>
        <p:nvSpPr>
          <p:cNvPr id="3" name="Subtitle 2"/>
          <p:cNvSpPr>
            <a:spLocks noGrp="1"/>
          </p:cNvSpPr>
          <p:nvPr>
            <p:ph type="subTitle" idx="1"/>
          </p:nvPr>
        </p:nvSpPr>
        <p:spPr/>
        <p:txBody>
          <a:bodyPr/>
          <a:lstStyle/>
          <a:p>
            <a:endParaRPr lang="en-US"/>
          </a:p>
        </p:txBody>
      </p:sp>
      <p:sp>
        <p:nvSpPr>
          <p:cNvPr id="7" name="Footer Placeholder 6"/>
          <p:cNvSpPr>
            <a:spLocks noGrp="1"/>
          </p:cNvSpPr>
          <p:nvPr>
            <p:ph type="ftr" sz="quarter" idx="11"/>
          </p:nvPr>
        </p:nvSpPr>
        <p:spPr/>
        <p:txBody>
          <a:bodyPr/>
          <a:lstStyle/>
          <a:p>
            <a:r>
              <a:rPr lang="en-US" smtClean="0"/>
              <a:t>English 1301: Composition &amp; Rhetoric I  || D. Glen Smith, instructor</a:t>
            </a:r>
            <a:endParaRPr lang="en-US" dirty="0"/>
          </a:p>
        </p:txBody>
      </p:sp>
      <p:sp>
        <p:nvSpPr>
          <p:cNvPr id="8" name="Slide Number Placeholder 7"/>
          <p:cNvSpPr>
            <a:spLocks noGrp="1"/>
          </p:cNvSpPr>
          <p:nvPr>
            <p:ph type="sldNum" sz="quarter" idx="12"/>
          </p:nvPr>
        </p:nvSpPr>
        <p:spPr/>
        <p:txBody>
          <a:bodyPr/>
          <a:lstStyle/>
          <a:p>
            <a:fld id="{22D0A825-39AA-4E6E-8F1A-A13F0D128C6E}" type="slidenum">
              <a:rPr lang="en-US" smtClean="0"/>
              <a:pPr/>
              <a:t>1</a:t>
            </a:fld>
            <a:endParaRPr lang="en-US"/>
          </a:p>
        </p:txBody>
      </p:sp>
    </p:spTree>
    <p:extLst>
      <p:ext uri="{BB962C8B-B14F-4D97-AF65-F5344CB8AC3E}">
        <p14:creationId xmlns="" xmlns:p14="http://schemas.microsoft.com/office/powerpoint/2010/main" val="37721368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eorgia" panose="02040502050405020303" pitchFamily="18" charset="0"/>
              </a:rPr>
              <a:t>An invalid syllogism</a:t>
            </a:r>
            <a:endParaRPr lang="en-US" dirty="0">
              <a:latin typeface="Georgia" panose="02040502050405020303" pitchFamily="18" charset="0"/>
            </a:endParaRPr>
          </a:p>
        </p:txBody>
      </p:sp>
      <p:sp>
        <p:nvSpPr>
          <p:cNvPr id="3" name="Content Placeholder 2"/>
          <p:cNvSpPr>
            <a:spLocks noGrp="1"/>
          </p:cNvSpPr>
          <p:nvPr>
            <p:ph idx="1"/>
          </p:nvPr>
        </p:nvSpPr>
        <p:spPr/>
        <p:txBody>
          <a:bodyPr>
            <a:normAutofit/>
          </a:bodyPr>
          <a:lstStyle/>
          <a:p>
            <a:pPr>
              <a:buNone/>
            </a:pPr>
            <a:r>
              <a:rPr lang="en-US" dirty="0" smtClean="0">
                <a:latin typeface="Georgia" pitchFamily="18" charset="0"/>
              </a:rPr>
              <a:t>	Major premise: </a:t>
            </a:r>
          </a:p>
          <a:p>
            <a:pPr>
              <a:buNone/>
            </a:pPr>
            <a:r>
              <a:rPr lang="en-US" dirty="0" smtClean="0">
                <a:latin typeface="Georgia" pitchFamily="18" charset="0"/>
              </a:rPr>
              <a:t>			All snakes are cold-blooded.</a:t>
            </a:r>
            <a:br>
              <a:rPr lang="en-US" dirty="0" smtClean="0">
                <a:latin typeface="Georgia" pitchFamily="18" charset="0"/>
              </a:rPr>
            </a:br>
            <a:r>
              <a:rPr lang="en-US" dirty="0" smtClean="0">
                <a:solidFill>
                  <a:srgbClr val="C00000"/>
                </a:solidFill>
                <a:latin typeface="Georgia" pitchFamily="18" charset="0"/>
              </a:rPr>
              <a:t>Minor premise:</a:t>
            </a:r>
            <a:r>
              <a:rPr lang="en-US" dirty="0" smtClean="0">
                <a:latin typeface="Georgia" pitchFamily="18" charset="0"/>
              </a:rPr>
              <a:t>		</a:t>
            </a:r>
          </a:p>
          <a:p>
            <a:pPr>
              <a:buNone/>
            </a:pPr>
            <a:r>
              <a:rPr lang="en-US" dirty="0" smtClean="0">
                <a:latin typeface="Georgia" pitchFamily="18" charset="0"/>
              </a:rPr>
              <a:t>			</a:t>
            </a:r>
            <a:endParaRPr lang="en-US" dirty="0">
              <a:latin typeface="Georgia" pitchFamily="18" charset="0"/>
            </a:endParaRPr>
          </a:p>
        </p:txBody>
      </p:sp>
      <p:sp>
        <p:nvSpPr>
          <p:cNvPr id="5" name="Footer Placeholder 4"/>
          <p:cNvSpPr>
            <a:spLocks noGrp="1"/>
          </p:cNvSpPr>
          <p:nvPr>
            <p:ph type="ftr" sz="quarter" idx="11"/>
          </p:nvPr>
        </p:nvSpPr>
        <p:spPr/>
        <p:txBody>
          <a:bodyPr/>
          <a:lstStyle/>
          <a:p>
            <a:r>
              <a:rPr lang="en-US" smtClean="0"/>
              <a:t>English 1301: Composition &amp; Rhetoric I  || D. Glen Smith, instructor</a:t>
            </a:r>
            <a:endParaRPr lang="en-US"/>
          </a:p>
        </p:txBody>
      </p:sp>
      <p:sp>
        <p:nvSpPr>
          <p:cNvPr id="7" name="Slide Number Placeholder 6"/>
          <p:cNvSpPr>
            <a:spLocks noGrp="1"/>
          </p:cNvSpPr>
          <p:nvPr>
            <p:ph type="sldNum" sz="quarter" idx="12"/>
          </p:nvPr>
        </p:nvSpPr>
        <p:spPr/>
        <p:txBody>
          <a:bodyPr/>
          <a:lstStyle/>
          <a:p>
            <a:fld id="{22D0A825-39AA-4E6E-8F1A-A13F0D128C6E}" type="slidenum">
              <a:rPr lang="en-US" smtClean="0"/>
              <a:pPr/>
              <a:t>10</a:t>
            </a:fld>
            <a:endParaRPr lang="en-US"/>
          </a:p>
        </p:txBody>
      </p:sp>
    </p:spTree>
    <p:extLst>
      <p:ext uri="{BB962C8B-B14F-4D97-AF65-F5344CB8AC3E}">
        <p14:creationId xmlns="" xmlns:p14="http://schemas.microsoft.com/office/powerpoint/2010/main" val="33979864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eorgia" panose="02040502050405020303" pitchFamily="18" charset="0"/>
              </a:rPr>
              <a:t>An invalid syllogism</a:t>
            </a:r>
            <a:endParaRPr lang="en-US" dirty="0">
              <a:latin typeface="Georgia" panose="02040502050405020303" pitchFamily="18" charset="0"/>
            </a:endParaRPr>
          </a:p>
        </p:txBody>
      </p:sp>
      <p:sp>
        <p:nvSpPr>
          <p:cNvPr id="3" name="Content Placeholder 2"/>
          <p:cNvSpPr>
            <a:spLocks noGrp="1"/>
          </p:cNvSpPr>
          <p:nvPr>
            <p:ph idx="1"/>
          </p:nvPr>
        </p:nvSpPr>
        <p:spPr/>
        <p:txBody>
          <a:bodyPr>
            <a:normAutofit/>
          </a:bodyPr>
          <a:lstStyle/>
          <a:p>
            <a:pPr>
              <a:buNone/>
            </a:pPr>
            <a:r>
              <a:rPr lang="en-US" dirty="0" smtClean="0">
                <a:latin typeface="Georgia" pitchFamily="18" charset="0"/>
              </a:rPr>
              <a:t>	Major premise: </a:t>
            </a:r>
          </a:p>
          <a:p>
            <a:pPr>
              <a:buNone/>
            </a:pPr>
            <a:r>
              <a:rPr lang="en-US" dirty="0" smtClean="0">
                <a:latin typeface="Georgia" pitchFamily="18" charset="0"/>
              </a:rPr>
              <a:t>			All snakes are cold-blooded.</a:t>
            </a:r>
            <a:br>
              <a:rPr lang="en-US" dirty="0" smtClean="0">
                <a:latin typeface="Georgia" pitchFamily="18" charset="0"/>
              </a:rPr>
            </a:br>
            <a:r>
              <a:rPr lang="en-US" dirty="0" smtClean="0">
                <a:latin typeface="Georgia" pitchFamily="18" charset="0"/>
              </a:rPr>
              <a:t>Minor premise:		</a:t>
            </a:r>
          </a:p>
          <a:p>
            <a:pPr>
              <a:buNone/>
            </a:pPr>
            <a:r>
              <a:rPr lang="en-US" dirty="0" smtClean="0">
                <a:latin typeface="Georgia" pitchFamily="18" charset="0"/>
              </a:rPr>
              <a:t>			</a:t>
            </a:r>
            <a:r>
              <a:rPr lang="en-US" dirty="0" smtClean="0">
                <a:solidFill>
                  <a:srgbClr val="C00000"/>
                </a:solidFill>
                <a:latin typeface="Georgia" pitchFamily="18" charset="0"/>
              </a:rPr>
              <a:t>All snails are cold-blooded.</a:t>
            </a:r>
            <a:r>
              <a:rPr lang="en-US" dirty="0" smtClean="0">
                <a:latin typeface="Georgia" pitchFamily="18" charset="0"/>
              </a:rPr>
              <a:t/>
            </a:r>
            <a:br>
              <a:rPr lang="en-US" dirty="0" smtClean="0">
                <a:latin typeface="Georgia" pitchFamily="18" charset="0"/>
              </a:rPr>
            </a:br>
            <a:endParaRPr lang="en-US" dirty="0">
              <a:latin typeface="Georgia" pitchFamily="18" charset="0"/>
            </a:endParaRPr>
          </a:p>
        </p:txBody>
      </p:sp>
      <p:sp>
        <p:nvSpPr>
          <p:cNvPr id="5" name="Footer Placeholder 4"/>
          <p:cNvSpPr>
            <a:spLocks noGrp="1"/>
          </p:cNvSpPr>
          <p:nvPr>
            <p:ph type="ftr" sz="quarter" idx="11"/>
          </p:nvPr>
        </p:nvSpPr>
        <p:spPr/>
        <p:txBody>
          <a:bodyPr/>
          <a:lstStyle/>
          <a:p>
            <a:r>
              <a:rPr lang="en-US" smtClean="0"/>
              <a:t>English 1301: Composition &amp; Rhetoric I  || D. Glen Smith, instructor</a:t>
            </a:r>
            <a:endParaRPr lang="en-US"/>
          </a:p>
        </p:txBody>
      </p:sp>
      <p:sp>
        <p:nvSpPr>
          <p:cNvPr id="7" name="Slide Number Placeholder 6"/>
          <p:cNvSpPr>
            <a:spLocks noGrp="1"/>
          </p:cNvSpPr>
          <p:nvPr>
            <p:ph type="sldNum" sz="quarter" idx="12"/>
          </p:nvPr>
        </p:nvSpPr>
        <p:spPr/>
        <p:txBody>
          <a:bodyPr/>
          <a:lstStyle/>
          <a:p>
            <a:fld id="{22D0A825-39AA-4E6E-8F1A-A13F0D128C6E}" type="slidenum">
              <a:rPr lang="en-US" smtClean="0"/>
              <a:pPr/>
              <a:t>11</a:t>
            </a:fld>
            <a:endParaRPr lang="en-US"/>
          </a:p>
        </p:txBody>
      </p:sp>
    </p:spTree>
    <p:extLst>
      <p:ext uri="{BB962C8B-B14F-4D97-AF65-F5344CB8AC3E}">
        <p14:creationId xmlns="" xmlns:p14="http://schemas.microsoft.com/office/powerpoint/2010/main" val="33979864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eorgia" panose="02040502050405020303" pitchFamily="18" charset="0"/>
              </a:rPr>
              <a:t>An invalid syllogism</a:t>
            </a:r>
            <a:endParaRPr lang="en-US" dirty="0">
              <a:latin typeface="Georgia" panose="02040502050405020303" pitchFamily="18" charset="0"/>
            </a:endParaRPr>
          </a:p>
        </p:txBody>
      </p:sp>
      <p:sp>
        <p:nvSpPr>
          <p:cNvPr id="3" name="Content Placeholder 2"/>
          <p:cNvSpPr>
            <a:spLocks noGrp="1"/>
          </p:cNvSpPr>
          <p:nvPr>
            <p:ph idx="1"/>
          </p:nvPr>
        </p:nvSpPr>
        <p:spPr/>
        <p:txBody>
          <a:bodyPr>
            <a:normAutofit/>
          </a:bodyPr>
          <a:lstStyle/>
          <a:p>
            <a:pPr>
              <a:buNone/>
            </a:pPr>
            <a:r>
              <a:rPr lang="en-US" dirty="0" smtClean="0">
                <a:latin typeface="Georgia" pitchFamily="18" charset="0"/>
              </a:rPr>
              <a:t>	Major premise: </a:t>
            </a:r>
          </a:p>
          <a:p>
            <a:pPr>
              <a:buNone/>
            </a:pPr>
            <a:r>
              <a:rPr lang="en-US" dirty="0" smtClean="0">
                <a:latin typeface="Georgia" pitchFamily="18" charset="0"/>
              </a:rPr>
              <a:t>			All snakes are cold-blooded.</a:t>
            </a:r>
            <a:br>
              <a:rPr lang="en-US" dirty="0" smtClean="0">
                <a:latin typeface="Georgia" pitchFamily="18" charset="0"/>
              </a:rPr>
            </a:br>
            <a:r>
              <a:rPr lang="en-US" dirty="0" smtClean="0">
                <a:latin typeface="Georgia" pitchFamily="18" charset="0"/>
              </a:rPr>
              <a:t>Minor premise:		</a:t>
            </a:r>
          </a:p>
          <a:p>
            <a:pPr>
              <a:buNone/>
            </a:pPr>
            <a:r>
              <a:rPr lang="en-US" dirty="0" smtClean="0">
                <a:latin typeface="Georgia" pitchFamily="18" charset="0"/>
              </a:rPr>
              <a:t>			All snails are cold-blooded.</a:t>
            </a:r>
            <a:br>
              <a:rPr lang="en-US" dirty="0" smtClean="0">
                <a:latin typeface="Georgia" pitchFamily="18" charset="0"/>
              </a:rPr>
            </a:br>
            <a:r>
              <a:rPr lang="en-US" dirty="0" smtClean="0">
                <a:solidFill>
                  <a:srgbClr val="C00000"/>
                </a:solidFill>
                <a:latin typeface="Georgia" pitchFamily="18" charset="0"/>
              </a:rPr>
              <a:t>Conclusion:</a:t>
            </a:r>
            <a:r>
              <a:rPr lang="en-US" dirty="0" smtClean="0">
                <a:latin typeface="Georgia" pitchFamily="18" charset="0"/>
              </a:rPr>
              <a:t>		</a:t>
            </a:r>
          </a:p>
          <a:p>
            <a:pPr>
              <a:buNone/>
            </a:pPr>
            <a:r>
              <a:rPr lang="en-US" dirty="0" smtClean="0">
                <a:latin typeface="Georgia" pitchFamily="18" charset="0"/>
              </a:rPr>
              <a:t>			</a:t>
            </a:r>
          </a:p>
          <a:p>
            <a:pPr>
              <a:buNone/>
            </a:pPr>
            <a:endParaRPr lang="en-US" dirty="0">
              <a:latin typeface="Georgia" pitchFamily="18" charset="0"/>
            </a:endParaRPr>
          </a:p>
        </p:txBody>
      </p:sp>
      <p:sp>
        <p:nvSpPr>
          <p:cNvPr id="5" name="Footer Placeholder 4"/>
          <p:cNvSpPr>
            <a:spLocks noGrp="1"/>
          </p:cNvSpPr>
          <p:nvPr>
            <p:ph type="ftr" sz="quarter" idx="11"/>
          </p:nvPr>
        </p:nvSpPr>
        <p:spPr/>
        <p:txBody>
          <a:bodyPr/>
          <a:lstStyle/>
          <a:p>
            <a:r>
              <a:rPr lang="en-US" smtClean="0"/>
              <a:t>English 1301: Composition &amp; Rhetoric I  || D. Glen Smith, instructor</a:t>
            </a:r>
            <a:endParaRPr lang="en-US"/>
          </a:p>
        </p:txBody>
      </p:sp>
      <p:sp>
        <p:nvSpPr>
          <p:cNvPr id="7" name="Slide Number Placeholder 6"/>
          <p:cNvSpPr>
            <a:spLocks noGrp="1"/>
          </p:cNvSpPr>
          <p:nvPr>
            <p:ph type="sldNum" sz="quarter" idx="12"/>
          </p:nvPr>
        </p:nvSpPr>
        <p:spPr/>
        <p:txBody>
          <a:bodyPr/>
          <a:lstStyle/>
          <a:p>
            <a:fld id="{22D0A825-39AA-4E6E-8F1A-A13F0D128C6E}" type="slidenum">
              <a:rPr lang="en-US" smtClean="0"/>
              <a:pPr/>
              <a:t>12</a:t>
            </a:fld>
            <a:endParaRPr lang="en-US"/>
          </a:p>
        </p:txBody>
      </p:sp>
    </p:spTree>
    <p:extLst>
      <p:ext uri="{BB962C8B-B14F-4D97-AF65-F5344CB8AC3E}">
        <p14:creationId xmlns="" xmlns:p14="http://schemas.microsoft.com/office/powerpoint/2010/main" val="33979864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eorgia" panose="02040502050405020303" pitchFamily="18" charset="0"/>
              </a:rPr>
              <a:t>An invalid syllogism</a:t>
            </a:r>
            <a:endParaRPr lang="en-US" dirty="0">
              <a:latin typeface="Georgia" panose="02040502050405020303" pitchFamily="18" charset="0"/>
            </a:endParaRPr>
          </a:p>
        </p:txBody>
      </p:sp>
      <p:sp>
        <p:nvSpPr>
          <p:cNvPr id="3" name="Content Placeholder 2"/>
          <p:cNvSpPr>
            <a:spLocks noGrp="1"/>
          </p:cNvSpPr>
          <p:nvPr>
            <p:ph idx="1"/>
          </p:nvPr>
        </p:nvSpPr>
        <p:spPr/>
        <p:txBody>
          <a:bodyPr>
            <a:normAutofit/>
          </a:bodyPr>
          <a:lstStyle/>
          <a:p>
            <a:pPr>
              <a:buNone/>
            </a:pPr>
            <a:r>
              <a:rPr lang="en-US" dirty="0" smtClean="0">
                <a:latin typeface="Georgia" pitchFamily="18" charset="0"/>
              </a:rPr>
              <a:t>	Major premise: </a:t>
            </a:r>
          </a:p>
          <a:p>
            <a:pPr>
              <a:buNone/>
            </a:pPr>
            <a:r>
              <a:rPr lang="en-US" dirty="0" smtClean="0">
                <a:latin typeface="Georgia" pitchFamily="18" charset="0"/>
              </a:rPr>
              <a:t>			All snakes are cold-blooded.</a:t>
            </a:r>
            <a:br>
              <a:rPr lang="en-US" dirty="0" smtClean="0">
                <a:latin typeface="Georgia" pitchFamily="18" charset="0"/>
              </a:rPr>
            </a:br>
            <a:r>
              <a:rPr lang="en-US" dirty="0" smtClean="0">
                <a:latin typeface="Georgia" pitchFamily="18" charset="0"/>
              </a:rPr>
              <a:t>Minor premise:		</a:t>
            </a:r>
          </a:p>
          <a:p>
            <a:pPr>
              <a:buNone/>
            </a:pPr>
            <a:r>
              <a:rPr lang="en-US" dirty="0" smtClean="0">
                <a:latin typeface="Georgia" pitchFamily="18" charset="0"/>
              </a:rPr>
              <a:t>			All snails are cold-blooded.</a:t>
            </a:r>
            <a:br>
              <a:rPr lang="en-US" dirty="0" smtClean="0">
                <a:latin typeface="Georgia" pitchFamily="18" charset="0"/>
              </a:rPr>
            </a:br>
            <a:r>
              <a:rPr lang="en-US" dirty="0" smtClean="0">
                <a:latin typeface="Georgia" pitchFamily="18" charset="0"/>
              </a:rPr>
              <a:t>Conclusion:		</a:t>
            </a:r>
          </a:p>
          <a:p>
            <a:pPr>
              <a:buNone/>
            </a:pPr>
            <a:r>
              <a:rPr lang="en-US" dirty="0" smtClean="0">
                <a:latin typeface="Georgia" pitchFamily="18" charset="0"/>
              </a:rPr>
              <a:t>			</a:t>
            </a:r>
            <a:r>
              <a:rPr lang="en-US" dirty="0" smtClean="0">
                <a:solidFill>
                  <a:srgbClr val="C00000"/>
                </a:solidFill>
                <a:latin typeface="Georgia" pitchFamily="18" charset="0"/>
              </a:rPr>
              <a:t>Therefore, all snails are snakes.</a:t>
            </a:r>
          </a:p>
          <a:p>
            <a:pPr>
              <a:buNone/>
            </a:pPr>
            <a:endParaRPr lang="en-US" i="1" dirty="0" smtClean="0">
              <a:latin typeface="Georgia" pitchFamily="18" charset="0"/>
            </a:endParaRPr>
          </a:p>
          <a:p>
            <a:pPr>
              <a:buNone/>
            </a:pPr>
            <a:r>
              <a:rPr lang="en-US" i="1" dirty="0" smtClean="0">
                <a:latin typeface="Georgia" pitchFamily="18" charset="0"/>
              </a:rPr>
              <a:t>—which of course is not a valid closure.</a:t>
            </a:r>
            <a:endParaRPr lang="en-US" i="1" dirty="0">
              <a:latin typeface="Georgia" pitchFamily="18" charset="0"/>
            </a:endParaRPr>
          </a:p>
        </p:txBody>
      </p:sp>
      <p:sp>
        <p:nvSpPr>
          <p:cNvPr id="5" name="Footer Placeholder 4"/>
          <p:cNvSpPr>
            <a:spLocks noGrp="1"/>
          </p:cNvSpPr>
          <p:nvPr>
            <p:ph type="ftr" sz="quarter" idx="11"/>
          </p:nvPr>
        </p:nvSpPr>
        <p:spPr/>
        <p:txBody>
          <a:bodyPr/>
          <a:lstStyle/>
          <a:p>
            <a:r>
              <a:rPr lang="en-US" smtClean="0"/>
              <a:t>English 1301: Composition &amp; Rhetoric I  || D. Glen Smith, instructor</a:t>
            </a:r>
            <a:endParaRPr lang="en-US"/>
          </a:p>
        </p:txBody>
      </p:sp>
      <p:sp>
        <p:nvSpPr>
          <p:cNvPr id="7" name="Slide Number Placeholder 6"/>
          <p:cNvSpPr>
            <a:spLocks noGrp="1"/>
          </p:cNvSpPr>
          <p:nvPr>
            <p:ph type="sldNum" sz="quarter" idx="12"/>
          </p:nvPr>
        </p:nvSpPr>
        <p:spPr/>
        <p:txBody>
          <a:bodyPr/>
          <a:lstStyle/>
          <a:p>
            <a:fld id="{22D0A825-39AA-4E6E-8F1A-A13F0D128C6E}" type="slidenum">
              <a:rPr lang="en-US" smtClean="0"/>
              <a:pPr/>
              <a:t>13</a:t>
            </a:fld>
            <a:endParaRPr lang="en-US"/>
          </a:p>
        </p:txBody>
      </p:sp>
    </p:spTree>
    <p:extLst>
      <p:ext uri="{BB962C8B-B14F-4D97-AF65-F5344CB8AC3E}">
        <p14:creationId xmlns="" xmlns:p14="http://schemas.microsoft.com/office/powerpoint/2010/main" val="33979864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eorgia" panose="02040502050405020303" pitchFamily="18" charset="0"/>
              </a:rPr>
              <a:t>Invalid Syllogism</a:t>
            </a:r>
            <a:endParaRPr lang="en-US" dirty="0">
              <a:latin typeface="Georgia" panose="02040502050405020303" pitchFamily="18" charset="0"/>
            </a:endParaRPr>
          </a:p>
        </p:txBody>
      </p:sp>
      <p:sp>
        <p:nvSpPr>
          <p:cNvPr id="3" name="Content Placeholder 2"/>
          <p:cNvSpPr>
            <a:spLocks noGrp="1"/>
          </p:cNvSpPr>
          <p:nvPr>
            <p:ph idx="1"/>
          </p:nvPr>
        </p:nvSpPr>
        <p:spPr/>
        <p:txBody>
          <a:bodyPr>
            <a:noAutofit/>
          </a:bodyPr>
          <a:lstStyle/>
          <a:p>
            <a:pPr marL="0" indent="0">
              <a:buNone/>
            </a:pPr>
            <a:r>
              <a:rPr lang="en-US" dirty="0" smtClean="0">
                <a:latin typeface="Georgia" pitchFamily="18" charset="0"/>
              </a:rPr>
              <a:t>In this case, the two truths when brought together result in an erroneous logic. </a:t>
            </a:r>
          </a:p>
          <a:p>
            <a:pPr marL="0" indent="0">
              <a:buNone/>
            </a:pPr>
            <a:endParaRPr lang="en-US" dirty="0" smtClean="0">
              <a:latin typeface="Georgia" pitchFamily="18" charset="0"/>
            </a:endParaRPr>
          </a:p>
          <a:p>
            <a:pPr marL="0" indent="0">
              <a:buNone/>
              <a:tabLst>
                <a:tab pos="339725" algn="l"/>
              </a:tabLst>
            </a:pPr>
            <a:r>
              <a:rPr lang="en-US" dirty="0" smtClean="0">
                <a:latin typeface="Georgia" pitchFamily="18" charset="0"/>
              </a:rPr>
              <a:t>• 	These types of flawed logic become the 	foundation for stereotypes and </a:t>
            </a:r>
            <a:br>
              <a:rPr lang="en-US" dirty="0" smtClean="0">
                <a:latin typeface="Georgia" pitchFamily="18" charset="0"/>
              </a:rPr>
            </a:br>
            <a:r>
              <a:rPr lang="en-US" dirty="0" smtClean="0">
                <a:latin typeface="Georgia" pitchFamily="18" charset="0"/>
              </a:rPr>
              <a:t>	libelous statements. </a:t>
            </a:r>
            <a:endParaRPr lang="en-US" dirty="0">
              <a:latin typeface="Georgia" pitchFamily="18" charset="0"/>
            </a:endParaRPr>
          </a:p>
        </p:txBody>
      </p:sp>
      <p:sp>
        <p:nvSpPr>
          <p:cNvPr id="5" name="Footer Placeholder 4"/>
          <p:cNvSpPr>
            <a:spLocks noGrp="1"/>
          </p:cNvSpPr>
          <p:nvPr>
            <p:ph type="ftr" sz="quarter" idx="11"/>
          </p:nvPr>
        </p:nvSpPr>
        <p:spPr/>
        <p:txBody>
          <a:bodyPr/>
          <a:lstStyle/>
          <a:p>
            <a:r>
              <a:rPr lang="en-US" smtClean="0"/>
              <a:t>English 1301: Composition &amp; Rhetoric I  || D. Glen Smith, instructor</a:t>
            </a:r>
            <a:endParaRPr lang="en-US"/>
          </a:p>
        </p:txBody>
      </p:sp>
      <p:sp>
        <p:nvSpPr>
          <p:cNvPr id="7" name="Slide Number Placeholder 6"/>
          <p:cNvSpPr>
            <a:spLocks noGrp="1"/>
          </p:cNvSpPr>
          <p:nvPr>
            <p:ph type="sldNum" sz="quarter" idx="12"/>
          </p:nvPr>
        </p:nvSpPr>
        <p:spPr/>
        <p:txBody>
          <a:bodyPr/>
          <a:lstStyle/>
          <a:p>
            <a:fld id="{22D0A825-39AA-4E6E-8F1A-A13F0D128C6E}" type="slidenum">
              <a:rPr lang="en-US" smtClean="0"/>
              <a:pPr/>
              <a:t>14</a:t>
            </a:fld>
            <a:endParaRPr lang="en-US"/>
          </a:p>
        </p:txBody>
      </p:sp>
    </p:spTree>
    <p:extLst>
      <p:ext uri="{BB962C8B-B14F-4D97-AF65-F5344CB8AC3E}">
        <p14:creationId xmlns="" xmlns:p14="http://schemas.microsoft.com/office/powerpoint/2010/main" val="33979864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eorgia" panose="02040502050405020303" pitchFamily="18" charset="0"/>
              </a:rPr>
              <a:t>Invalid Syllogism</a:t>
            </a:r>
            <a:endParaRPr lang="en-US" dirty="0">
              <a:latin typeface="Georgia" panose="02040502050405020303" pitchFamily="18" charset="0"/>
            </a:endParaRPr>
          </a:p>
        </p:txBody>
      </p:sp>
      <p:sp>
        <p:nvSpPr>
          <p:cNvPr id="3" name="Content Placeholder 2"/>
          <p:cNvSpPr>
            <a:spLocks noGrp="1"/>
          </p:cNvSpPr>
          <p:nvPr>
            <p:ph idx="1"/>
          </p:nvPr>
        </p:nvSpPr>
        <p:spPr/>
        <p:txBody>
          <a:bodyPr>
            <a:noAutofit/>
          </a:bodyPr>
          <a:lstStyle/>
          <a:p>
            <a:pPr marL="0" indent="0">
              <a:buNone/>
            </a:pPr>
            <a:r>
              <a:rPr lang="en-US" dirty="0" smtClean="0">
                <a:latin typeface="Georgia" pitchFamily="18" charset="0"/>
              </a:rPr>
              <a:t>The concept for you to take away from this part of the discussion: </a:t>
            </a:r>
          </a:p>
          <a:p>
            <a:pPr marL="0" indent="0">
              <a:buNone/>
              <a:tabLst>
                <a:tab pos="339725" algn="l"/>
              </a:tabLst>
            </a:pPr>
            <a:r>
              <a:rPr lang="en-US" dirty="0" smtClean="0">
                <a:latin typeface="Georgia" pitchFamily="18" charset="0"/>
              </a:rPr>
              <a:t>• 	Be sure the formulas you construct 	resulting in your final conclusion follow a 	basis of producing a sound argument. </a:t>
            </a:r>
          </a:p>
          <a:p>
            <a:pPr marL="0" indent="0">
              <a:buNone/>
              <a:tabLst>
                <a:tab pos="339725" algn="l"/>
              </a:tabLst>
            </a:pPr>
            <a:r>
              <a:rPr lang="en-US" dirty="0" smtClean="0">
                <a:latin typeface="Georgia" pitchFamily="18" charset="0"/>
              </a:rPr>
              <a:t>• 	Avoid </a:t>
            </a:r>
            <a:r>
              <a:rPr lang="en-US" b="1" dirty="0" smtClean="0">
                <a:solidFill>
                  <a:srgbClr val="C00000"/>
                </a:solidFill>
                <a:latin typeface="Georgia" pitchFamily="18" charset="0"/>
              </a:rPr>
              <a:t>fallacies</a:t>
            </a:r>
            <a:r>
              <a:rPr lang="en-US" dirty="0" smtClean="0">
                <a:latin typeface="Georgia" pitchFamily="18" charset="0"/>
              </a:rPr>
              <a:t> in your syllogism 	construction.</a:t>
            </a:r>
            <a:endParaRPr lang="en-US" dirty="0">
              <a:latin typeface="Georgia" pitchFamily="18" charset="0"/>
            </a:endParaRPr>
          </a:p>
        </p:txBody>
      </p:sp>
      <p:sp>
        <p:nvSpPr>
          <p:cNvPr id="5" name="Footer Placeholder 4"/>
          <p:cNvSpPr>
            <a:spLocks noGrp="1"/>
          </p:cNvSpPr>
          <p:nvPr>
            <p:ph type="ftr" sz="quarter" idx="11"/>
          </p:nvPr>
        </p:nvSpPr>
        <p:spPr/>
        <p:txBody>
          <a:bodyPr/>
          <a:lstStyle/>
          <a:p>
            <a:r>
              <a:rPr lang="en-US" smtClean="0"/>
              <a:t>English 1301: Composition &amp; Rhetoric I  || D. Glen Smith, instructor</a:t>
            </a:r>
            <a:endParaRPr lang="en-US"/>
          </a:p>
        </p:txBody>
      </p:sp>
      <p:sp>
        <p:nvSpPr>
          <p:cNvPr id="7" name="Slide Number Placeholder 6"/>
          <p:cNvSpPr>
            <a:spLocks noGrp="1"/>
          </p:cNvSpPr>
          <p:nvPr>
            <p:ph type="sldNum" sz="quarter" idx="12"/>
          </p:nvPr>
        </p:nvSpPr>
        <p:spPr/>
        <p:txBody>
          <a:bodyPr/>
          <a:lstStyle/>
          <a:p>
            <a:fld id="{22D0A825-39AA-4E6E-8F1A-A13F0D128C6E}" type="slidenum">
              <a:rPr lang="en-US" smtClean="0"/>
              <a:pPr/>
              <a:t>15</a:t>
            </a:fld>
            <a:endParaRPr lang="en-US"/>
          </a:p>
        </p:txBody>
      </p:sp>
    </p:spTree>
    <p:extLst>
      <p:ext uri="{BB962C8B-B14F-4D97-AF65-F5344CB8AC3E}">
        <p14:creationId xmlns="" xmlns:p14="http://schemas.microsoft.com/office/powerpoint/2010/main" val="33979864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eorgia" panose="02040502050405020303" pitchFamily="18" charset="0"/>
              </a:rPr>
              <a:t>Thomas Jefferson</a:t>
            </a:r>
            <a:endParaRPr lang="en-US" dirty="0">
              <a:latin typeface="Georgia" panose="02040502050405020303" pitchFamily="18" charset="0"/>
            </a:endParaRPr>
          </a:p>
        </p:txBody>
      </p:sp>
      <p:sp>
        <p:nvSpPr>
          <p:cNvPr id="3" name="Content Placeholder 2"/>
          <p:cNvSpPr>
            <a:spLocks noGrp="1"/>
          </p:cNvSpPr>
          <p:nvPr>
            <p:ph idx="1"/>
          </p:nvPr>
        </p:nvSpPr>
        <p:spPr/>
        <p:txBody>
          <a:bodyPr>
            <a:noAutofit/>
          </a:bodyPr>
          <a:lstStyle/>
          <a:p>
            <a:pPr marL="0" indent="0">
              <a:buNone/>
            </a:pPr>
            <a:r>
              <a:rPr lang="en-US" dirty="0" smtClean="0">
                <a:latin typeface="Georgia" pitchFamily="18" charset="0"/>
              </a:rPr>
              <a:t>Thomas Jefferson uses the classical tradition of constructing his argument by using valid syllogisms within the Declaration of Independence (in both drafts of the document supplied to you). </a:t>
            </a:r>
          </a:p>
          <a:p>
            <a:pPr marL="0" indent="0">
              <a:buNone/>
            </a:pPr>
            <a:endParaRPr lang="en-US" dirty="0" smtClean="0">
              <a:latin typeface="Georgia" pitchFamily="18" charset="0"/>
            </a:endParaRPr>
          </a:p>
          <a:p>
            <a:pPr marL="0" indent="0">
              <a:buNone/>
              <a:tabLst>
                <a:tab pos="339725" algn="l"/>
              </a:tabLst>
            </a:pPr>
            <a:r>
              <a:rPr lang="en-US" dirty="0" smtClean="0">
                <a:latin typeface="Georgia" pitchFamily="18" charset="0"/>
              </a:rPr>
              <a:t>• 	Look at the opening section of his 	statement, the Preamble.</a:t>
            </a:r>
            <a:endParaRPr lang="en-US" dirty="0">
              <a:latin typeface="Georgia" pitchFamily="18" charset="0"/>
            </a:endParaRPr>
          </a:p>
        </p:txBody>
      </p:sp>
      <p:sp>
        <p:nvSpPr>
          <p:cNvPr id="5" name="Footer Placeholder 4"/>
          <p:cNvSpPr>
            <a:spLocks noGrp="1"/>
          </p:cNvSpPr>
          <p:nvPr>
            <p:ph type="ftr" sz="quarter" idx="11"/>
          </p:nvPr>
        </p:nvSpPr>
        <p:spPr/>
        <p:txBody>
          <a:bodyPr/>
          <a:lstStyle/>
          <a:p>
            <a:r>
              <a:rPr lang="en-US" smtClean="0"/>
              <a:t>English 1301: Composition &amp; Rhetoric I  || D. Glen Smith, instructor</a:t>
            </a:r>
            <a:endParaRPr lang="en-US"/>
          </a:p>
        </p:txBody>
      </p:sp>
      <p:sp>
        <p:nvSpPr>
          <p:cNvPr id="7" name="Slide Number Placeholder 6"/>
          <p:cNvSpPr>
            <a:spLocks noGrp="1"/>
          </p:cNvSpPr>
          <p:nvPr>
            <p:ph type="sldNum" sz="quarter" idx="12"/>
          </p:nvPr>
        </p:nvSpPr>
        <p:spPr/>
        <p:txBody>
          <a:bodyPr/>
          <a:lstStyle/>
          <a:p>
            <a:fld id="{22D0A825-39AA-4E6E-8F1A-A13F0D128C6E}" type="slidenum">
              <a:rPr lang="en-US" smtClean="0"/>
              <a:pPr/>
              <a:t>16</a:t>
            </a:fld>
            <a:endParaRPr lang="en-US"/>
          </a:p>
        </p:txBody>
      </p:sp>
    </p:spTree>
    <p:extLst>
      <p:ext uri="{BB962C8B-B14F-4D97-AF65-F5344CB8AC3E}">
        <p14:creationId xmlns="" xmlns:p14="http://schemas.microsoft.com/office/powerpoint/2010/main" val="33979864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eorgia" panose="02040502050405020303" pitchFamily="18" charset="0"/>
              </a:rPr>
              <a:t>Thomas Jefferson</a:t>
            </a:r>
            <a:endParaRPr lang="en-US" dirty="0">
              <a:latin typeface="Georgia" panose="02040502050405020303" pitchFamily="18" charset="0"/>
            </a:endParaRPr>
          </a:p>
        </p:txBody>
      </p:sp>
      <p:sp>
        <p:nvSpPr>
          <p:cNvPr id="3" name="Content Placeholder 2"/>
          <p:cNvSpPr>
            <a:spLocks noGrp="1"/>
          </p:cNvSpPr>
          <p:nvPr>
            <p:ph idx="1"/>
          </p:nvPr>
        </p:nvSpPr>
        <p:spPr/>
        <p:txBody>
          <a:bodyPr>
            <a:noAutofit/>
          </a:bodyPr>
          <a:lstStyle/>
          <a:p>
            <a:pPr marL="0" indent="0">
              <a:buNone/>
            </a:pPr>
            <a:r>
              <a:rPr lang="en-US" dirty="0" smtClean="0">
                <a:solidFill>
                  <a:srgbClr val="C00000"/>
                </a:solidFill>
                <a:latin typeface="Georgia" pitchFamily="18" charset="0"/>
              </a:rPr>
              <a:t>In the finished draft, the Preamble of the Declaration reads:</a:t>
            </a:r>
          </a:p>
          <a:p>
            <a:pPr marL="339725" indent="0">
              <a:buNone/>
            </a:pPr>
            <a:r>
              <a:rPr lang="en-US" sz="2000" dirty="0" smtClean="0">
                <a:latin typeface="Georgia" pitchFamily="18" charset="0"/>
              </a:rPr>
              <a:t>We hold these truths to be self-evident, that all men are created equal, that they are endowed by their Creator with certain unalienable Rights, that among these are Life, Liberty and the pursuit of Happiness. —That to secure these rights, Governments are instituted among Men, deriving their just powers from the consent of the governed, —That whenever any Form of Government becomes destructive of these ends, it is the Right of the People to alter or to abolish it, and to institute new Government, laying its foundation on such principles and organizing its powers in such form, as to them shall seem most likely to effect their Safety and Happiness. (Declaration of Independence)</a:t>
            </a:r>
            <a:endParaRPr lang="en-US" sz="2000" dirty="0">
              <a:latin typeface="Georgia" pitchFamily="18" charset="0"/>
            </a:endParaRPr>
          </a:p>
        </p:txBody>
      </p:sp>
      <p:sp>
        <p:nvSpPr>
          <p:cNvPr id="5" name="Footer Placeholder 4"/>
          <p:cNvSpPr>
            <a:spLocks noGrp="1"/>
          </p:cNvSpPr>
          <p:nvPr>
            <p:ph type="ftr" sz="quarter" idx="11"/>
          </p:nvPr>
        </p:nvSpPr>
        <p:spPr/>
        <p:txBody>
          <a:bodyPr/>
          <a:lstStyle/>
          <a:p>
            <a:r>
              <a:rPr lang="en-US" smtClean="0"/>
              <a:t>English 1301: Composition &amp; Rhetoric I  || D. Glen Smith, instructor</a:t>
            </a:r>
            <a:endParaRPr lang="en-US"/>
          </a:p>
        </p:txBody>
      </p:sp>
      <p:sp>
        <p:nvSpPr>
          <p:cNvPr id="7" name="Slide Number Placeholder 6"/>
          <p:cNvSpPr>
            <a:spLocks noGrp="1"/>
          </p:cNvSpPr>
          <p:nvPr>
            <p:ph type="sldNum" sz="quarter" idx="12"/>
          </p:nvPr>
        </p:nvSpPr>
        <p:spPr/>
        <p:txBody>
          <a:bodyPr/>
          <a:lstStyle/>
          <a:p>
            <a:fld id="{22D0A825-39AA-4E6E-8F1A-A13F0D128C6E}" type="slidenum">
              <a:rPr lang="en-US" smtClean="0"/>
              <a:pPr/>
              <a:t>17</a:t>
            </a:fld>
            <a:endParaRPr lang="en-US"/>
          </a:p>
        </p:txBody>
      </p:sp>
    </p:spTree>
    <p:extLst>
      <p:ext uri="{BB962C8B-B14F-4D97-AF65-F5344CB8AC3E}">
        <p14:creationId xmlns="" xmlns:p14="http://schemas.microsoft.com/office/powerpoint/2010/main" val="33979864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eorgia" panose="02040502050405020303" pitchFamily="18" charset="0"/>
              </a:rPr>
              <a:t>Thomas Jefferson</a:t>
            </a:r>
            <a:endParaRPr lang="en-US" dirty="0">
              <a:latin typeface="Georgia" panose="02040502050405020303" pitchFamily="18" charset="0"/>
            </a:endParaRPr>
          </a:p>
        </p:txBody>
      </p:sp>
      <p:sp>
        <p:nvSpPr>
          <p:cNvPr id="3" name="Content Placeholder 2"/>
          <p:cNvSpPr>
            <a:spLocks noGrp="1"/>
          </p:cNvSpPr>
          <p:nvPr>
            <p:ph idx="1"/>
          </p:nvPr>
        </p:nvSpPr>
        <p:spPr/>
        <p:txBody>
          <a:bodyPr>
            <a:noAutofit/>
          </a:bodyPr>
          <a:lstStyle/>
          <a:p>
            <a:pPr marL="0" indent="0">
              <a:buNone/>
            </a:pPr>
            <a:r>
              <a:rPr lang="en-US" sz="2000" b="1" dirty="0" smtClean="0">
                <a:solidFill>
                  <a:srgbClr val="C00000"/>
                </a:solidFill>
                <a:latin typeface="Georgia" pitchFamily="18" charset="0"/>
              </a:rPr>
              <a:t>Major Premise: </a:t>
            </a:r>
            <a:r>
              <a:rPr lang="en-US" sz="2000" dirty="0" smtClean="0">
                <a:latin typeface="Georgia" pitchFamily="18" charset="0"/>
              </a:rPr>
              <a:t>We hold these truths to be self-evident, that all men are created equal, that they are endowed by their Creator with certain unalienable Rights, that among these are Life, Liberty and the pursuit of Happiness.</a:t>
            </a:r>
            <a:br>
              <a:rPr lang="en-US" sz="2000" dirty="0" smtClean="0">
                <a:latin typeface="Georgia" pitchFamily="18" charset="0"/>
              </a:rPr>
            </a:br>
            <a:r>
              <a:rPr lang="en-US" sz="2000" dirty="0" smtClean="0">
                <a:latin typeface="Georgia" pitchFamily="18" charset="0"/>
              </a:rPr>
              <a:t/>
            </a:r>
            <a:br>
              <a:rPr lang="en-US" sz="2000" dirty="0" smtClean="0">
                <a:latin typeface="Georgia" pitchFamily="18" charset="0"/>
              </a:rPr>
            </a:br>
            <a:r>
              <a:rPr lang="en-US" sz="2000" b="1" dirty="0" smtClean="0">
                <a:solidFill>
                  <a:srgbClr val="C00000"/>
                </a:solidFill>
                <a:latin typeface="Georgia" pitchFamily="18" charset="0"/>
              </a:rPr>
              <a:t>Minor Premise:</a:t>
            </a:r>
            <a:r>
              <a:rPr lang="en-US" sz="2000" dirty="0" smtClean="0">
                <a:latin typeface="Georgia" pitchFamily="18" charset="0"/>
              </a:rPr>
              <a:t> — That to secure these rights, Governments are instituted among Men, deriving their just powers from the consent of the governed, —That whenever any Form of Government becomes destructive of these ends,</a:t>
            </a:r>
            <a:br>
              <a:rPr lang="en-US" sz="2000" dirty="0" smtClean="0">
                <a:latin typeface="Georgia" pitchFamily="18" charset="0"/>
              </a:rPr>
            </a:br>
            <a:r>
              <a:rPr lang="en-US" sz="2000" dirty="0" smtClean="0">
                <a:latin typeface="Georgia" pitchFamily="18" charset="0"/>
              </a:rPr>
              <a:t/>
            </a:r>
            <a:br>
              <a:rPr lang="en-US" sz="2000" dirty="0" smtClean="0">
                <a:latin typeface="Georgia" pitchFamily="18" charset="0"/>
              </a:rPr>
            </a:br>
            <a:r>
              <a:rPr lang="en-US" sz="2000" b="1" dirty="0" smtClean="0">
                <a:solidFill>
                  <a:srgbClr val="C00000"/>
                </a:solidFill>
                <a:latin typeface="Georgia" pitchFamily="18" charset="0"/>
              </a:rPr>
              <a:t>Conclusion:</a:t>
            </a:r>
            <a:r>
              <a:rPr lang="en-US" sz="2000" dirty="0" smtClean="0">
                <a:latin typeface="Georgia" pitchFamily="18" charset="0"/>
              </a:rPr>
              <a:t> it is the Right of the People to alter or to abolish it, and to institute new Government, laying its foundation on such principles and organizing its powers in such form, as to them shall seem most likely to effect their Safety and Happiness.</a:t>
            </a:r>
            <a:endParaRPr lang="en-US" sz="2000" dirty="0">
              <a:latin typeface="Georgia" pitchFamily="18" charset="0"/>
            </a:endParaRPr>
          </a:p>
        </p:txBody>
      </p:sp>
      <p:sp>
        <p:nvSpPr>
          <p:cNvPr id="5" name="Footer Placeholder 4"/>
          <p:cNvSpPr>
            <a:spLocks noGrp="1"/>
          </p:cNvSpPr>
          <p:nvPr>
            <p:ph type="ftr" sz="quarter" idx="11"/>
          </p:nvPr>
        </p:nvSpPr>
        <p:spPr/>
        <p:txBody>
          <a:bodyPr/>
          <a:lstStyle/>
          <a:p>
            <a:r>
              <a:rPr lang="en-US" smtClean="0"/>
              <a:t>English 1301: Composition &amp; Rhetoric I  || D. Glen Smith, instructor</a:t>
            </a:r>
            <a:endParaRPr lang="en-US"/>
          </a:p>
        </p:txBody>
      </p:sp>
      <p:sp>
        <p:nvSpPr>
          <p:cNvPr id="7" name="Slide Number Placeholder 6"/>
          <p:cNvSpPr>
            <a:spLocks noGrp="1"/>
          </p:cNvSpPr>
          <p:nvPr>
            <p:ph type="sldNum" sz="quarter" idx="12"/>
          </p:nvPr>
        </p:nvSpPr>
        <p:spPr/>
        <p:txBody>
          <a:bodyPr/>
          <a:lstStyle/>
          <a:p>
            <a:fld id="{22D0A825-39AA-4E6E-8F1A-A13F0D128C6E}" type="slidenum">
              <a:rPr lang="en-US" smtClean="0"/>
              <a:pPr/>
              <a:t>18</a:t>
            </a:fld>
            <a:endParaRPr lang="en-US"/>
          </a:p>
        </p:txBody>
      </p:sp>
    </p:spTree>
    <p:extLst>
      <p:ext uri="{BB962C8B-B14F-4D97-AF65-F5344CB8AC3E}">
        <p14:creationId xmlns="" xmlns:p14="http://schemas.microsoft.com/office/powerpoint/2010/main" val="33979864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eorgia" panose="02040502050405020303" pitchFamily="18" charset="0"/>
              </a:rPr>
              <a:t>Thomas Jefferson</a:t>
            </a:r>
            <a:endParaRPr lang="en-US" dirty="0">
              <a:latin typeface="Georgia" panose="02040502050405020303" pitchFamily="18" charset="0"/>
            </a:endParaRPr>
          </a:p>
        </p:txBody>
      </p:sp>
      <p:sp>
        <p:nvSpPr>
          <p:cNvPr id="3" name="Content Placeholder 2"/>
          <p:cNvSpPr>
            <a:spLocks noGrp="1"/>
          </p:cNvSpPr>
          <p:nvPr>
            <p:ph idx="1"/>
          </p:nvPr>
        </p:nvSpPr>
        <p:spPr/>
        <p:txBody>
          <a:bodyPr>
            <a:noAutofit/>
          </a:bodyPr>
          <a:lstStyle/>
          <a:p>
            <a:pPr marL="0" indent="0">
              <a:buNone/>
            </a:pPr>
            <a:r>
              <a:rPr lang="en-US" dirty="0" smtClean="0">
                <a:latin typeface="Georgia" pitchFamily="18" charset="0"/>
              </a:rPr>
              <a:t>When first constructing these defenses, think in terms of </a:t>
            </a:r>
            <a:r>
              <a:rPr lang="en-US" i="1" dirty="0" smtClean="0">
                <a:latin typeface="Georgia" pitchFamily="18" charset="0"/>
              </a:rPr>
              <a:t>if, then, therefore</a:t>
            </a:r>
            <a:r>
              <a:rPr lang="en-US" dirty="0" smtClean="0">
                <a:latin typeface="Georgia" pitchFamily="18" charset="0"/>
              </a:rPr>
              <a:t> statements. </a:t>
            </a:r>
          </a:p>
          <a:p>
            <a:pPr marL="0" indent="0">
              <a:buNone/>
            </a:pPr>
            <a:endParaRPr lang="en-US" dirty="0" smtClean="0">
              <a:latin typeface="Georgia" pitchFamily="18" charset="0"/>
            </a:endParaRPr>
          </a:p>
          <a:p>
            <a:pPr marL="0" indent="0">
              <a:buNone/>
            </a:pPr>
            <a:r>
              <a:rPr lang="en-US" dirty="0" smtClean="0">
                <a:latin typeface="Georgia" pitchFamily="18" charset="0"/>
              </a:rPr>
              <a:t>Again, using the Declaration as an example, notice the implied use of the words: “if,” “then,” and “therefore.”</a:t>
            </a:r>
          </a:p>
        </p:txBody>
      </p:sp>
      <p:sp>
        <p:nvSpPr>
          <p:cNvPr id="5" name="Footer Placeholder 4"/>
          <p:cNvSpPr>
            <a:spLocks noGrp="1"/>
          </p:cNvSpPr>
          <p:nvPr>
            <p:ph type="ftr" sz="quarter" idx="11"/>
          </p:nvPr>
        </p:nvSpPr>
        <p:spPr/>
        <p:txBody>
          <a:bodyPr/>
          <a:lstStyle/>
          <a:p>
            <a:r>
              <a:rPr lang="en-US" smtClean="0"/>
              <a:t>English 1301: Composition &amp; Rhetoric I  || D. Glen Smith, instructor</a:t>
            </a:r>
            <a:endParaRPr lang="en-US"/>
          </a:p>
        </p:txBody>
      </p:sp>
      <p:sp>
        <p:nvSpPr>
          <p:cNvPr id="7" name="Slide Number Placeholder 6"/>
          <p:cNvSpPr>
            <a:spLocks noGrp="1"/>
          </p:cNvSpPr>
          <p:nvPr>
            <p:ph type="sldNum" sz="quarter" idx="12"/>
          </p:nvPr>
        </p:nvSpPr>
        <p:spPr/>
        <p:txBody>
          <a:bodyPr/>
          <a:lstStyle/>
          <a:p>
            <a:fld id="{22D0A825-39AA-4E6E-8F1A-A13F0D128C6E}" type="slidenum">
              <a:rPr lang="en-US" smtClean="0"/>
              <a:pPr/>
              <a:t>19</a:t>
            </a:fld>
            <a:endParaRPr lang="en-US" dirty="0"/>
          </a:p>
        </p:txBody>
      </p:sp>
    </p:spTree>
    <p:extLst>
      <p:ext uri="{BB962C8B-B14F-4D97-AF65-F5344CB8AC3E}">
        <p14:creationId xmlns="" xmlns:p14="http://schemas.microsoft.com/office/powerpoint/2010/main" val="33979864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eorgia" panose="02040502050405020303" pitchFamily="18" charset="0"/>
              </a:rPr>
              <a:t>Definition</a:t>
            </a:r>
            <a:endParaRPr lang="en-US" dirty="0">
              <a:latin typeface="Georgia" panose="02040502050405020303" pitchFamily="18" charset="0"/>
            </a:endParaRPr>
          </a:p>
        </p:txBody>
      </p:sp>
      <p:sp>
        <p:nvSpPr>
          <p:cNvPr id="3" name="Content Placeholder 2"/>
          <p:cNvSpPr>
            <a:spLocks noGrp="1"/>
          </p:cNvSpPr>
          <p:nvPr>
            <p:ph idx="1"/>
          </p:nvPr>
        </p:nvSpPr>
        <p:spPr/>
        <p:txBody>
          <a:bodyPr/>
          <a:lstStyle/>
          <a:p>
            <a:r>
              <a:rPr lang="en-US" b="1" dirty="0" smtClean="0">
                <a:latin typeface="Georgia" pitchFamily="18" charset="0"/>
              </a:rPr>
              <a:t>Syllogism</a:t>
            </a:r>
            <a:r>
              <a:rPr lang="en-US" dirty="0" smtClean="0">
                <a:latin typeface="Georgia" pitchFamily="18" charset="0"/>
              </a:rPr>
              <a:t>—declarative statements formulated in such a fashion to defend an argument. </a:t>
            </a:r>
          </a:p>
          <a:p>
            <a:pPr>
              <a:buNone/>
            </a:pPr>
            <a:r>
              <a:rPr lang="en-US" dirty="0" smtClean="0">
                <a:latin typeface="Georgia" pitchFamily="18" charset="0"/>
              </a:rPr>
              <a:t>• 	Aristotle created the concept when he was developing his theories on rhetoric and the use of logical arguments.</a:t>
            </a:r>
            <a:endParaRPr lang="en-US" dirty="0">
              <a:latin typeface="Georgia" pitchFamily="18" charset="0"/>
            </a:endParaRPr>
          </a:p>
        </p:txBody>
      </p:sp>
      <p:sp>
        <p:nvSpPr>
          <p:cNvPr id="5" name="Footer Placeholder 4"/>
          <p:cNvSpPr>
            <a:spLocks noGrp="1"/>
          </p:cNvSpPr>
          <p:nvPr>
            <p:ph type="ftr" sz="quarter" idx="11"/>
          </p:nvPr>
        </p:nvSpPr>
        <p:spPr/>
        <p:txBody>
          <a:bodyPr/>
          <a:lstStyle/>
          <a:p>
            <a:r>
              <a:rPr lang="en-US" smtClean="0"/>
              <a:t>English 1301: Composition &amp; Rhetoric I  || D. Glen Smith, instructor</a:t>
            </a:r>
            <a:endParaRPr lang="en-US"/>
          </a:p>
        </p:txBody>
      </p:sp>
      <p:sp>
        <p:nvSpPr>
          <p:cNvPr id="7" name="Slide Number Placeholder 6"/>
          <p:cNvSpPr>
            <a:spLocks noGrp="1"/>
          </p:cNvSpPr>
          <p:nvPr>
            <p:ph type="sldNum" sz="quarter" idx="12"/>
          </p:nvPr>
        </p:nvSpPr>
        <p:spPr/>
        <p:txBody>
          <a:bodyPr/>
          <a:lstStyle/>
          <a:p>
            <a:fld id="{22D0A825-39AA-4E6E-8F1A-A13F0D128C6E}" type="slidenum">
              <a:rPr lang="en-US" smtClean="0"/>
              <a:pPr/>
              <a:t>2</a:t>
            </a:fld>
            <a:endParaRPr lang="en-US"/>
          </a:p>
        </p:txBody>
      </p:sp>
    </p:spTree>
    <p:extLst>
      <p:ext uri="{BB962C8B-B14F-4D97-AF65-F5344CB8AC3E}">
        <p14:creationId xmlns="" xmlns:p14="http://schemas.microsoft.com/office/powerpoint/2010/main" val="32481513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eorgia" panose="02040502050405020303" pitchFamily="18" charset="0"/>
              </a:rPr>
              <a:t>Thomas Jefferson</a:t>
            </a:r>
            <a:endParaRPr lang="en-US" dirty="0">
              <a:latin typeface="Georgia" panose="02040502050405020303" pitchFamily="18" charset="0"/>
            </a:endParaRPr>
          </a:p>
        </p:txBody>
      </p:sp>
      <p:sp>
        <p:nvSpPr>
          <p:cNvPr id="3" name="Content Placeholder 2"/>
          <p:cNvSpPr>
            <a:spLocks noGrp="1"/>
          </p:cNvSpPr>
          <p:nvPr>
            <p:ph idx="1"/>
          </p:nvPr>
        </p:nvSpPr>
        <p:spPr/>
        <p:txBody>
          <a:bodyPr>
            <a:noAutofit/>
          </a:bodyPr>
          <a:lstStyle/>
          <a:p>
            <a:pPr marL="0" indent="0">
              <a:buNone/>
            </a:pPr>
            <a:r>
              <a:rPr lang="en-US" sz="2000" b="1" dirty="0" smtClean="0">
                <a:latin typeface="Georgia" pitchFamily="18" charset="0"/>
              </a:rPr>
              <a:t>Major Premise: </a:t>
            </a:r>
            <a:r>
              <a:rPr lang="en-US" sz="2000" b="1" dirty="0" smtClean="0">
                <a:solidFill>
                  <a:srgbClr val="C00000"/>
                </a:solidFill>
                <a:latin typeface="Georgia" pitchFamily="18" charset="0"/>
              </a:rPr>
              <a:t>(If) </a:t>
            </a:r>
            <a:r>
              <a:rPr lang="en-US" sz="2000" dirty="0" smtClean="0">
                <a:latin typeface="Georgia" pitchFamily="18" charset="0"/>
              </a:rPr>
              <a:t>We hold these truths to be self-evident, that all men are created equal, that they are endowed by their Creator with certain unalienable Rights, that among these are Life, Liberty and the pursuit of Happiness.</a:t>
            </a:r>
            <a:br>
              <a:rPr lang="en-US" sz="2000" dirty="0" smtClean="0">
                <a:latin typeface="Georgia" pitchFamily="18" charset="0"/>
              </a:rPr>
            </a:br>
            <a:r>
              <a:rPr lang="en-US" sz="2000" dirty="0" smtClean="0">
                <a:latin typeface="Georgia" pitchFamily="18" charset="0"/>
              </a:rPr>
              <a:t/>
            </a:r>
            <a:br>
              <a:rPr lang="en-US" sz="2000" dirty="0" smtClean="0">
                <a:latin typeface="Georgia" pitchFamily="18" charset="0"/>
              </a:rPr>
            </a:br>
            <a:r>
              <a:rPr lang="en-US" sz="2000" b="1" dirty="0" smtClean="0">
                <a:latin typeface="Georgia" pitchFamily="18" charset="0"/>
              </a:rPr>
              <a:t>Minor Premise:</a:t>
            </a:r>
            <a:r>
              <a:rPr lang="en-US" sz="2000" dirty="0" smtClean="0">
                <a:latin typeface="Georgia" pitchFamily="18" charset="0"/>
              </a:rPr>
              <a:t> — </a:t>
            </a:r>
            <a:r>
              <a:rPr lang="en-US" sz="2000" b="1" dirty="0" smtClean="0">
                <a:solidFill>
                  <a:srgbClr val="C00000"/>
                </a:solidFill>
                <a:latin typeface="Georgia" pitchFamily="18" charset="0"/>
              </a:rPr>
              <a:t>(Then </a:t>
            </a:r>
            <a:r>
              <a:rPr lang="en-US" sz="2000" dirty="0" smtClean="0">
                <a:solidFill>
                  <a:srgbClr val="C00000"/>
                </a:solidFill>
                <a:latin typeface="Georgia" pitchFamily="18" charset="0"/>
              </a:rPr>
              <a:t>[…] </a:t>
            </a:r>
            <a:r>
              <a:rPr lang="en-US" sz="2000" b="1" dirty="0" smtClean="0">
                <a:solidFill>
                  <a:srgbClr val="C00000"/>
                </a:solidFill>
                <a:latin typeface="Georgia" pitchFamily="18" charset="0"/>
              </a:rPr>
              <a:t>)</a:t>
            </a:r>
            <a:r>
              <a:rPr lang="en-US" sz="2000" dirty="0" smtClean="0">
                <a:solidFill>
                  <a:srgbClr val="C00000"/>
                </a:solidFill>
                <a:latin typeface="Georgia" pitchFamily="18" charset="0"/>
              </a:rPr>
              <a:t>  </a:t>
            </a:r>
            <a:r>
              <a:rPr lang="en-US" sz="2000" dirty="0" smtClean="0">
                <a:latin typeface="Georgia" pitchFamily="18" charset="0"/>
              </a:rPr>
              <a:t>to secure these rights, Governments are instituted among Men, deriving their just powers from the consent of the governed, —That whenever any Form of Government becomes destructive of these ends,</a:t>
            </a:r>
            <a:br>
              <a:rPr lang="en-US" sz="2000" dirty="0" smtClean="0">
                <a:latin typeface="Georgia" pitchFamily="18" charset="0"/>
              </a:rPr>
            </a:br>
            <a:r>
              <a:rPr lang="en-US" sz="2000" dirty="0" smtClean="0">
                <a:latin typeface="Georgia" pitchFamily="18" charset="0"/>
              </a:rPr>
              <a:t/>
            </a:r>
            <a:br>
              <a:rPr lang="en-US" sz="2000" dirty="0" smtClean="0">
                <a:latin typeface="Georgia" pitchFamily="18" charset="0"/>
              </a:rPr>
            </a:br>
            <a:r>
              <a:rPr lang="en-US" sz="2000" b="1" dirty="0" smtClean="0">
                <a:latin typeface="Georgia" pitchFamily="18" charset="0"/>
              </a:rPr>
              <a:t>Conclusion:</a:t>
            </a:r>
            <a:r>
              <a:rPr lang="en-US" sz="2000" dirty="0" smtClean="0">
                <a:latin typeface="Georgia" pitchFamily="18" charset="0"/>
              </a:rPr>
              <a:t> </a:t>
            </a:r>
            <a:r>
              <a:rPr lang="en-US" sz="2000" b="1" dirty="0" smtClean="0">
                <a:solidFill>
                  <a:srgbClr val="C00000"/>
                </a:solidFill>
                <a:latin typeface="Georgia" pitchFamily="18" charset="0"/>
              </a:rPr>
              <a:t>(Therefore)</a:t>
            </a:r>
            <a:r>
              <a:rPr lang="en-US" sz="2000" dirty="0" smtClean="0">
                <a:solidFill>
                  <a:srgbClr val="C00000"/>
                </a:solidFill>
                <a:latin typeface="Georgia" pitchFamily="18" charset="0"/>
              </a:rPr>
              <a:t> </a:t>
            </a:r>
            <a:r>
              <a:rPr lang="en-US" sz="2000" dirty="0" smtClean="0">
                <a:latin typeface="Georgia" pitchFamily="18" charset="0"/>
              </a:rPr>
              <a:t>it is the Right of the People to alter or to abolish it, and to institute new Government, laying its foundation on such principles and organizing its powers in such form, as to them shall seem most likely to effect their Safety and Happiness.</a:t>
            </a:r>
            <a:endParaRPr lang="en-US" sz="2000" dirty="0">
              <a:latin typeface="Georgia" pitchFamily="18" charset="0"/>
            </a:endParaRPr>
          </a:p>
        </p:txBody>
      </p:sp>
      <p:sp>
        <p:nvSpPr>
          <p:cNvPr id="5" name="Footer Placeholder 4"/>
          <p:cNvSpPr>
            <a:spLocks noGrp="1"/>
          </p:cNvSpPr>
          <p:nvPr>
            <p:ph type="ftr" sz="quarter" idx="11"/>
          </p:nvPr>
        </p:nvSpPr>
        <p:spPr/>
        <p:txBody>
          <a:bodyPr/>
          <a:lstStyle/>
          <a:p>
            <a:r>
              <a:rPr lang="en-US" smtClean="0"/>
              <a:t>English 1301: Composition &amp; Rhetoric I  || D. Glen Smith, instructor</a:t>
            </a:r>
            <a:endParaRPr lang="en-US"/>
          </a:p>
        </p:txBody>
      </p:sp>
      <p:sp>
        <p:nvSpPr>
          <p:cNvPr id="7" name="Slide Number Placeholder 6"/>
          <p:cNvSpPr>
            <a:spLocks noGrp="1"/>
          </p:cNvSpPr>
          <p:nvPr>
            <p:ph type="sldNum" sz="quarter" idx="12"/>
          </p:nvPr>
        </p:nvSpPr>
        <p:spPr/>
        <p:txBody>
          <a:bodyPr/>
          <a:lstStyle/>
          <a:p>
            <a:fld id="{22D0A825-39AA-4E6E-8F1A-A13F0D128C6E}" type="slidenum">
              <a:rPr lang="en-US" smtClean="0"/>
              <a:pPr/>
              <a:t>20</a:t>
            </a:fld>
            <a:endParaRPr lang="en-US" dirty="0"/>
          </a:p>
        </p:txBody>
      </p:sp>
    </p:spTree>
    <p:extLst>
      <p:ext uri="{BB962C8B-B14F-4D97-AF65-F5344CB8AC3E}">
        <p14:creationId xmlns="" xmlns:p14="http://schemas.microsoft.com/office/powerpoint/2010/main" val="33979864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eorgia" panose="02040502050405020303" pitchFamily="18" charset="0"/>
              </a:rPr>
              <a:t>Thomas Jefferson</a:t>
            </a:r>
            <a:endParaRPr lang="en-US" dirty="0">
              <a:latin typeface="Georgia" panose="02040502050405020303" pitchFamily="18" charset="0"/>
            </a:endParaRPr>
          </a:p>
        </p:txBody>
      </p:sp>
      <p:sp>
        <p:nvSpPr>
          <p:cNvPr id="3" name="Content Placeholder 2"/>
          <p:cNvSpPr>
            <a:spLocks noGrp="1"/>
          </p:cNvSpPr>
          <p:nvPr>
            <p:ph idx="1"/>
          </p:nvPr>
        </p:nvSpPr>
        <p:spPr/>
        <p:txBody>
          <a:bodyPr>
            <a:noAutofit/>
          </a:bodyPr>
          <a:lstStyle/>
          <a:p>
            <a:pPr>
              <a:buNone/>
            </a:pPr>
            <a:r>
              <a:rPr lang="en-US" sz="2000" b="1" i="1" u="sng" dirty="0" smtClean="0">
                <a:latin typeface="Georgia" pitchFamily="18" charset="0"/>
              </a:rPr>
              <a:t>A further examples from the Declaration:</a:t>
            </a:r>
            <a:endParaRPr lang="en-US" sz="2000" dirty="0" smtClean="0">
              <a:latin typeface="Georgia" pitchFamily="18" charset="0"/>
            </a:endParaRPr>
          </a:p>
          <a:p>
            <a:endParaRPr lang="en-US" sz="2000" b="1" dirty="0" smtClean="0">
              <a:latin typeface="Georgia" pitchFamily="18" charset="0"/>
            </a:endParaRPr>
          </a:p>
          <a:p>
            <a:pPr marL="0" indent="0">
              <a:buNone/>
            </a:pPr>
            <a:r>
              <a:rPr lang="en-US" sz="2000" b="1" dirty="0" smtClean="0">
                <a:latin typeface="Georgia" pitchFamily="18" charset="0"/>
              </a:rPr>
              <a:t>Major premise: </a:t>
            </a:r>
            <a:r>
              <a:rPr lang="en-US" sz="2000" b="1" dirty="0" smtClean="0">
                <a:solidFill>
                  <a:srgbClr val="C00000"/>
                </a:solidFill>
                <a:latin typeface="Georgia" pitchFamily="18" charset="0"/>
              </a:rPr>
              <a:t>(If) </a:t>
            </a:r>
            <a:r>
              <a:rPr lang="en-US" sz="2000" dirty="0" smtClean="0">
                <a:latin typeface="Georgia" pitchFamily="18" charset="0"/>
              </a:rPr>
              <a:t>When in the course of human events it becomes necessary for one people to dissolve the political bands which have connected them with another </a:t>
            </a:r>
          </a:p>
          <a:p>
            <a:pPr marL="0" indent="0">
              <a:buNone/>
            </a:pPr>
            <a:endParaRPr lang="en-US" sz="2000" dirty="0" smtClean="0">
              <a:latin typeface="Georgia" pitchFamily="18" charset="0"/>
            </a:endParaRPr>
          </a:p>
          <a:p>
            <a:pPr marL="0" indent="0">
              <a:buNone/>
            </a:pPr>
            <a:r>
              <a:rPr lang="en-US" sz="2000" b="1" dirty="0" smtClean="0">
                <a:latin typeface="Georgia" pitchFamily="18" charset="0"/>
              </a:rPr>
              <a:t>Minor premise:</a:t>
            </a:r>
            <a:r>
              <a:rPr lang="en-US" sz="2000" dirty="0" smtClean="0">
                <a:latin typeface="Georgia" pitchFamily="18" charset="0"/>
              </a:rPr>
              <a:t> </a:t>
            </a:r>
            <a:r>
              <a:rPr lang="en-US" sz="2000" b="1" dirty="0" smtClean="0">
                <a:solidFill>
                  <a:srgbClr val="C00000"/>
                </a:solidFill>
                <a:latin typeface="Georgia" pitchFamily="18" charset="0"/>
              </a:rPr>
              <a:t>( </a:t>
            </a:r>
            <a:r>
              <a:rPr lang="en-US" sz="2000" dirty="0" smtClean="0">
                <a:solidFill>
                  <a:srgbClr val="C00000"/>
                </a:solidFill>
                <a:latin typeface="Georgia" pitchFamily="18" charset="0"/>
              </a:rPr>
              <a:t>[…] </a:t>
            </a:r>
            <a:r>
              <a:rPr lang="en-US" sz="2000" b="1" dirty="0" smtClean="0">
                <a:solidFill>
                  <a:srgbClr val="C00000"/>
                </a:solidFill>
                <a:latin typeface="Georgia" pitchFamily="18" charset="0"/>
              </a:rPr>
              <a:t>then)</a:t>
            </a:r>
            <a:r>
              <a:rPr lang="en-US" sz="2000" dirty="0" smtClean="0">
                <a:solidFill>
                  <a:srgbClr val="C00000"/>
                </a:solidFill>
                <a:latin typeface="Georgia" pitchFamily="18" charset="0"/>
              </a:rPr>
              <a:t> </a:t>
            </a:r>
            <a:r>
              <a:rPr lang="en-US" sz="2000" dirty="0" smtClean="0">
                <a:latin typeface="Georgia" pitchFamily="18" charset="0"/>
              </a:rPr>
              <a:t>to assume among the powers of the earth the separate and equal station to which the laws of nature and of nature's God entitle them, </a:t>
            </a:r>
          </a:p>
          <a:p>
            <a:pPr marL="0" indent="0">
              <a:buNone/>
            </a:pPr>
            <a:endParaRPr lang="en-US" sz="2000" dirty="0" smtClean="0">
              <a:latin typeface="Georgia" pitchFamily="18" charset="0"/>
            </a:endParaRPr>
          </a:p>
          <a:p>
            <a:pPr marL="0" indent="0">
              <a:buNone/>
            </a:pPr>
            <a:r>
              <a:rPr lang="en-US" sz="2000" b="1" dirty="0" smtClean="0">
                <a:latin typeface="Georgia" pitchFamily="18" charset="0"/>
              </a:rPr>
              <a:t>Conclusion: </a:t>
            </a:r>
            <a:r>
              <a:rPr lang="en-US" sz="2000" b="1" dirty="0" smtClean="0">
                <a:solidFill>
                  <a:srgbClr val="C00000"/>
                </a:solidFill>
                <a:latin typeface="Georgia" pitchFamily="18" charset="0"/>
              </a:rPr>
              <a:t>(therefore)</a:t>
            </a:r>
            <a:r>
              <a:rPr lang="en-US" sz="2000" dirty="0" smtClean="0">
                <a:solidFill>
                  <a:srgbClr val="C00000"/>
                </a:solidFill>
                <a:latin typeface="Georgia" pitchFamily="18" charset="0"/>
              </a:rPr>
              <a:t> </a:t>
            </a:r>
            <a:r>
              <a:rPr lang="en-US" sz="2000" dirty="0" smtClean="0">
                <a:latin typeface="Georgia" pitchFamily="18" charset="0"/>
              </a:rPr>
              <a:t>a decent respect to the opinions of mankind requires that they should declare the causes which impel them to the separation.</a:t>
            </a:r>
            <a:endParaRPr lang="en-US" sz="2000" dirty="0">
              <a:latin typeface="Georgia" pitchFamily="18" charset="0"/>
            </a:endParaRPr>
          </a:p>
        </p:txBody>
      </p:sp>
      <p:sp>
        <p:nvSpPr>
          <p:cNvPr id="5" name="Footer Placeholder 4"/>
          <p:cNvSpPr>
            <a:spLocks noGrp="1"/>
          </p:cNvSpPr>
          <p:nvPr>
            <p:ph type="ftr" sz="quarter" idx="11"/>
          </p:nvPr>
        </p:nvSpPr>
        <p:spPr/>
        <p:txBody>
          <a:bodyPr/>
          <a:lstStyle/>
          <a:p>
            <a:r>
              <a:rPr lang="en-US" smtClean="0"/>
              <a:t>English 1301: Composition &amp; Rhetoric I  || D. Glen Smith, instructor</a:t>
            </a:r>
            <a:endParaRPr lang="en-US"/>
          </a:p>
        </p:txBody>
      </p:sp>
      <p:sp>
        <p:nvSpPr>
          <p:cNvPr id="7" name="Slide Number Placeholder 6"/>
          <p:cNvSpPr>
            <a:spLocks noGrp="1"/>
          </p:cNvSpPr>
          <p:nvPr>
            <p:ph type="sldNum" sz="quarter" idx="12"/>
          </p:nvPr>
        </p:nvSpPr>
        <p:spPr/>
        <p:txBody>
          <a:bodyPr/>
          <a:lstStyle/>
          <a:p>
            <a:fld id="{22D0A825-39AA-4E6E-8F1A-A13F0D128C6E}" type="slidenum">
              <a:rPr lang="en-US" smtClean="0"/>
              <a:pPr/>
              <a:t>21</a:t>
            </a:fld>
            <a:endParaRPr lang="en-US" dirty="0"/>
          </a:p>
        </p:txBody>
      </p:sp>
    </p:spTree>
    <p:extLst>
      <p:ext uri="{BB962C8B-B14F-4D97-AF65-F5344CB8AC3E}">
        <p14:creationId xmlns="" xmlns:p14="http://schemas.microsoft.com/office/powerpoint/2010/main" val="33979864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eorgia" panose="02040502050405020303" pitchFamily="18" charset="0"/>
              </a:rPr>
              <a:t>Premise</a:t>
            </a:r>
            <a:endParaRPr lang="en-US" dirty="0">
              <a:latin typeface="Georgia" panose="02040502050405020303" pitchFamily="18" charset="0"/>
            </a:endParaRPr>
          </a:p>
        </p:txBody>
      </p:sp>
      <p:sp>
        <p:nvSpPr>
          <p:cNvPr id="3" name="Content Placeholder 2"/>
          <p:cNvSpPr>
            <a:spLocks noGrp="1"/>
          </p:cNvSpPr>
          <p:nvPr>
            <p:ph idx="1"/>
          </p:nvPr>
        </p:nvSpPr>
        <p:spPr/>
        <p:txBody>
          <a:bodyPr>
            <a:normAutofit lnSpcReduction="10000"/>
          </a:bodyPr>
          <a:lstStyle/>
          <a:p>
            <a:r>
              <a:rPr lang="en-US" dirty="0" smtClean="0">
                <a:latin typeface="Georgia" pitchFamily="18" charset="0"/>
              </a:rPr>
              <a:t>A </a:t>
            </a:r>
            <a:r>
              <a:rPr lang="en-US" b="1" dirty="0" smtClean="0">
                <a:latin typeface="Georgia" pitchFamily="18" charset="0"/>
              </a:rPr>
              <a:t>premise</a:t>
            </a:r>
            <a:r>
              <a:rPr lang="en-US" dirty="0" smtClean="0">
                <a:latin typeface="Georgia" pitchFamily="18" charset="0"/>
              </a:rPr>
              <a:t> is a statement that can be agreed upon as an established truth. </a:t>
            </a:r>
          </a:p>
          <a:p>
            <a:r>
              <a:rPr lang="en-US" dirty="0" smtClean="0">
                <a:latin typeface="Georgia" pitchFamily="18" charset="0"/>
              </a:rPr>
              <a:t>When </a:t>
            </a:r>
            <a:r>
              <a:rPr lang="en-US" i="1" dirty="0" smtClean="0">
                <a:solidFill>
                  <a:srgbClr val="C00000"/>
                </a:solidFill>
                <a:latin typeface="Georgia" pitchFamily="18" charset="0"/>
              </a:rPr>
              <a:t>two</a:t>
            </a:r>
            <a:r>
              <a:rPr lang="en-US" dirty="0" smtClean="0">
                <a:solidFill>
                  <a:srgbClr val="C00000"/>
                </a:solidFill>
                <a:latin typeface="Georgia" pitchFamily="18" charset="0"/>
              </a:rPr>
              <a:t> premises </a:t>
            </a:r>
            <a:r>
              <a:rPr lang="en-US" dirty="0" smtClean="0">
                <a:latin typeface="Georgia" pitchFamily="18" charset="0"/>
              </a:rPr>
              <a:t>are connected as a defense to your argument, and they in turn result in a resolution or a firm closure to your argument, the final product is considered a </a:t>
            </a:r>
            <a:r>
              <a:rPr lang="en-US" b="1" dirty="0" smtClean="0">
                <a:latin typeface="Georgia" pitchFamily="18" charset="0"/>
              </a:rPr>
              <a:t>syllogism</a:t>
            </a:r>
            <a:r>
              <a:rPr lang="en-US" dirty="0" smtClean="0">
                <a:latin typeface="Georgia" pitchFamily="18" charset="0"/>
              </a:rPr>
              <a:t>. </a:t>
            </a:r>
          </a:p>
          <a:p>
            <a:r>
              <a:rPr lang="en-US" dirty="0" smtClean="0">
                <a:latin typeface="Georgia" pitchFamily="18" charset="0"/>
              </a:rPr>
              <a:t>Keep in mind this basic formula is based upon a three proposition system.</a:t>
            </a:r>
          </a:p>
          <a:p>
            <a:pPr marL="0" indent="0">
              <a:buNone/>
            </a:pPr>
            <a:endParaRPr lang="en-US" dirty="0">
              <a:latin typeface="Georgia" pitchFamily="18" charset="0"/>
            </a:endParaRPr>
          </a:p>
        </p:txBody>
      </p:sp>
      <p:sp>
        <p:nvSpPr>
          <p:cNvPr id="5" name="Footer Placeholder 4"/>
          <p:cNvSpPr>
            <a:spLocks noGrp="1"/>
          </p:cNvSpPr>
          <p:nvPr>
            <p:ph type="ftr" sz="quarter" idx="11"/>
          </p:nvPr>
        </p:nvSpPr>
        <p:spPr/>
        <p:txBody>
          <a:bodyPr/>
          <a:lstStyle/>
          <a:p>
            <a:r>
              <a:rPr lang="en-US" smtClean="0"/>
              <a:t>English 1301: Composition &amp; Rhetoric I  || D. Glen Smith, instructor</a:t>
            </a:r>
            <a:endParaRPr lang="en-US"/>
          </a:p>
        </p:txBody>
      </p:sp>
      <p:sp>
        <p:nvSpPr>
          <p:cNvPr id="7" name="Slide Number Placeholder 6"/>
          <p:cNvSpPr>
            <a:spLocks noGrp="1"/>
          </p:cNvSpPr>
          <p:nvPr>
            <p:ph type="sldNum" sz="quarter" idx="12"/>
          </p:nvPr>
        </p:nvSpPr>
        <p:spPr/>
        <p:txBody>
          <a:bodyPr/>
          <a:lstStyle/>
          <a:p>
            <a:fld id="{22D0A825-39AA-4E6E-8F1A-A13F0D128C6E}" type="slidenum">
              <a:rPr lang="en-US" smtClean="0"/>
              <a:pPr/>
              <a:t>3</a:t>
            </a:fld>
            <a:endParaRPr lang="en-US"/>
          </a:p>
        </p:txBody>
      </p:sp>
    </p:spTree>
    <p:extLst>
      <p:ext uri="{BB962C8B-B14F-4D97-AF65-F5344CB8AC3E}">
        <p14:creationId xmlns="" xmlns:p14="http://schemas.microsoft.com/office/powerpoint/2010/main" val="3079344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eorgia" panose="02040502050405020303" pitchFamily="18" charset="0"/>
              </a:rPr>
              <a:t>Premises &gt; Syllogism</a:t>
            </a:r>
            <a:endParaRPr lang="en-US" dirty="0">
              <a:latin typeface="Georgia" panose="02040502050405020303" pitchFamily="18" charset="0"/>
            </a:endParaRPr>
          </a:p>
        </p:txBody>
      </p:sp>
      <p:sp>
        <p:nvSpPr>
          <p:cNvPr id="3" name="Content Placeholder 2"/>
          <p:cNvSpPr>
            <a:spLocks noGrp="1"/>
          </p:cNvSpPr>
          <p:nvPr>
            <p:ph idx="1"/>
          </p:nvPr>
        </p:nvSpPr>
        <p:spPr/>
        <p:txBody>
          <a:bodyPr>
            <a:normAutofit/>
          </a:bodyPr>
          <a:lstStyle/>
          <a:p>
            <a:r>
              <a:rPr lang="en-US" dirty="0" smtClean="0">
                <a:latin typeface="Georgia" pitchFamily="18" charset="0"/>
              </a:rPr>
              <a:t>An ancient syllogism created by Aristotle reads which is often quoted:</a:t>
            </a:r>
            <a:br>
              <a:rPr lang="en-US" dirty="0" smtClean="0">
                <a:latin typeface="Georgia" pitchFamily="18" charset="0"/>
              </a:rPr>
            </a:br>
            <a:endParaRPr lang="en-US" dirty="0" smtClean="0">
              <a:latin typeface="Georgia" pitchFamily="18" charset="0"/>
            </a:endParaRPr>
          </a:p>
          <a:p>
            <a:pPr>
              <a:buNone/>
            </a:pPr>
            <a:r>
              <a:rPr lang="en-US" dirty="0" smtClean="0">
                <a:latin typeface="Georgia" pitchFamily="18" charset="0"/>
              </a:rPr>
              <a:t>	</a:t>
            </a:r>
            <a:r>
              <a:rPr lang="en-US" dirty="0" smtClean="0">
                <a:solidFill>
                  <a:srgbClr val="C00000"/>
                </a:solidFill>
                <a:latin typeface="Georgia" pitchFamily="18" charset="0"/>
              </a:rPr>
              <a:t>Major Premise: All humans are mortal.</a:t>
            </a:r>
            <a:r>
              <a:rPr lang="en-US" dirty="0" smtClean="0">
                <a:latin typeface="Georgia" pitchFamily="18" charset="0"/>
              </a:rPr>
              <a:t/>
            </a:r>
            <a:br>
              <a:rPr lang="en-US" dirty="0" smtClean="0">
                <a:latin typeface="Georgia" pitchFamily="18" charset="0"/>
              </a:rPr>
            </a:br>
            <a:endParaRPr lang="en-US" dirty="0" smtClean="0">
              <a:latin typeface="Georgia" pitchFamily="18" charset="0"/>
            </a:endParaRPr>
          </a:p>
          <a:p>
            <a:pPr marL="0" indent="0">
              <a:buNone/>
            </a:pPr>
            <a:r>
              <a:rPr lang="en-US" i="1" dirty="0" smtClean="0">
                <a:latin typeface="Georgia" pitchFamily="18" charset="0"/>
              </a:rPr>
              <a:t>This is an established truth which cannot </a:t>
            </a:r>
            <a:br>
              <a:rPr lang="en-US" i="1" dirty="0" smtClean="0">
                <a:latin typeface="Georgia" pitchFamily="18" charset="0"/>
              </a:rPr>
            </a:br>
            <a:r>
              <a:rPr lang="en-US" i="1" dirty="0" smtClean="0">
                <a:latin typeface="Georgia" pitchFamily="18" charset="0"/>
              </a:rPr>
              <a:t>be argued. </a:t>
            </a:r>
          </a:p>
        </p:txBody>
      </p:sp>
      <p:sp>
        <p:nvSpPr>
          <p:cNvPr id="5" name="Footer Placeholder 4"/>
          <p:cNvSpPr>
            <a:spLocks noGrp="1"/>
          </p:cNvSpPr>
          <p:nvPr>
            <p:ph type="ftr" sz="quarter" idx="11"/>
          </p:nvPr>
        </p:nvSpPr>
        <p:spPr/>
        <p:txBody>
          <a:bodyPr/>
          <a:lstStyle/>
          <a:p>
            <a:r>
              <a:rPr lang="en-US" dirty="0" smtClean="0"/>
              <a:t>English 1301: Composition &amp; Rhetoric I  || D. Glen Smith, instructor</a:t>
            </a:r>
            <a:endParaRPr lang="en-US" dirty="0"/>
          </a:p>
        </p:txBody>
      </p:sp>
      <p:sp>
        <p:nvSpPr>
          <p:cNvPr id="7" name="Slide Number Placeholder 6"/>
          <p:cNvSpPr>
            <a:spLocks noGrp="1"/>
          </p:cNvSpPr>
          <p:nvPr>
            <p:ph type="sldNum" sz="quarter" idx="12"/>
          </p:nvPr>
        </p:nvSpPr>
        <p:spPr/>
        <p:txBody>
          <a:bodyPr/>
          <a:lstStyle/>
          <a:p>
            <a:fld id="{22D0A825-39AA-4E6E-8F1A-A13F0D128C6E}" type="slidenum">
              <a:rPr lang="en-US" smtClean="0"/>
              <a:pPr/>
              <a:t>4</a:t>
            </a:fld>
            <a:endParaRPr lang="en-US"/>
          </a:p>
        </p:txBody>
      </p:sp>
    </p:spTree>
    <p:extLst>
      <p:ext uri="{BB962C8B-B14F-4D97-AF65-F5344CB8AC3E}">
        <p14:creationId xmlns="" xmlns:p14="http://schemas.microsoft.com/office/powerpoint/2010/main" val="31711036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eorgia" panose="02040502050405020303" pitchFamily="18" charset="0"/>
              </a:rPr>
              <a:t>Premises &gt; Syllogism</a:t>
            </a:r>
            <a:endParaRPr lang="en-US" dirty="0">
              <a:latin typeface="Georgia" panose="02040502050405020303" pitchFamily="18" charset="0"/>
            </a:endParaRPr>
          </a:p>
        </p:txBody>
      </p:sp>
      <p:sp>
        <p:nvSpPr>
          <p:cNvPr id="3" name="Content Placeholder 2"/>
          <p:cNvSpPr>
            <a:spLocks noGrp="1"/>
          </p:cNvSpPr>
          <p:nvPr>
            <p:ph idx="1"/>
          </p:nvPr>
        </p:nvSpPr>
        <p:spPr/>
        <p:txBody>
          <a:bodyPr>
            <a:normAutofit/>
          </a:bodyPr>
          <a:lstStyle/>
          <a:p>
            <a:r>
              <a:rPr lang="en-US" dirty="0" smtClean="0">
                <a:latin typeface="Georgia" pitchFamily="18" charset="0"/>
              </a:rPr>
              <a:t>An ancient syllogism created by Aristotle reads which is often quoted:</a:t>
            </a:r>
            <a:br>
              <a:rPr lang="en-US" dirty="0" smtClean="0">
                <a:latin typeface="Georgia" pitchFamily="18" charset="0"/>
              </a:rPr>
            </a:br>
            <a:endParaRPr lang="en-US" dirty="0" smtClean="0">
              <a:latin typeface="Georgia" pitchFamily="18" charset="0"/>
            </a:endParaRPr>
          </a:p>
          <a:p>
            <a:pPr>
              <a:buNone/>
            </a:pPr>
            <a:r>
              <a:rPr lang="en-US" dirty="0" smtClean="0">
                <a:latin typeface="Georgia" pitchFamily="18" charset="0"/>
              </a:rPr>
              <a:t>	Major Premise: All humans are mortal.</a:t>
            </a:r>
            <a:br>
              <a:rPr lang="en-US" dirty="0" smtClean="0">
                <a:latin typeface="Georgia" pitchFamily="18" charset="0"/>
              </a:rPr>
            </a:br>
            <a:r>
              <a:rPr lang="en-US" dirty="0" smtClean="0">
                <a:solidFill>
                  <a:srgbClr val="C00000"/>
                </a:solidFill>
                <a:latin typeface="Georgia" pitchFamily="18" charset="0"/>
              </a:rPr>
              <a:t>Minor Premise: Socrates is a human being.</a:t>
            </a:r>
            <a:r>
              <a:rPr lang="en-US" dirty="0" smtClean="0">
                <a:latin typeface="Georgia" pitchFamily="18" charset="0"/>
              </a:rPr>
              <a:t/>
            </a:r>
            <a:br>
              <a:rPr lang="en-US" dirty="0" smtClean="0">
                <a:latin typeface="Georgia" pitchFamily="18" charset="0"/>
              </a:rPr>
            </a:br>
            <a:endParaRPr lang="en-US" dirty="0" smtClean="0">
              <a:latin typeface="Georgia" pitchFamily="18" charset="0"/>
            </a:endParaRPr>
          </a:p>
          <a:p>
            <a:pPr marL="0" indent="0">
              <a:buNone/>
            </a:pPr>
            <a:r>
              <a:rPr lang="en-US" i="1" dirty="0" smtClean="0">
                <a:latin typeface="Georgia" pitchFamily="18" charset="0"/>
              </a:rPr>
              <a:t>Again, the minor premise is a fact which cannot be argued. </a:t>
            </a:r>
          </a:p>
        </p:txBody>
      </p:sp>
      <p:sp>
        <p:nvSpPr>
          <p:cNvPr id="5" name="Footer Placeholder 4"/>
          <p:cNvSpPr>
            <a:spLocks noGrp="1"/>
          </p:cNvSpPr>
          <p:nvPr>
            <p:ph type="ftr" sz="quarter" idx="11"/>
          </p:nvPr>
        </p:nvSpPr>
        <p:spPr/>
        <p:txBody>
          <a:bodyPr/>
          <a:lstStyle/>
          <a:p>
            <a:r>
              <a:rPr lang="en-US" smtClean="0"/>
              <a:t>English 1301: Composition &amp; Rhetoric I  || D. Glen Smith, instructor</a:t>
            </a:r>
            <a:endParaRPr lang="en-US"/>
          </a:p>
        </p:txBody>
      </p:sp>
      <p:sp>
        <p:nvSpPr>
          <p:cNvPr id="7" name="Slide Number Placeholder 6"/>
          <p:cNvSpPr>
            <a:spLocks noGrp="1"/>
          </p:cNvSpPr>
          <p:nvPr>
            <p:ph type="sldNum" sz="quarter" idx="12"/>
          </p:nvPr>
        </p:nvSpPr>
        <p:spPr/>
        <p:txBody>
          <a:bodyPr/>
          <a:lstStyle/>
          <a:p>
            <a:fld id="{22D0A825-39AA-4E6E-8F1A-A13F0D128C6E}" type="slidenum">
              <a:rPr lang="en-US" smtClean="0"/>
              <a:pPr/>
              <a:t>5</a:t>
            </a:fld>
            <a:endParaRPr lang="en-US"/>
          </a:p>
        </p:txBody>
      </p:sp>
    </p:spTree>
    <p:extLst>
      <p:ext uri="{BB962C8B-B14F-4D97-AF65-F5344CB8AC3E}">
        <p14:creationId xmlns="" xmlns:p14="http://schemas.microsoft.com/office/powerpoint/2010/main" val="33979864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eorgia" panose="02040502050405020303" pitchFamily="18" charset="0"/>
              </a:rPr>
              <a:t>Premises &gt; Syllogism</a:t>
            </a:r>
            <a:endParaRPr lang="en-US" dirty="0">
              <a:latin typeface="Georgia" panose="02040502050405020303" pitchFamily="18" charset="0"/>
            </a:endParaRPr>
          </a:p>
        </p:txBody>
      </p:sp>
      <p:sp>
        <p:nvSpPr>
          <p:cNvPr id="3" name="Content Placeholder 2"/>
          <p:cNvSpPr>
            <a:spLocks noGrp="1"/>
          </p:cNvSpPr>
          <p:nvPr>
            <p:ph idx="1"/>
          </p:nvPr>
        </p:nvSpPr>
        <p:spPr/>
        <p:txBody>
          <a:bodyPr>
            <a:normAutofit fontScale="92500" lnSpcReduction="10000"/>
          </a:bodyPr>
          <a:lstStyle/>
          <a:p>
            <a:r>
              <a:rPr lang="en-US" dirty="0" smtClean="0">
                <a:latin typeface="Georgia" pitchFamily="18" charset="0"/>
              </a:rPr>
              <a:t>An ancient syllogism created by Aristotle reads which is often quoted:</a:t>
            </a:r>
            <a:br>
              <a:rPr lang="en-US" dirty="0" smtClean="0">
                <a:latin typeface="Georgia" pitchFamily="18" charset="0"/>
              </a:rPr>
            </a:br>
            <a:endParaRPr lang="en-US" dirty="0" smtClean="0">
              <a:latin typeface="Georgia" pitchFamily="18" charset="0"/>
            </a:endParaRPr>
          </a:p>
          <a:p>
            <a:pPr>
              <a:buNone/>
            </a:pPr>
            <a:r>
              <a:rPr lang="en-US" dirty="0" smtClean="0">
                <a:latin typeface="Georgia" pitchFamily="18" charset="0"/>
              </a:rPr>
              <a:t>	Major Premise: All humans are mortal.</a:t>
            </a:r>
            <a:br>
              <a:rPr lang="en-US" dirty="0" smtClean="0">
                <a:latin typeface="Georgia" pitchFamily="18" charset="0"/>
              </a:rPr>
            </a:br>
            <a:r>
              <a:rPr lang="en-US" dirty="0" smtClean="0">
                <a:latin typeface="Georgia" pitchFamily="18" charset="0"/>
              </a:rPr>
              <a:t>Minor Premise: Socrates is a human being.</a:t>
            </a:r>
          </a:p>
          <a:p>
            <a:pPr>
              <a:buNone/>
            </a:pPr>
            <a:r>
              <a:rPr lang="en-US" dirty="0" smtClean="0">
                <a:solidFill>
                  <a:srgbClr val="C00000"/>
                </a:solidFill>
                <a:latin typeface="Georgia" pitchFamily="18" charset="0"/>
              </a:rPr>
              <a:t>	Conclusion: Socrates is mortal.</a:t>
            </a:r>
          </a:p>
          <a:p>
            <a:pPr>
              <a:buNone/>
            </a:pPr>
            <a:endParaRPr lang="en-US" dirty="0" smtClean="0">
              <a:solidFill>
                <a:srgbClr val="C00000"/>
              </a:solidFill>
              <a:latin typeface="Georgia" pitchFamily="18" charset="0"/>
            </a:endParaRPr>
          </a:p>
          <a:p>
            <a:pPr marL="0" indent="0">
              <a:buNone/>
            </a:pPr>
            <a:r>
              <a:rPr lang="en-US" dirty="0" smtClean="0">
                <a:latin typeface="Georgia" pitchFamily="18" charset="0"/>
              </a:rPr>
              <a:t>What results is a quick, basic display of logic </a:t>
            </a:r>
            <a:r>
              <a:rPr lang="en-US" dirty="0" smtClean="0">
                <a:solidFill>
                  <a:srgbClr val="C00000"/>
                </a:solidFill>
                <a:latin typeface="Georgia" pitchFamily="18" charset="0"/>
              </a:rPr>
              <a:t>deduction </a:t>
            </a:r>
            <a:r>
              <a:rPr lang="en-US" dirty="0" smtClean="0">
                <a:latin typeface="Georgia" pitchFamily="18" charset="0"/>
              </a:rPr>
              <a:t>used to conclude an observation.</a:t>
            </a:r>
          </a:p>
        </p:txBody>
      </p:sp>
      <p:sp>
        <p:nvSpPr>
          <p:cNvPr id="5" name="Footer Placeholder 4"/>
          <p:cNvSpPr>
            <a:spLocks noGrp="1"/>
          </p:cNvSpPr>
          <p:nvPr>
            <p:ph type="ftr" sz="quarter" idx="11"/>
          </p:nvPr>
        </p:nvSpPr>
        <p:spPr/>
        <p:txBody>
          <a:bodyPr/>
          <a:lstStyle/>
          <a:p>
            <a:r>
              <a:rPr lang="en-US" smtClean="0"/>
              <a:t>English 1301: Composition &amp; Rhetoric I  || D. Glen Smith, instructor</a:t>
            </a:r>
            <a:endParaRPr lang="en-US"/>
          </a:p>
        </p:txBody>
      </p:sp>
      <p:sp>
        <p:nvSpPr>
          <p:cNvPr id="7" name="Slide Number Placeholder 6"/>
          <p:cNvSpPr>
            <a:spLocks noGrp="1"/>
          </p:cNvSpPr>
          <p:nvPr>
            <p:ph type="sldNum" sz="quarter" idx="12"/>
          </p:nvPr>
        </p:nvSpPr>
        <p:spPr/>
        <p:txBody>
          <a:bodyPr/>
          <a:lstStyle/>
          <a:p>
            <a:fld id="{22D0A825-39AA-4E6E-8F1A-A13F0D128C6E}" type="slidenum">
              <a:rPr lang="en-US" smtClean="0"/>
              <a:pPr/>
              <a:t>6</a:t>
            </a:fld>
            <a:endParaRPr lang="en-US"/>
          </a:p>
        </p:txBody>
      </p:sp>
    </p:spTree>
    <p:extLst>
      <p:ext uri="{BB962C8B-B14F-4D97-AF65-F5344CB8AC3E}">
        <p14:creationId xmlns="" xmlns:p14="http://schemas.microsoft.com/office/powerpoint/2010/main" val="33979864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eorgia" panose="02040502050405020303" pitchFamily="18" charset="0"/>
              </a:rPr>
              <a:t>Valid </a:t>
            </a:r>
            <a:r>
              <a:rPr lang="en-US" i="1" dirty="0" smtClean="0">
                <a:latin typeface="Georgia" panose="02040502050405020303" pitchFamily="18" charset="0"/>
              </a:rPr>
              <a:t>or</a:t>
            </a:r>
            <a:r>
              <a:rPr lang="en-US" dirty="0" smtClean="0">
                <a:latin typeface="Georgia" panose="02040502050405020303" pitchFamily="18" charset="0"/>
              </a:rPr>
              <a:t> Invalid</a:t>
            </a:r>
            <a:endParaRPr lang="en-US" dirty="0">
              <a:latin typeface="Georgia" panose="02040502050405020303" pitchFamily="18" charset="0"/>
            </a:endParaRPr>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latin typeface="Georgia" pitchFamily="18" charset="0"/>
              </a:rPr>
              <a:t>In the end, a syllogism can be considered </a:t>
            </a:r>
            <a:r>
              <a:rPr lang="en-US" b="1" dirty="0" smtClean="0">
                <a:solidFill>
                  <a:srgbClr val="C00000"/>
                </a:solidFill>
                <a:latin typeface="Georgia" pitchFamily="18" charset="0"/>
              </a:rPr>
              <a:t>valid</a:t>
            </a:r>
            <a:r>
              <a:rPr lang="en-US" dirty="0" smtClean="0">
                <a:latin typeface="Georgia" pitchFamily="18" charset="0"/>
              </a:rPr>
              <a:t> or </a:t>
            </a:r>
            <a:r>
              <a:rPr lang="en-US" b="1" dirty="0" smtClean="0">
                <a:solidFill>
                  <a:srgbClr val="C00000"/>
                </a:solidFill>
                <a:latin typeface="Georgia" pitchFamily="18" charset="0"/>
              </a:rPr>
              <a:t>invalid</a:t>
            </a:r>
            <a:r>
              <a:rPr lang="en-US" dirty="0" smtClean="0">
                <a:latin typeface="Georgia" pitchFamily="18" charset="0"/>
              </a:rPr>
              <a:t>. </a:t>
            </a:r>
          </a:p>
          <a:p>
            <a:pPr marL="0" indent="0">
              <a:buNone/>
              <a:tabLst>
                <a:tab pos="339725" algn="l"/>
                <a:tab pos="633413" algn="l"/>
              </a:tabLst>
            </a:pPr>
            <a:r>
              <a:rPr lang="en-US" dirty="0" smtClean="0">
                <a:latin typeface="Georgia" pitchFamily="18" charset="0"/>
              </a:rPr>
              <a:t>	• Such labels are based upon the use of </a:t>
            </a:r>
            <a:br>
              <a:rPr lang="en-US" dirty="0" smtClean="0">
                <a:latin typeface="Georgia" pitchFamily="18" charset="0"/>
              </a:rPr>
            </a:br>
            <a:r>
              <a:rPr lang="en-US" dirty="0" smtClean="0">
                <a:latin typeface="Georgia" pitchFamily="18" charset="0"/>
              </a:rPr>
              <a:t>		(</a:t>
            </a:r>
            <a:r>
              <a:rPr lang="en-US" i="1" dirty="0" err="1" smtClean="0">
                <a:solidFill>
                  <a:srgbClr val="C00000"/>
                </a:solidFill>
                <a:latin typeface="Georgia" pitchFamily="18" charset="0"/>
              </a:rPr>
              <a:t>il</a:t>
            </a:r>
            <a:r>
              <a:rPr lang="en-US" dirty="0" smtClean="0">
                <a:latin typeface="Georgia" pitchFamily="18" charset="0"/>
              </a:rPr>
              <a:t>)logical reasoning which construct </a:t>
            </a:r>
            <a:br>
              <a:rPr lang="en-US" dirty="0" smtClean="0">
                <a:latin typeface="Georgia" pitchFamily="18" charset="0"/>
              </a:rPr>
            </a:br>
            <a:r>
              <a:rPr lang="en-US" dirty="0" smtClean="0">
                <a:latin typeface="Georgia" pitchFamily="18" charset="0"/>
              </a:rPr>
              <a:t>		Major and/or Minor Premises.</a:t>
            </a:r>
          </a:p>
          <a:p>
            <a:pPr marL="0" indent="0">
              <a:buNone/>
              <a:tabLst>
                <a:tab pos="339725" algn="l"/>
                <a:tab pos="633413" algn="l"/>
              </a:tabLst>
            </a:pPr>
            <a:endParaRPr lang="en-US" dirty="0" smtClean="0">
              <a:latin typeface="Georgia" pitchFamily="18" charset="0"/>
            </a:endParaRPr>
          </a:p>
          <a:p>
            <a:pPr marL="0" indent="0">
              <a:buNone/>
              <a:tabLst>
                <a:tab pos="339725" algn="l"/>
                <a:tab pos="633413" algn="l"/>
              </a:tabLst>
            </a:pPr>
            <a:r>
              <a:rPr lang="en-US" dirty="0" smtClean="0">
                <a:latin typeface="Georgia" pitchFamily="18" charset="0"/>
              </a:rPr>
              <a:t>As writers, one has to be careful crafting these formulas for defense. It is easy to generate flawed logic or invalid syllogisms within rhetoric strategies. </a:t>
            </a:r>
          </a:p>
          <a:p>
            <a:pPr marL="0" indent="0">
              <a:buNone/>
              <a:tabLst>
                <a:tab pos="339725" algn="l"/>
                <a:tab pos="633413" algn="l"/>
              </a:tabLst>
            </a:pPr>
            <a:endParaRPr lang="en-US" dirty="0" smtClean="0">
              <a:latin typeface="Georgia" pitchFamily="18" charset="0"/>
            </a:endParaRPr>
          </a:p>
        </p:txBody>
      </p:sp>
      <p:sp>
        <p:nvSpPr>
          <p:cNvPr id="5" name="Footer Placeholder 4"/>
          <p:cNvSpPr>
            <a:spLocks noGrp="1"/>
          </p:cNvSpPr>
          <p:nvPr>
            <p:ph type="ftr" sz="quarter" idx="11"/>
          </p:nvPr>
        </p:nvSpPr>
        <p:spPr/>
        <p:txBody>
          <a:bodyPr/>
          <a:lstStyle/>
          <a:p>
            <a:r>
              <a:rPr lang="en-US" smtClean="0"/>
              <a:t>English 1301: Composition &amp; Rhetoric I  || D. Glen Smith, instructor</a:t>
            </a:r>
            <a:endParaRPr lang="en-US"/>
          </a:p>
        </p:txBody>
      </p:sp>
      <p:sp>
        <p:nvSpPr>
          <p:cNvPr id="7" name="Slide Number Placeholder 6"/>
          <p:cNvSpPr>
            <a:spLocks noGrp="1"/>
          </p:cNvSpPr>
          <p:nvPr>
            <p:ph type="sldNum" sz="quarter" idx="12"/>
          </p:nvPr>
        </p:nvSpPr>
        <p:spPr/>
        <p:txBody>
          <a:bodyPr/>
          <a:lstStyle/>
          <a:p>
            <a:fld id="{22D0A825-39AA-4E6E-8F1A-A13F0D128C6E}" type="slidenum">
              <a:rPr lang="en-US" smtClean="0"/>
              <a:pPr/>
              <a:t>7</a:t>
            </a:fld>
            <a:endParaRPr lang="en-US"/>
          </a:p>
        </p:txBody>
      </p:sp>
    </p:spTree>
    <p:extLst>
      <p:ext uri="{BB962C8B-B14F-4D97-AF65-F5344CB8AC3E}">
        <p14:creationId xmlns="" xmlns:p14="http://schemas.microsoft.com/office/powerpoint/2010/main" val="33979864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eorgia" panose="02040502050405020303" pitchFamily="18" charset="0"/>
              </a:rPr>
              <a:t>An invalid syllogism</a:t>
            </a:r>
            <a:endParaRPr lang="en-US" dirty="0">
              <a:latin typeface="Georgia" panose="02040502050405020303" pitchFamily="18" charset="0"/>
            </a:endParaRPr>
          </a:p>
        </p:txBody>
      </p:sp>
      <p:sp>
        <p:nvSpPr>
          <p:cNvPr id="3" name="Content Placeholder 2"/>
          <p:cNvSpPr>
            <a:spLocks noGrp="1"/>
          </p:cNvSpPr>
          <p:nvPr>
            <p:ph idx="1"/>
          </p:nvPr>
        </p:nvSpPr>
        <p:spPr/>
        <p:txBody>
          <a:bodyPr>
            <a:normAutofit/>
          </a:bodyPr>
          <a:lstStyle/>
          <a:p>
            <a:pPr>
              <a:buNone/>
            </a:pPr>
            <a:r>
              <a:rPr lang="en-US" dirty="0" smtClean="0">
                <a:latin typeface="Georgia" pitchFamily="18" charset="0"/>
              </a:rPr>
              <a:t>	</a:t>
            </a:r>
            <a:r>
              <a:rPr lang="en-US" dirty="0" smtClean="0">
                <a:solidFill>
                  <a:srgbClr val="C00000"/>
                </a:solidFill>
                <a:latin typeface="Georgia" pitchFamily="18" charset="0"/>
              </a:rPr>
              <a:t>Major premise: </a:t>
            </a:r>
          </a:p>
          <a:p>
            <a:pPr>
              <a:buNone/>
            </a:pPr>
            <a:r>
              <a:rPr lang="en-US" dirty="0" smtClean="0">
                <a:latin typeface="Georgia" pitchFamily="18" charset="0"/>
              </a:rPr>
              <a:t>	</a:t>
            </a:r>
            <a:endParaRPr lang="en-US" dirty="0">
              <a:latin typeface="Georgia" pitchFamily="18" charset="0"/>
            </a:endParaRPr>
          </a:p>
        </p:txBody>
      </p:sp>
      <p:sp>
        <p:nvSpPr>
          <p:cNvPr id="5" name="Footer Placeholder 4"/>
          <p:cNvSpPr>
            <a:spLocks noGrp="1"/>
          </p:cNvSpPr>
          <p:nvPr>
            <p:ph type="ftr" sz="quarter" idx="11"/>
          </p:nvPr>
        </p:nvSpPr>
        <p:spPr/>
        <p:txBody>
          <a:bodyPr/>
          <a:lstStyle/>
          <a:p>
            <a:r>
              <a:rPr lang="en-US" smtClean="0"/>
              <a:t>English 1301: Composition &amp; Rhetoric I  || D. Glen Smith, instructor</a:t>
            </a:r>
            <a:endParaRPr lang="en-US"/>
          </a:p>
        </p:txBody>
      </p:sp>
      <p:sp>
        <p:nvSpPr>
          <p:cNvPr id="7" name="Slide Number Placeholder 6"/>
          <p:cNvSpPr>
            <a:spLocks noGrp="1"/>
          </p:cNvSpPr>
          <p:nvPr>
            <p:ph type="sldNum" sz="quarter" idx="12"/>
          </p:nvPr>
        </p:nvSpPr>
        <p:spPr/>
        <p:txBody>
          <a:bodyPr/>
          <a:lstStyle/>
          <a:p>
            <a:fld id="{22D0A825-39AA-4E6E-8F1A-A13F0D128C6E}" type="slidenum">
              <a:rPr lang="en-US" smtClean="0"/>
              <a:pPr/>
              <a:t>8</a:t>
            </a:fld>
            <a:endParaRPr lang="en-US"/>
          </a:p>
        </p:txBody>
      </p:sp>
    </p:spTree>
    <p:extLst>
      <p:ext uri="{BB962C8B-B14F-4D97-AF65-F5344CB8AC3E}">
        <p14:creationId xmlns="" xmlns:p14="http://schemas.microsoft.com/office/powerpoint/2010/main" val="33979864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eorgia" panose="02040502050405020303" pitchFamily="18" charset="0"/>
              </a:rPr>
              <a:t>An invalid syllogism</a:t>
            </a:r>
            <a:endParaRPr lang="en-US" dirty="0">
              <a:latin typeface="Georgia" panose="02040502050405020303" pitchFamily="18" charset="0"/>
            </a:endParaRPr>
          </a:p>
        </p:txBody>
      </p:sp>
      <p:sp>
        <p:nvSpPr>
          <p:cNvPr id="3" name="Content Placeholder 2"/>
          <p:cNvSpPr>
            <a:spLocks noGrp="1"/>
          </p:cNvSpPr>
          <p:nvPr>
            <p:ph idx="1"/>
          </p:nvPr>
        </p:nvSpPr>
        <p:spPr/>
        <p:txBody>
          <a:bodyPr>
            <a:normAutofit/>
          </a:bodyPr>
          <a:lstStyle/>
          <a:p>
            <a:pPr>
              <a:buNone/>
            </a:pPr>
            <a:r>
              <a:rPr lang="en-US" dirty="0" smtClean="0">
                <a:latin typeface="Georgia" pitchFamily="18" charset="0"/>
              </a:rPr>
              <a:t>	Major premise: </a:t>
            </a:r>
          </a:p>
          <a:p>
            <a:pPr>
              <a:buNone/>
            </a:pPr>
            <a:r>
              <a:rPr lang="en-US" dirty="0" smtClean="0">
                <a:latin typeface="Georgia" pitchFamily="18" charset="0"/>
              </a:rPr>
              <a:t>			</a:t>
            </a:r>
            <a:r>
              <a:rPr lang="en-US" dirty="0" smtClean="0">
                <a:solidFill>
                  <a:srgbClr val="C00000"/>
                </a:solidFill>
                <a:latin typeface="Georgia" pitchFamily="18" charset="0"/>
              </a:rPr>
              <a:t>All snakes are cold-blooded.</a:t>
            </a:r>
            <a:r>
              <a:rPr lang="en-US" dirty="0" smtClean="0">
                <a:latin typeface="Georgia" pitchFamily="18" charset="0"/>
              </a:rPr>
              <a:t/>
            </a:r>
            <a:br>
              <a:rPr lang="en-US" dirty="0" smtClean="0">
                <a:latin typeface="Georgia" pitchFamily="18" charset="0"/>
              </a:rPr>
            </a:br>
            <a:endParaRPr lang="en-US" dirty="0">
              <a:latin typeface="Georgia" pitchFamily="18" charset="0"/>
            </a:endParaRPr>
          </a:p>
        </p:txBody>
      </p:sp>
      <p:sp>
        <p:nvSpPr>
          <p:cNvPr id="5" name="Footer Placeholder 4"/>
          <p:cNvSpPr>
            <a:spLocks noGrp="1"/>
          </p:cNvSpPr>
          <p:nvPr>
            <p:ph type="ftr" sz="quarter" idx="11"/>
          </p:nvPr>
        </p:nvSpPr>
        <p:spPr/>
        <p:txBody>
          <a:bodyPr/>
          <a:lstStyle/>
          <a:p>
            <a:r>
              <a:rPr lang="en-US" smtClean="0"/>
              <a:t>English 1301: Composition &amp; Rhetoric I  || D. Glen Smith, instructor</a:t>
            </a:r>
            <a:endParaRPr lang="en-US"/>
          </a:p>
        </p:txBody>
      </p:sp>
      <p:sp>
        <p:nvSpPr>
          <p:cNvPr id="7" name="Slide Number Placeholder 6"/>
          <p:cNvSpPr>
            <a:spLocks noGrp="1"/>
          </p:cNvSpPr>
          <p:nvPr>
            <p:ph type="sldNum" sz="quarter" idx="12"/>
          </p:nvPr>
        </p:nvSpPr>
        <p:spPr/>
        <p:txBody>
          <a:bodyPr/>
          <a:lstStyle/>
          <a:p>
            <a:fld id="{22D0A825-39AA-4E6E-8F1A-A13F0D128C6E}" type="slidenum">
              <a:rPr lang="en-US" smtClean="0"/>
              <a:pPr/>
              <a:t>9</a:t>
            </a:fld>
            <a:endParaRPr lang="en-US"/>
          </a:p>
        </p:txBody>
      </p:sp>
    </p:spTree>
    <p:extLst>
      <p:ext uri="{BB962C8B-B14F-4D97-AF65-F5344CB8AC3E}">
        <p14:creationId xmlns="" xmlns:p14="http://schemas.microsoft.com/office/powerpoint/2010/main" val="33979864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419</TotalTime>
  <Words>941</Words>
  <Application>Microsoft Office PowerPoint</Application>
  <PresentationFormat>On-screen Show (4:3)</PresentationFormat>
  <Paragraphs>141</Paragraphs>
  <Slides>21</Slides>
  <Notes>15</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Syllogisms</vt:lpstr>
      <vt:lpstr>Definition</vt:lpstr>
      <vt:lpstr>Premise</vt:lpstr>
      <vt:lpstr>Premises &gt; Syllogism</vt:lpstr>
      <vt:lpstr>Premises &gt; Syllogism</vt:lpstr>
      <vt:lpstr>Premises &gt; Syllogism</vt:lpstr>
      <vt:lpstr>Valid or Invalid</vt:lpstr>
      <vt:lpstr>An invalid syllogism</vt:lpstr>
      <vt:lpstr>An invalid syllogism</vt:lpstr>
      <vt:lpstr>An invalid syllogism</vt:lpstr>
      <vt:lpstr>An invalid syllogism</vt:lpstr>
      <vt:lpstr>An invalid syllogism</vt:lpstr>
      <vt:lpstr>An invalid syllogism</vt:lpstr>
      <vt:lpstr>Invalid Syllogism</vt:lpstr>
      <vt:lpstr>Invalid Syllogism</vt:lpstr>
      <vt:lpstr>Thomas Jefferson</vt:lpstr>
      <vt:lpstr>Thomas Jefferson</vt:lpstr>
      <vt:lpstr>Thomas Jefferson</vt:lpstr>
      <vt:lpstr>Thomas Jefferson</vt:lpstr>
      <vt:lpstr>Thomas Jefferson</vt:lpstr>
      <vt:lpstr>Thomas Jefferson</vt:lpstr>
    </vt:vector>
  </TitlesOfParts>
  <Company>Wharton County Junior College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Elements of Rhetoric</dc:title>
  <dc:creator>WCJC</dc:creator>
  <cp:lastModifiedBy>David Glen Smith</cp:lastModifiedBy>
  <cp:revision>100</cp:revision>
  <cp:lastPrinted>2014-06-25T15:30:39Z</cp:lastPrinted>
  <dcterms:created xsi:type="dcterms:W3CDTF">2014-06-25T15:15:52Z</dcterms:created>
  <dcterms:modified xsi:type="dcterms:W3CDTF">2014-08-27T14:59:21Z</dcterms:modified>
</cp:coreProperties>
</file>