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7" r:id="rId3"/>
    <p:sldId id="288" r:id="rId4"/>
    <p:sldId id="268" r:id="rId5"/>
    <p:sldId id="258" r:id="rId6"/>
    <p:sldId id="260" r:id="rId7"/>
    <p:sldId id="287" r:id="rId8"/>
    <p:sldId id="266" r:id="rId9"/>
    <p:sldId id="269" r:id="rId10"/>
    <p:sldId id="270" r:id="rId11"/>
    <p:sldId id="279" r:id="rId12"/>
    <p:sldId id="278" r:id="rId13"/>
    <p:sldId id="280" r:id="rId14"/>
    <p:sldId id="281" r:id="rId15"/>
    <p:sldId id="282" r:id="rId16"/>
    <p:sldId id="271" r:id="rId17"/>
    <p:sldId id="283" r:id="rId18"/>
    <p:sldId id="284" r:id="rId19"/>
    <p:sldId id="285" r:id="rId20"/>
    <p:sldId id="286" r:id="rId21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r">
              <a:defRPr sz="1200"/>
            </a:lvl1pPr>
          </a:lstStyle>
          <a:p>
            <a:fld id="{A312F6DE-BFC8-4549-9D05-F6D2C6836255}" type="datetimeFigureOut">
              <a:rPr lang="en-US" smtClean="0"/>
              <a:pPr/>
              <a:t>2/23/2016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r">
              <a:defRPr sz="1200"/>
            </a:lvl1pPr>
          </a:lstStyle>
          <a:p>
            <a:fld id="{2B847860-A9EA-41CB-9652-E6D5AE2F691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062266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2962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/>
            </a:lvl1pPr>
          </a:lstStyle>
          <a:p>
            <a:fld id="{5D63ED45-824F-45C2-B8F5-9B37743BCCF7}" type="datetimeFigureOut">
              <a:rPr lang="en-US" smtClean="0"/>
              <a:pPr/>
              <a:t>2/23/2016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51" tIns="47425" rIns="94851" bIns="4742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2183" y="4561226"/>
            <a:ext cx="5850835" cy="4320213"/>
          </a:xfrm>
          <a:prstGeom prst="rect">
            <a:avLst/>
          </a:prstGeom>
        </p:spPr>
        <p:txBody>
          <a:bodyPr vert="horz" lIns="94851" tIns="47425" rIns="94851" bIns="4742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2962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/>
            </a:lvl1pPr>
          </a:lstStyle>
          <a:p>
            <a:fld id="{DD196087-5279-445A-8F82-E5AD778806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400940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196087-5279-445A-8F82-E5AD778806E0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3658601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196087-5279-445A-8F82-E5AD778806E0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2215639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196087-5279-445A-8F82-E5AD778806E0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1079169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196087-5279-445A-8F82-E5AD778806E0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918593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196087-5279-445A-8F82-E5AD778806E0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189060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196087-5279-445A-8F82-E5AD778806E0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994984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196087-5279-445A-8F82-E5AD778806E0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700287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196087-5279-445A-8F82-E5AD778806E0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439632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196087-5279-445A-8F82-E5AD778806E0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923195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196087-5279-445A-8F82-E5AD778806E0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839794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196087-5279-445A-8F82-E5AD778806E0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260075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196087-5279-445A-8F82-E5AD778806E0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865057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1066800" cy="349250"/>
          </a:xfrm>
        </p:spPr>
        <p:txBody>
          <a:bodyPr/>
          <a:lstStyle>
            <a:lvl1pPr algn="r">
              <a:defRPr sz="900">
                <a:latin typeface="Georgia" pitchFamily="18" charset="0"/>
              </a:defRPr>
            </a:lvl1pPr>
          </a:lstStyle>
          <a:p>
            <a:r>
              <a:rPr lang="en-US" smtClean="0"/>
              <a:t>7/9/2014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00200" y="6356350"/>
            <a:ext cx="4419600" cy="365125"/>
          </a:xfrm>
        </p:spPr>
        <p:txBody>
          <a:bodyPr/>
          <a:lstStyle>
            <a:lvl1pPr algn="l">
              <a:defRPr sz="900">
                <a:latin typeface="Georgia" pitchFamily="18" charset="0"/>
              </a:defRPr>
            </a:lvl1pPr>
          </a:lstStyle>
          <a:p>
            <a:r>
              <a:rPr lang="en-US" dirty="0" smtClean="0"/>
              <a:t>English 1301: Composition &amp; Rhetoric I  || D. Glen Smith, instructor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0A825-39AA-4E6E-8F1A-A13F0D128C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08969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7/9/2014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English 1301: Composition &amp; Rhetoric I  || D. Glen Smith, instructor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0A825-39AA-4E6E-8F1A-A13F0D128C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51083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7/9/2014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English 1301: Composition &amp; Rhetoric I  || D. Glen Smith, instructor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0A825-39AA-4E6E-8F1A-A13F0D128C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47679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685800" cy="365125"/>
          </a:xfrm>
        </p:spPr>
        <p:txBody>
          <a:bodyPr/>
          <a:lstStyle/>
          <a:p>
            <a:r>
              <a:rPr lang="en-US" smtClean="0"/>
              <a:t>7/9/2014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219200" y="6356350"/>
            <a:ext cx="5334000" cy="365125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smtClean="0"/>
              <a:t>English 1301: Composition &amp; Rhetoric I  || D. Glen Smith, instructor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0A825-39AA-4E6E-8F1A-A13F0D128C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66783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7/9/2014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English 1301: Composition &amp; Rhetoric I  || D. Glen Smith, instructor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0A825-39AA-4E6E-8F1A-A13F0D128C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74586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7/9/2014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English 1301: Composition &amp; Rhetoric I  || D. Glen Smith, instructor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0A825-39AA-4E6E-8F1A-A13F0D128C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96937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7/9/2014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English 1301: Composition &amp; Rhetoric I  || D. Glen Smith, instructor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0A825-39AA-4E6E-8F1A-A13F0D128C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50190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7/9/2014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English 1301: Composition &amp; Rhetoric I  || D. Glen Smith, instructor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0A825-39AA-4E6E-8F1A-A13F0D128C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79330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7/9/2014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English 1301: Composition &amp; Rhetoric I  || D. Glen Smith, instructor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0A825-39AA-4E6E-8F1A-A13F0D128C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16234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7/9/2014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English 1301: Composition &amp; Rhetoric I  || D. Glen Smith, instructor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0A825-39AA-4E6E-8F1A-A13F0D128C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54938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7/9/2014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English 1301: Composition &amp; Rhetoric I  || D. Glen Smith, instructor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0A825-39AA-4E6E-8F1A-A13F0D128C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79737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Georgia" pitchFamily="18" charset="0"/>
              </a:defRPr>
            </a:lvl1pPr>
          </a:lstStyle>
          <a:p>
            <a:r>
              <a:rPr lang="en-US" smtClean="0"/>
              <a:t>7/9/2014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886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  <a:latin typeface="Georgia" pitchFamily="18" charset="0"/>
              </a:defRPr>
            </a:lvl1pPr>
          </a:lstStyle>
          <a:p>
            <a:r>
              <a:rPr lang="en-US" smtClean="0"/>
              <a:t>English 1301: Composition &amp; Rhetoric I  || D. Glen Smith, instructor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Georgia" pitchFamily="18" charset="0"/>
              </a:defRPr>
            </a:lvl1pPr>
          </a:lstStyle>
          <a:p>
            <a:fld id="{22D0A825-39AA-4E6E-8F1A-A13F0D128C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97548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oets.org/poetsorg/poem/shall-i-compare-thee-summers-day-sonnet-18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avidglensmith.com/lonestar/1302/PDFs/Auden-FuneralBlues.pdf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oets.org/poetsorg/poem/lost-fugue-chet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Georgia" panose="02040502050405020303" pitchFamily="18" charset="0"/>
              </a:rPr>
              <a:t>Poems of Protest,</a:t>
            </a:r>
            <a:br>
              <a:rPr lang="en-US" sz="3600" dirty="0">
                <a:latin typeface="Georgia" panose="02040502050405020303" pitchFamily="18" charset="0"/>
              </a:rPr>
            </a:br>
            <a:r>
              <a:rPr lang="en-US" sz="3600" dirty="0">
                <a:latin typeface="Georgia" panose="02040502050405020303" pitchFamily="18" charset="0"/>
              </a:rPr>
              <a:t>Poems of Witness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latin typeface="Georgia" pitchFamily="18" charset="0"/>
              </a:rPr>
              <a:t>Literary Traditions of </a:t>
            </a:r>
            <a:br>
              <a:rPr lang="en-US" dirty="0">
                <a:latin typeface="Georgia" pitchFamily="18" charset="0"/>
              </a:rPr>
            </a:br>
            <a:r>
              <a:rPr lang="en-US" dirty="0">
                <a:latin typeface="Georgia" pitchFamily="18" charset="0"/>
              </a:rPr>
              <a:t>Social Commentary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English 1302: Composition &amp; Rhetoric II  || D. Glen Smith, instructor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0A825-39AA-4E6E-8F1A-A13F0D128C6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72136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Georgia" panose="02040502050405020303" pitchFamily="18" charset="0"/>
              </a:rPr>
              <a:t>W. H. Auden || “The Unknown Citizen”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latin typeface="Georgia" panose="02040502050405020303" pitchFamily="18" charset="0"/>
              </a:rPr>
              <a:t>The </a:t>
            </a:r>
            <a:r>
              <a:rPr lang="en-US" dirty="0">
                <a:latin typeface="Georgia" panose="02040502050405020303" pitchFamily="18" charset="0"/>
              </a:rPr>
              <a:t>poet is </a:t>
            </a:r>
            <a:r>
              <a:rPr lang="en-US" i="1" dirty="0">
                <a:latin typeface="Georgia" panose="02040502050405020303" pitchFamily="18" charset="0"/>
              </a:rPr>
              <a:t>not</a:t>
            </a:r>
            <a:r>
              <a:rPr lang="en-US" dirty="0">
                <a:latin typeface="Georgia" panose="02040502050405020303" pitchFamily="18" charset="0"/>
              </a:rPr>
              <a:t> the </a:t>
            </a:r>
            <a:r>
              <a:rPr lang="en-US" dirty="0" smtClean="0">
                <a:latin typeface="Georgia" panose="02040502050405020303" pitchFamily="18" charset="0"/>
              </a:rPr>
              <a:t>narrator. </a:t>
            </a:r>
          </a:p>
          <a:p>
            <a:pPr marL="0" indent="0">
              <a:buNone/>
            </a:pPr>
            <a:endParaRPr lang="en-US" dirty="0" smtClean="0"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Georgia" panose="02040502050405020303" pitchFamily="18" charset="0"/>
              </a:rPr>
              <a:t>• The </a:t>
            </a:r>
            <a:r>
              <a:rPr lang="en-US" dirty="0">
                <a:latin typeface="Georgia" panose="02040502050405020303" pitchFamily="18" charset="0"/>
              </a:rPr>
              <a:t>persona </a:t>
            </a:r>
            <a:r>
              <a:rPr lang="en-US" dirty="0" smtClean="0">
                <a:latin typeface="Georgia" panose="02040502050405020303" pitchFamily="18" charset="0"/>
              </a:rPr>
              <a:t>in this case is a member of a </a:t>
            </a:r>
            <a:br>
              <a:rPr lang="en-US" dirty="0" smtClean="0">
                <a:latin typeface="Georgia" panose="02040502050405020303" pitchFamily="18" charset="0"/>
              </a:rPr>
            </a:br>
            <a:r>
              <a:rPr lang="en-US" dirty="0" smtClean="0">
                <a:latin typeface="Georgia" panose="02040502050405020303" pitchFamily="18" charset="0"/>
              </a:rPr>
              <a:t>   controlling governmental agency.</a:t>
            </a:r>
            <a:br>
              <a:rPr lang="en-US" dirty="0" smtClean="0">
                <a:latin typeface="Georgia" panose="02040502050405020303" pitchFamily="18" charset="0"/>
              </a:rPr>
            </a:br>
            <a:r>
              <a:rPr lang="en-US" dirty="0" smtClean="0">
                <a:latin typeface="Georgia" panose="02040502050405020303" pitchFamily="18" charset="0"/>
              </a:rPr>
              <a:t>• He does </a:t>
            </a:r>
            <a:r>
              <a:rPr lang="en-US" dirty="0">
                <a:latin typeface="Georgia" panose="02040502050405020303" pitchFamily="18" charset="0"/>
              </a:rPr>
              <a:t>not react to the scene </a:t>
            </a:r>
            <a:r>
              <a:rPr lang="en-US" dirty="0" smtClean="0">
                <a:latin typeface="Georgia" panose="02040502050405020303" pitchFamily="18" charset="0"/>
              </a:rPr>
              <a:t>he </a:t>
            </a:r>
            <a:br>
              <a:rPr lang="en-US" dirty="0" smtClean="0">
                <a:latin typeface="Georgia" panose="02040502050405020303" pitchFamily="18" charset="0"/>
              </a:rPr>
            </a:br>
            <a:r>
              <a:rPr lang="en-US" dirty="0" smtClean="0">
                <a:latin typeface="Georgia" panose="02040502050405020303" pitchFamily="18" charset="0"/>
              </a:rPr>
              <a:t>   unemotionally reports, </a:t>
            </a:r>
            <a:r>
              <a:rPr lang="en-US" dirty="0">
                <a:latin typeface="Georgia" panose="02040502050405020303" pitchFamily="18" charset="0"/>
              </a:rPr>
              <a:t>he merely relates </a:t>
            </a:r>
            <a:r>
              <a:rPr lang="en-US" dirty="0" smtClean="0">
                <a:latin typeface="Georgia" panose="02040502050405020303" pitchFamily="18" charset="0"/>
              </a:rPr>
              <a:t/>
            </a:r>
            <a:br>
              <a:rPr lang="en-US" dirty="0" smtClean="0">
                <a:latin typeface="Georgia" panose="02040502050405020303" pitchFamily="18" charset="0"/>
              </a:rPr>
            </a:br>
            <a:r>
              <a:rPr lang="en-US" dirty="0" smtClean="0">
                <a:latin typeface="Georgia" panose="02040502050405020303" pitchFamily="18" charset="0"/>
              </a:rPr>
              <a:t>   the </a:t>
            </a:r>
            <a:r>
              <a:rPr lang="en-US" dirty="0">
                <a:latin typeface="Georgia" panose="02040502050405020303" pitchFamily="18" charset="0"/>
              </a:rPr>
              <a:t>history of an unknown </a:t>
            </a:r>
            <a:r>
              <a:rPr lang="en-US" dirty="0" smtClean="0">
                <a:latin typeface="Georgia" panose="02040502050405020303" pitchFamily="18" charset="0"/>
              </a:rPr>
              <a:t>man, a </a:t>
            </a:r>
            <a:r>
              <a:rPr lang="en-US" dirty="0">
                <a:latin typeface="Georgia" panose="02040502050405020303" pitchFamily="18" charset="0"/>
              </a:rPr>
              <a:t>figure </a:t>
            </a:r>
            <a:r>
              <a:rPr lang="en-US" dirty="0" smtClean="0">
                <a:latin typeface="Georgia" panose="02040502050405020303" pitchFamily="18" charset="0"/>
              </a:rPr>
              <a:t/>
            </a:r>
            <a:br>
              <a:rPr lang="en-US" dirty="0" smtClean="0">
                <a:latin typeface="Georgia" panose="02040502050405020303" pitchFamily="18" charset="0"/>
              </a:rPr>
            </a:br>
            <a:r>
              <a:rPr lang="en-US" dirty="0" smtClean="0">
                <a:latin typeface="Georgia" panose="02040502050405020303" pitchFamily="18" charset="0"/>
              </a:rPr>
              <a:t>   without </a:t>
            </a:r>
            <a:r>
              <a:rPr lang="en-US" dirty="0">
                <a:latin typeface="Georgia" panose="02040502050405020303" pitchFamily="18" charset="0"/>
              </a:rPr>
              <a:t>true  identity.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English 1302: Composition &amp; Rhetoric II  || D. Glen Smith, instructor</a:t>
            </a:r>
          </a:p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0A825-39AA-4E6E-8F1A-A13F0D128C6E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979864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Georgia" panose="02040502050405020303" pitchFamily="18" charset="0"/>
              </a:rPr>
              <a:t>W. H. Auden || “The Unknown Citizen”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latin typeface="Georgia" panose="02040502050405020303" pitchFamily="18" charset="0"/>
              </a:rPr>
              <a:t>This work is considered </a:t>
            </a:r>
            <a:r>
              <a:rPr lang="en-US" b="1" dirty="0" smtClean="0">
                <a:latin typeface="Georgia" panose="02040502050405020303" pitchFamily="18" charset="0"/>
              </a:rPr>
              <a:t>open form</a:t>
            </a:r>
            <a:r>
              <a:rPr lang="en-US" dirty="0" smtClean="0">
                <a:latin typeface="Georgia" panose="02040502050405020303" pitchFamily="18" charset="0"/>
              </a:rPr>
              <a:t>.</a:t>
            </a:r>
          </a:p>
          <a:p>
            <a:pPr>
              <a:buNone/>
            </a:pPr>
            <a:r>
              <a:rPr lang="en-US" dirty="0" smtClean="0">
                <a:latin typeface="Georgia" panose="02040502050405020303" pitchFamily="18" charset="0"/>
              </a:rPr>
              <a:t>• 	It does </a:t>
            </a:r>
            <a:r>
              <a:rPr lang="en-US" dirty="0">
                <a:latin typeface="Georgia" panose="02040502050405020303" pitchFamily="18" charset="0"/>
              </a:rPr>
              <a:t>not contain a steady rhythm </a:t>
            </a:r>
            <a:r>
              <a:rPr lang="en-US" dirty="0" smtClean="0">
                <a:latin typeface="Georgia" panose="02040502050405020303" pitchFamily="18" charset="0"/>
              </a:rPr>
              <a:t>or</a:t>
            </a:r>
            <a:br>
              <a:rPr lang="en-US" dirty="0" smtClean="0">
                <a:latin typeface="Georgia" panose="02040502050405020303" pitchFamily="18" charset="0"/>
              </a:rPr>
            </a:br>
            <a:r>
              <a:rPr lang="en-US" dirty="0" smtClean="0">
                <a:latin typeface="Georgia" panose="02040502050405020303" pitchFamily="18" charset="0"/>
              </a:rPr>
              <a:t>standard meter</a:t>
            </a:r>
            <a:r>
              <a:rPr lang="en-US" dirty="0">
                <a:latin typeface="Georgia" panose="02040502050405020303" pitchFamily="18" charset="0"/>
              </a:rPr>
              <a:t>. </a:t>
            </a:r>
            <a:endParaRPr lang="en-US" dirty="0" smtClean="0">
              <a:latin typeface="Georgia" panose="02040502050405020303" pitchFamily="18" charset="0"/>
            </a:endParaRPr>
          </a:p>
          <a:p>
            <a:pPr>
              <a:buNone/>
            </a:pPr>
            <a:r>
              <a:rPr lang="en-US" dirty="0" smtClean="0">
                <a:latin typeface="Georgia" panose="02040502050405020303" pitchFamily="18" charset="0"/>
              </a:rPr>
              <a:t>•	However, the lines </a:t>
            </a:r>
            <a:r>
              <a:rPr lang="en-US" dirty="0">
                <a:latin typeface="Georgia" panose="02040502050405020303" pitchFamily="18" charset="0"/>
              </a:rPr>
              <a:t>do </a:t>
            </a:r>
            <a:r>
              <a:rPr lang="en-US" dirty="0" smtClean="0">
                <a:latin typeface="Georgia" panose="02040502050405020303" pitchFamily="18" charset="0"/>
              </a:rPr>
              <a:t>rhyme— </a:t>
            </a:r>
            <a:br>
              <a:rPr lang="en-US" dirty="0" smtClean="0">
                <a:latin typeface="Georgia" panose="02040502050405020303" pitchFamily="18" charset="0"/>
              </a:rPr>
            </a:br>
            <a:r>
              <a:rPr lang="en-US" dirty="0" smtClean="0">
                <a:latin typeface="Georgia" panose="02040502050405020303" pitchFamily="18" charset="0"/>
              </a:rPr>
              <a:t>albeit the full poem lacks a formal </a:t>
            </a:r>
            <a:br>
              <a:rPr lang="en-US" dirty="0" smtClean="0">
                <a:latin typeface="Georgia" panose="02040502050405020303" pitchFamily="18" charset="0"/>
              </a:rPr>
            </a:br>
            <a:r>
              <a:rPr lang="en-US" b="1" dirty="0" smtClean="0">
                <a:latin typeface="Georgia" panose="02040502050405020303" pitchFamily="18" charset="0"/>
              </a:rPr>
              <a:t>rhyme scheme</a:t>
            </a:r>
            <a:r>
              <a:rPr lang="en-US" dirty="0" smtClean="0">
                <a:latin typeface="Georgia" panose="02040502050405020303" pitchFamily="18" charset="0"/>
              </a:rPr>
              <a:t>. </a:t>
            </a:r>
            <a:endParaRPr lang="en-US" dirty="0">
              <a:latin typeface="Georgia" panose="02040502050405020303" pitchFamily="18" charset="0"/>
            </a:endParaRPr>
          </a:p>
          <a:p>
            <a:pPr>
              <a:buNone/>
            </a:pPr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English 1302: Composition &amp; Rhetoric II  || D. Glen Smith, instructor</a:t>
            </a:r>
          </a:p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0A825-39AA-4E6E-8F1A-A13F0D128C6E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979864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 panose="02040502050405020303" pitchFamily="18" charset="0"/>
              </a:rPr>
              <a:t>Use of Rhyme</a:t>
            </a:r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latin typeface="Georgia" pitchFamily="18" charset="0"/>
              </a:rPr>
              <a:t>		</a:t>
            </a:r>
          </a:p>
          <a:p>
            <a:pPr>
              <a:buNone/>
            </a:pPr>
            <a:r>
              <a:rPr lang="en-US" dirty="0" smtClean="0">
                <a:latin typeface="Georgia" pitchFamily="18" charset="0"/>
              </a:rPr>
              <a:t>			</a:t>
            </a:r>
            <a:endParaRPr lang="en-US" dirty="0">
              <a:latin typeface="Georgia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English 1302: Composition &amp; Rhetoric II  || D. Glen Smith, instructor</a:t>
            </a:r>
          </a:p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0A825-39AA-4E6E-8F1A-A13F0D128C6E}" type="slidenum">
              <a:rPr lang="en-US" smtClean="0"/>
              <a:pPr/>
              <a:t>12</a:t>
            </a:fld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67331426"/>
              </p:ext>
            </p:extLst>
          </p:nvPr>
        </p:nvGraphicFramePr>
        <p:xfrm>
          <a:off x="1524000" y="1397000"/>
          <a:ext cx="6096000" cy="42367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b="0" kern="1200" dirty="0" smtClean="0">
                          <a:solidFill>
                            <a:sysClr val="windowText" lastClr="000000"/>
                          </a:solidFill>
                          <a:effectLst/>
                          <a:latin typeface="Georgia" panose="02040502050405020303" pitchFamily="18" charset="0"/>
                        </a:rPr>
                        <a:t>A	be</a:t>
                      </a:r>
                      <a:br>
                        <a:rPr lang="en-US" sz="1600" b="0" kern="1200" dirty="0" smtClean="0">
                          <a:solidFill>
                            <a:sysClr val="windowText" lastClr="000000"/>
                          </a:solidFill>
                          <a:effectLst/>
                          <a:latin typeface="Georgia" panose="02040502050405020303" pitchFamily="18" charset="0"/>
                        </a:rPr>
                      </a:br>
                      <a:r>
                        <a:rPr lang="en-US" sz="1600" b="0" kern="1200" dirty="0" smtClean="0">
                          <a:solidFill>
                            <a:sysClr val="windowText" lastClr="000000"/>
                          </a:solidFill>
                          <a:effectLst/>
                          <a:latin typeface="Georgia" panose="02040502050405020303" pitchFamily="18" charset="0"/>
                        </a:rPr>
                        <a:t>B	complaint </a:t>
                      </a:r>
                      <a:br>
                        <a:rPr lang="en-US" sz="1600" b="0" kern="1200" dirty="0" smtClean="0">
                          <a:solidFill>
                            <a:sysClr val="windowText" lastClr="000000"/>
                          </a:solidFill>
                          <a:effectLst/>
                          <a:latin typeface="Georgia" panose="02040502050405020303" pitchFamily="18" charset="0"/>
                        </a:rPr>
                      </a:br>
                      <a:r>
                        <a:rPr lang="en-US" sz="1600" b="0" kern="1200" dirty="0" smtClean="0">
                          <a:solidFill>
                            <a:sysClr val="windowText" lastClr="000000"/>
                          </a:solidFill>
                          <a:effectLst/>
                          <a:latin typeface="Georgia" panose="02040502050405020303" pitchFamily="18" charset="0"/>
                        </a:rPr>
                        <a:t>A	agree</a:t>
                      </a:r>
                      <a:br>
                        <a:rPr lang="en-US" sz="1600" b="0" kern="1200" dirty="0" smtClean="0">
                          <a:solidFill>
                            <a:sysClr val="windowText" lastClr="000000"/>
                          </a:solidFill>
                          <a:effectLst/>
                          <a:latin typeface="Georgia" panose="02040502050405020303" pitchFamily="18" charset="0"/>
                        </a:rPr>
                      </a:br>
                      <a:r>
                        <a:rPr lang="en-US" sz="1600" b="0" kern="1200" dirty="0" smtClean="0">
                          <a:solidFill>
                            <a:sysClr val="windowText" lastClr="000000"/>
                          </a:solidFill>
                          <a:effectLst/>
                          <a:latin typeface="Georgia" panose="02040502050405020303" pitchFamily="18" charset="0"/>
                        </a:rPr>
                        <a:t>B	saint</a:t>
                      </a:r>
                    </a:p>
                    <a:p>
                      <a:r>
                        <a:rPr lang="en-US" sz="1600" b="0" kern="1200" dirty="0" smtClean="0">
                          <a:solidFill>
                            <a:sysClr val="windowText" lastClr="000000"/>
                          </a:solidFill>
                          <a:effectLst/>
                          <a:latin typeface="Georgia" panose="02040502050405020303" pitchFamily="18" charset="0"/>
                        </a:rPr>
                        <a:t>A	community </a:t>
                      </a:r>
                    </a:p>
                    <a:p>
                      <a:r>
                        <a:rPr lang="en-US" sz="1600" b="0" kern="1200" dirty="0" smtClean="0">
                          <a:solidFill>
                            <a:sysClr val="windowText" lastClr="000000"/>
                          </a:solidFill>
                          <a:effectLst/>
                          <a:latin typeface="Georgia" panose="02040502050405020303" pitchFamily="18" charset="0"/>
                        </a:rPr>
                        <a:t/>
                      </a:r>
                      <a:br>
                        <a:rPr lang="en-US" sz="1600" b="0" kern="1200" dirty="0" smtClean="0">
                          <a:solidFill>
                            <a:sysClr val="windowText" lastClr="000000"/>
                          </a:solidFill>
                          <a:effectLst/>
                          <a:latin typeface="Georgia" panose="02040502050405020303" pitchFamily="18" charset="0"/>
                        </a:rPr>
                      </a:br>
                      <a:r>
                        <a:rPr lang="en-US" sz="1600" b="0" kern="1200" dirty="0" smtClean="0">
                          <a:solidFill>
                            <a:sysClr val="windowText" lastClr="000000"/>
                          </a:solidFill>
                          <a:effectLst/>
                          <a:latin typeface="Georgia" panose="02040502050405020303" pitchFamily="18" charset="0"/>
                        </a:rPr>
                        <a:t>C	retired	</a:t>
                      </a:r>
                      <a:br>
                        <a:rPr lang="en-US" sz="1600" b="0" kern="1200" dirty="0" smtClean="0">
                          <a:solidFill>
                            <a:sysClr val="windowText" lastClr="000000"/>
                          </a:solidFill>
                          <a:effectLst/>
                          <a:latin typeface="Georgia" panose="02040502050405020303" pitchFamily="18" charset="0"/>
                        </a:rPr>
                      </a:br>
                      <a:r>
                        <a:rPr lang="en-US" sz="1600" b="0" kern="1200" dirty="0" smtClean="0">
                          <a:solidFill>
                            <a:sysClr val="windowText" lastClr="000000"/>
                          </a:solidFill>
                          <a:effectLst/>
                          <a:latin typeface="Georgia" panose="02040502050405020303" pitchFamily="18" charset="0"/>
                        </a:rPr>
                        <a:t>C	fired</a:t>
                      </a:r>
                    </a:p>
                    <a:p>
                      <a:r>
                        <a:rPr lang="en-US" sz="1600" b="0" kern="1200" dirty="0" smtClean="0">
                          <a:solidFill>
                            <a:sysClr val="windowText" lastClr="000000"/>
                          </a:solidFill>
                          <a:effectLst/>
                          <a:latin typeface="Georgia" panose="02040502050405020303" pitchFamily="18" charset="0"/>
                        </a:rPr>
                        <a:t>D	</a:t>
                      </a:r>
                      <a:r>
                        <a:rPr lang="en-US" sz="1600" b="0" kern="1200" dirty="0" err="1" smtClean="0">
                          <a:solidFill>
                            <a:sysClr val="windowText" lastClr="000000"/>
                          </a:solidFill>
                          <a:effectLst/>
                          <a:latin typeface="Georgia" panose="02040502050405020303" pitchFamily="18" charset="0"/>
                        </a:rPr>
                        <a:t>inc</a:t>
                      </a:r>
                      <a:endParaRPr lang="en-US" sz="1600" b="0" kern="1200" dirty="0" smtClean="0">
                        <a:solidFill>
                          <a:sysClr val="windowText" lastClr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  <a:p>
                      <a:r>
                        <a:rPr lang="en-US" sz="1600" b="0" kern="1200" dirty="0" smtClean="0">
                          <a:solidFill>
                            <a:sysClr val="windowText" lastClr="000000"/>
                          </a:solidFill>
                          <a:effectLst/>
                          <a:latin typeface="Georgia" panose="02040502050405020303" pitchFamily="18" charset="0"/>
                        </a:rPr>
                        <a:t>E	views</a:t>
                      </a:r>
                      <a:br>
                        <a:rPr lang="en-US" sz="1600" b="0" kern="1200" dirty="0" smtClean="0">
                          <a:solidFill>
                            <a:sysClr val="windowText" lastClr="000000"/>
                          </a:solidFill>
                          <a:effectLst/>
                          <a:latin typeface="Georgia" panose="02040502050405020303" pitchFamily="18" charset="0"/>
                        </a:rPr>
                      </a:br>
                      <a:r>
                        <a:rPr lang="en-US" sz="1600" b="0" kern="1200" dirty="0" smtClean="0">
                          <a:solidFill>
                            <a:sysClr val="windowText" lastClr="000000"/>
                          </a:solidFill>
                          <a:effectLst/>
                          <a:latin typeface="Georgia" panose="02040502050405020303" pitchFamily="18" charset="0"/>
                        </a:rPr>
                        <a:t>E	dues</a:t>
                      </a:r>
                      <a:br>
                        <a:rPr lang="en-US" sz="1600" b="0" kern="1200" dirty="0" smtClean="0">
                          <a:solidFill>
                            <a:sysClr val="windowText" lastClr="000000"/>
                          </a:solidFill>
                          <a:effectLst/>
                          <a:latin typeface="Georgia" panose="02040502050405020303" pitchFamily="18" charset="0"/>
                        </a:rPr>
                      </a:br>
                      <a:r>
                        <a:rPr lang="en-US" sz="1600" b="0" kern="1200" dirty="0" smtClean="0">
                          <a:solidFill>
                            <a:sysClr val="windowText" lastClr="000000"/>
                          </a:solidFill>
                          <a:effectLst/>
                          <a:latin typeface="Georgia" panose="02040502050405020303" pitchFamily="18" charset="0"/>
                        </a:rPr>
                        <a:t>F	sound </a:t>
                      </a:r>
                      <a:br>
                        <a:rPr lang="en-US" sz="1600" b="0" kern="1200" dirty="0" smtClean="0">
                          <a:solidFill>
                            <a:sysClr val="windowText" lastClr="000000"/>
                          </a:solidFill>
                          <a:effectLst/>
                          <a:latin typeface="Georgia" panose="02040502050405020303" pitchFamily="18" charset="0"/>
                        </a:rPr>
                      </a:br>
                      <a:r>
                        <a:rPr lang="en-US" sz="1600" b="0" kern="1200" dirty="0" smtClean="0">
                          <a:solidFill>
                            <a:sysClr val="windowText" lastClr="000000"/>
                          </a:solidFill>
                          <a:effectLst/>
                          <a:latin typeface="Georgia" panose="02040502050405020303" pitchFamily="18" charset="0"/>
                        </a:rPr>
                        <a:t>F	found</a:t>
                      </a:r>
                      <a:br>
                        <a:rPr lang="en-US" sz="1600" b="0" kern="1200" dirty="0" smtClean="0">
                          <a:solidFill>
                            <a:sysClr val="windowText" lastClr="000000"/>
                          </a:solidFill>
                          <a:effectLst/>
                          <a:latin typeface="Georgia" panose="02040502050405020303" pitchFamily="18" charset="0"/>
                        </a:rPr>
                      </a:br>
                      <a:r>
                        <a:rPr lang="en-US" sz="1600" b="0" kern="1200" dirty="0" smtClean="0">
                          <a:solidFill>
                            <a:sysClr val="windowText" lastClr="000000"/>
                          </a:solidFill>
                          <a:effectLst/>
                          <a:latin typeface="Georgia" panose="02040502050405020303" pitchFamily="18" charset="0"/>
                        </a:rPr>
                        <a:t>D	drink</a:t>
                      </a:r>
                    </a:p>
                    <a:p>
                      <a:endParaRPr lang="en-US" sz="1600" b="0" kern="1200" dirty="0" smtClean="0">
                        <a:solidFill>
                          <a:sysClr val="windowText" lastClr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kern="1200" dirty="0" smtClean="0">
                          <a:solidFill>
                            <a:sysClr val="windowText" lastClr="000000"/>
                          </a:solidFill>
                          <a:effectLst/>
                          <a:latin typeface="Georgia" panose="02040502050405020303" pitchFamily="18" charset="0"/>
                        </a:rPr>
                        <a:t>G	day</a:t>
                      </a:r>
                      <a:br>
                        <a:rPr lang="en-US" sz="1600" b="0" kern="1200" dirty="0" smtClean="0">
                          <a:solidFill>
                            <a:sysClr val="windowText" lastClr="000000"/>
                          </a:solidFill>
                          <a:effectLst/>
                          <a:latin typeface="Georgia" panose="02040502050405020303" pitchFamily="18" charset="0"/>
                        </a:rPr>
                      </a:br>
                      <a:r>
                        <a:rPr lang="en-US" sz="1600" b="0" kern="1200" dirty="0" smtClean="0">
                          <a:solidFill>
                            <a:sysClr val="windowText" lastClr="000000"/>
                          </a:solidFill>
                          <a:effectLst/>
                          <a:latin typeface="Georgia" panose="02040502050405020303" pitchFamily="18" charset="0"/>
                        </a:rPr>
                        <a:t>G	way</a:t>
                      </a:r>
                      <a:endParaRPr lang="en-US" sz="1800" b="0" kern="1200" dirty="0" smtClean="0">
                        <a:solidFill>
                          <a:sysClr val="windowText" lastClr="000000"/>
                        </a:solidFill>
                        <a:effectLst/>
                        <a:latin typeface="Georgia" panose="02040502050405020303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H	insured</a:t>
                      </a:r>
                      <a:b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</a:b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H	cured</a:t>
                      </a:r>
                    </a:p>
                    <a:p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/>
                      </a:r>
                      <a:b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</a:b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I	declare</a:t>
                      </a:r>
                      <a:b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</a:b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J	plan</a:t>
                      </a:r>
                      <a:b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</a:b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J	man</a:t>
                      </a:r>
                      <a:b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</a:b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I	Frigidaire</a:t>
                      </a:r>
                      <a:b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</a:b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K	content</a:t>
                      </a:r>
                      <a:b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</a:b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I	year</a:t>
                      </a:r>
                      <a:b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</a:b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K	went</a:t>
                      </a:r>
                    </a:p>
                    <a:p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/>
                      </a:r>
                      <a:b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</a:b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L	population</a:t>
                      </a:r>
                      <a:b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</a:b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L	generation</a:t>
                      </a:r>
                      <a:b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</a:b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L	education</a:t>
                      </a:r>
                    </a:p>
                    <a:p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/>
                      </a:r>
                      <a:b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</a:b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M	absurd</a:t>
                      </a:r>
                      <a:b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</a:b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M	heard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3979864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 panose="02040502050405020303" pitchFamily="18" charset="0"/>
              </a:rPr>
              <a:t>Comparison of Meter</a:t>
            </a:r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 fontScale="62500" lnSpcReduction="20000"/>
          </a:bodyPr>
          <a:lstStyle/>
          <a:p>
            <a:pPr marL="0" indent="0" fontAlgn="t">
              <a:buNone/>
            </a:pPr>
            <a:r>
              <a:rPr lang="en-US" dirty="0">
                <a:latin typeface="Georgia" panose="02040502050405020303" pitchFamily="18" charset="0"/>
              </a:rPr>
              <a:t>Shall I compare thee to a summer’s day?</a:t>
            </a:r>
          </a:p>
          <a:p>
            <a:pPr marL="0" indent="0" fontAlgn="t">
              <a:buNone/>
            </a:pPr>
            <a:endParaRPr lang="en-US" dirty="0">
              <a:latin typeface="Georgia" panose="02040502050405020303" pitchFamily="18" charset="0"/>
            </a:endParaRPr>
          </a:p>
          <a:p>
            <a:pPr marL="0" indent="0" fontAlgn="t">
              <a:buNone/>
            </a:pPr>
            <a:r>
              <a:rPr lang="en-US" dirty="0">
                <a:latin typeface="Georgia" panose="02040502050405020303" pitchFamily="18" charset="0"/>
              </a:rPr>
              <a:t>	shall I / compare / thee to / a sum / </a:t>
            </a:r>
            <a:r>
              <a:rPr lang="en-US" dirty="0" err="1">
                <a:latin typeface="Georgia" panose="02040502050405020303" pitchFamily="18" charset="0"/>
              </a:rPr>
              <a:t>mer’s</a:t>
            </a:r>
            <a:r>
              <a:rPr lang="en-US" dirty="0">
                <a:latin typeface="Georgia" panose="02040502050405020303" pitchFamily="18" charset="0"/>
              </a:rPr>
              <a:t> day</a:t>
            </a:r>
          </a:p>
          <a:p>
            <a:pPr marL="0" indent="0" fontAlgn="t">
              <a:buNone/>
            </a:pPr>
            <a:r>
              <a:rPr lang="en-US" dirty="0">
                <a:latin typeface="Georgia" panose="02040502050405020303" pitchFamily="18" charset="0"/>
              </a:rPr>
              <a:t>	• perfect iambic pentameter</a:t>
            </a:r>
          </a:p>
          <a:p>
            <a:pPr marL="0" indent="0" fontAlgn="t">
              <a:buNone/>
            </a:pPr>
            <a:endParaRPr lang="en-US" dirty="0" smtClean="0">
              <a:latin typeface="Georgia" panose="02040502050405020303" pitchFamily="18" charset="0"/>
            </a:endParaRPr>
          </a:p>
          <a:p>
            <a:pPr marL="0" indent="0" fontAlgn="t">
              <a:buNone/>
            </a:pPr>
            <a:r>
              <a:rPr lang="en-US" dirty="0" smtClean="0">
                <a:latin typeface="Georgia" panose="02040502050405020303" pitchFamily="18" charset="0"/>
              </a:rPr>
              <a:t>He </a:t>
            </a:r>
            <a:r>
              <a:rPr lang="en-US" dirty="0">
                <a:latin typeface="Georgia" panose="02040502050405020303" pitchFamily="18" charset="0"/>
              </a:rPr>
              <a:t>was found by the Bureau of Statistics to be</a:t>
            </a:r>
            <a:br>
              <a:rPr lang="en-US" dirty="0">
                <a:latin typeface="Georgia" panose="02040502050405020303" pitchFamily="18" charset="0"/>
              </a:rPr>
            </a:br>
            <a:r>
              <a:rPr lang="en-US" dirty="0">
                <a:latin typeface="Georgia" panose="02040502050405020303" pitchFamily="18" charset="0"/>
              </a:rPr>
              <a:t>One against whom there was no official complaint</a:t>
            </a:r>
          </a:p>
          <a:p>
            <a:pPr marL="0" indent="0" fontAlgn="t">
              <a:buNone/>
            </a:pPr>
            <a:endParaRPr lang="en-US" dirty="0" smtClean="0">
              <a:latin typeface="Georgia" panose="02040502050405020303" pitchFamily="18" charset="0"/>
            </a:endParaRPr>
          </a:p>
          <a:p>
            <a:pPr marL="0" indent="0" fontAlgn="t">
              <a:buNone/>
            </a:pPr>
            <a:r>
              <a:rPr lang="en-US" dirty="0">
                <a:latin typeface="Georgia" panose="02040502050405020303" pitchFamily="18" charset="0"/>
              </a:rPr>
              <a:t>	</a:t>
            </a:r>
            <a:r>
              <a:rPr lang="en-US" dirty="0" smtClean="0">
                <a:latin typeface="Georgia" panose="02040502050405020303" pitchFamily="18" charset="0"/>
              </a:rPr>
              <a:t>he </a:t>
            </a:r>
            <a:r>
              <a:rPr lang="en-US" dirty="0">
                <a:latin typeface="Georgia" panose="02040502050405020303" pitchFamily="18" charset="0"/>
              </a:rPr>
              <a:t>was / found by / the bur / eau  of / </a:t>
            </a:r>
            <a:r>
              <a:rPr lang="en-US" dirty="0" err="1">
                <a:latin typeface="Georgia" panose="02040502050405020303" pitchFamily="18" charset="0"/>
              </a:rPr>
              <a:t>statis</a:t>
            </a:r>
            <a:r>
              <a:rPr lang="en-US" dirty="0">
                <a:latin typeface="Georgia" panose="02040502050405020303" pitchFamily="18" charset="0"/>
              </a:rPr>
              <a:t>/ </a:t>
            </a:r>
            <a:r>
              <a:rPr lang="en-US" dirty="0" err="1">
                <a:latin typeface="Georgia" panose="02040502050405020303" pitchFamily="18" charset="0"/>
              </a:rPr>
              <a:t>ics</a:t>
            </a:r>
            <a:r>
              <a:rPr lang="en-US" dirty="0">
                <a:latin typeface="Georgia" panose="02040502050405020303" pitchFamily="18" charset="0"/>
              </a:rPr>
              <a:t> to / be</a:t>
            </a:r>
          </a:p>
          <a:p>
            <a:pPr marL="0" indent="0" fontAlgn="t">
              <a:buNone/>
            </a:pPr>
            <a:r>
              <a:rPr lang="en-US" dirty="0">
                <a:latin typeface="Georgia" panose="02040502050405020303" pitchFamily="18" charset="0"/>
              </a:rPr>
              <a:t>	</a:t>
            </a:r>
            <a:endParaRPr lang="en-US" dirty="0" smtClean="0">
              <a:latin typeface="Georgia" panose="02040502050405020303" pitchFamily="18" charset="0"/>
            </a:endParaRPr>
          </a:p>
          <a:p>
            <a:pPr marL="0" indent="0" fontAlgn="t">
              <a:buNone/>
            </a:pPr>
            <a:r>
              <a:rPr lang="en-US" dirty="0">
                <a:latin typeface="Georgia" panose="02040502050405020303" pitchFamily="18" charset="0"/>
              </a:rPr>
              <a:t>	</a:t>
            </a:r>
            <a:r>
              <a:rPr lang="en-US" dirty="0" smtClean="0">
                <a:latin typeface="Georgia" panose="02040502050405020303" pitchFamily="18" charset="0"/>
              </a:rPr>
              <a:t>• awkward </a:t>
            </a:r>
            <a:r>
              <a:rPr lang="en-US" dirty="0">
                <a:latin typeface="Georgia" panose="02040502050405020303" pitchFamily="18" charset="0"/>
              </a:rPr>
              <a:t>iambic rhythm- </a:t>
            </a:r>
            <a:r>
              <a:rPr lang="en-US" dirty="0" smtClean="0">
                <a:latin typeface="Georgia" panose="02040502050405020303" pitchFamily="18" charset="0"/>
              </a:rPr>
              <a:t>shifts </a:t>
            </a:r>
            <a:r>
              <a:rPr lang="en-US" dirty="0">
                <a:latin typeface="Georgia" panose="02040502050405020303" pitchFamily="18" charset="0"/>
              </a:rPr>
              <a:t>to trochaic </a:t>
            </a:r>
          </a:p>
          <a:p>
            <a:pPr marL="0" indent="0" fontAlgn="t">
              <a:buNone/>
            </a:pPr>
            <a:endParaRPr lang="en-US" dirty="0" smtClean="0">
              <a:latin typeface="Georgia" panose="02040502050405020303" pitchFamily="18" charset="0"/>
            </a:endParaRPr>
          </a:p>
          <a:p>
            <a:pPr>
              <a:buNone/>
            </a:pPr>
            <a:r>
              <a:rPr lang="en-US" dirty="0" smtClean="0">
                <a:latin typeface="Georgia" panose="02040502050405020303" pitchFamily="18" charset="0"/>
              </a:rPr>
              <a:t/>
            </a:r>
            <a:br>
              <a:rPr lang="en-US" dirty="0" smtClean="0">
                <a:latin typeface="Georgia" panose="02040502050405020303" pitchFamily="18" charset="0"/>
              </a:rPr>
            </a:br>
            <a:endParaRPr lang="en-US" dirty="0">
              <a:latin typeface="Georgia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English 1302: Composition &amp; Rhetoric II  || D. Glen Smith, instructor</a:t>
            </a:r>
          </a:p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0A825-39AA-4E6E-8F1A-A13F0D128C6E}" type="slidenum">
              <a:rPr lang="en-US" smtClean="0"/>
              <a:pPr/>
              <a:t>13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90600" y="3276600"/>
            <a:ext cx="7086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3979864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 panose="02040502050405020303" pitchFamily="18" charset="0"/>
              </a:rPr>
              <a:t>Strategy of Auden’s First Line</a:t>
            </a:r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n-US" dirty="0" smtClean="0">
                <a:latin typeface="Georgia" panose="02040502050405020303" pitchFamily="18" charset="0"/>
              </a:rPr>
              <a:t>The awkward nature of the opening line serves a major purpose in this work.</a:t>
            </a:r>
          </a:p>
          <a:p>
            <a:pPr>
              <a:buNone/>
            </a:pPr>
            <a:endParaRPr lang="en-US" dirty="0" smtClean="0">
              <a:latin typeface="Georgia" panose="02040502050405020303" pitchFamily="18" charset="0"/>
            </a:endParaRPr>
          </a:p>
          <a:p>
            <a:pPr>
              <a:buNone/>
            </a:pPr>
            <a:r>
              <a:rPr lang="en-US" dirty="0" smtClean="0">
                <a:latin typeface="Georgia" panose="02040502050405020303" pitchFamily="18" charset="0"/>
              </a:rPr>
              <a:t>• 	the </a:t>
            </a:r>
            <a:r>
              <a:rPr lang="en-US" dirty="0" smtClean="0">
                <a:solidFill>
                  <a:srgbClr val="C00000"/>
                </a:solidFill>
                <a:latin typeface="Georgia" panose="02040502050405020303" pitchFamily="18" charset="0"/>
              </a:rPr>
              <a:t>lack</a:t>
            </a:r>
            <a:r>
              <a:rPr lang="en-US" dirty="0" smtClean="0">
                <a:latin typeface="Georgia" panose="02040502050405020303" pitchFamily="18" charset="0"/>
              </a:rPr>
              <a:t> of traditional, recognizable patterns reflects </a:t>
            </a:r>
            <a:r>
              <a:rPr lang="en-US" dirty="0">
                <a:latin typeface="Georgia" panose="02040502050405020303" pitchFamily="18" charset="0"/>
              </a:rPr>
              <a:t>the awkward, confusing notion of the poem’s main </a:t>
            </a:r>
            <a:r>
              <a:rPr lang="en-US" dirty="0" smtClean="0">
                <a:latin typeface="Georgia" panose="02040502050405020303" pitchFamily="18" charset="0"/>
              </a:rPr>
              <a:t>theme	which discusses a character’s lack of identity under a controlling, oppressive government</a:t>
            </a:r>
          </a:p>
          <a:p>
            <a:pPr>
              <a:buNone/>
            </a:pPr>
            <a:r>
              <a:rPr lang="en-US" dirty="0" smtClean="0">
                <a:latin typeface="Georgia" panose="02040502050405020303" pitchFamily="18" charset="0"/>
              </a:rPr>
              <a:t>			</a:t>
            </a:r>
          </a:p>
          <a:p>
            <a:pPr>
              <a:buNone/>
            </a:pPr>
            <a:endParaRPr lang="en-US" dirty="0">
              <a:latin typeface="Georgia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English 1302: Composition &amp; Rhetoric II  || D. Glen Smith, instructor</a:t>
            </a:r>
          </a:p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0A825-39AA-4E6E-8F1A-A13F0D128C6E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979864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 panose="02040502050405020303" pitchFamily="18" charset="0"/>
              </a:rPr>
              <a:t>Auden’s Epigraph</a:t>
            </a:r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>
                <a:latin typeface="Georgia" panose="02040502050405020303" pitchFamily="18" charset="0"/>
              </a:rPr>
              <a:t>The opening epigraph reads</a:t>
            </a:r>
            <a:r>
              <a:rPr lang="en-US" dirty="0" smtClean="0">
                <a:latin typeface="Georgia" panose="02040502050405020303" pitchFamily="18" charset="0"/>
              </a:rPr>
              <a:t>:</a:t>
            </a:r>
            <a:endParaRPr lang="en-US" dirty="0"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Georgia" panose="02040502050405020303" pitchFamily="18" charset="0"/>
              </a:rPr>
              <a:t>	(</a:t>
            </a:r>
            <a:r>
              <a:rPr lang="en-US" dirty="0">
                <a:latin typeface="Georgia" panose="02040502050405020303" pitchFamily="18" charset="0"/>
              </a:rPr>
              <a:t>To JS/07/M/378</a:t>
            </a:r>
            <a:br>
              <a:rPr lang="en-US" dirty="0">
                <a:latin typeface="Georgia" panose="02040502050405020303" pitchFamily="18" charset="0"/>
              </a:rPr>
            </a:br>
            <a:r>
              <a:rPr lang="en-US" dirty="0" smtClean="0">
                <a:latin typeface="Georgia" panose="02040502050405020303" pitchFamily="18" charset="0"/>
              </a:rPr>
              <a:t>	This </a:t>
            </a:r>
            <a:r>
              <a:rPr lang="en-US" dirty="0">
                <a:latin typeface="Georgia" panose="02040502050405020303" pitchFamily="18" charset="0"/>
              </a:rPr>
              <a:t>Marble Monument</a:t>
            </a:r>
            <a:br>
              <a:rPr lang="en-US" dirty="0">
                <a:latin typeface="Georgia" panose="02040502050405020303" pitchFamily="18" charset="0"/>
              </a:rPr>
            </a:br>
            <a:r>
              <a:rPr lang="en-US" dirty="0" smtClean="0">
                <a:latin typeface="Georgia" panose="02040502050405020303" pitchFamily="18" charset="0"/>
              </a:rPr>
              <a:t>	Is </a:t>
            </a:r>
            <a:r>
              <a:rPr lang="en-US" dirty="0">
                <a:latin typeface="Georgia" panose="02040502050405020303" pitchFamily="18" charset="0"/>
              </a:rPr>
              <a:t>Erected by the State) </a:t>
            </a:r>
            <a:endParaRPr lang="en-US" dirty="0" smtClean="0">
              <a:latin typeface="Georgia" panose="02040502050405020303" pitchFamily="18" charset="0"/>
            </a:endParaRPr>
          </a:p>
          <a:p>
            <a:pPr marL="0" indent="0">
              <a:buNone/>
            </a:pPr>
            <a:endParaRPr lang="en-US" dirty="0"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en-US" sz="2600" dirty="0" smtClean="0">
                <a:latin typeface="Georgia" panose="02040502050405020303" pitchFamily="18" charset="0"/>
              </a:rPr>
              <a:t>• </a:t>
            </a:r>
            <a:r>
              <a:rPr lang="en-US" sz="2600" dirty="0">
                <a:latin typeface="Georgia" panose="02040502050405020303" pitchFamily="18" charset="0"/>
              </a:rPr>
              <a:t>Typically an epigraph offers further insight, or </a:t>
            </a:r>
            <a:r>
              <a:rPr lang="en-US" sz="2600" dirty="0" smtClean="0">
                <a:latin typeface="Georgia" panose="02040502050405020303" pitchFamily="18" charset="0"/>
              </a:rPr>
              <a:t/>
            </a:r>
            <a:br>
              <a:rPr lang="en-US" sz="2600" dirty="0" smtClean="0">
                <a:latin typeface="Georgia" panose="02040502050405020303" pitchFamily="18" charset="0"/>
              </a:rPr>
            </a:br>
            <a:r>
              <a:rPr lang="en-US" sz="2600" dirty="0" smtClean="0">
                <a:latin typeface="Georgia" panose="02040502050405020303" pitchFamily="18" charset="0"/>
              </a:rPr>
              <a:t>   offers in </a:t>
            </a:r>
            <a:r>
              <a:rPr lang="en-US" sz="2600" dirty="0">
                <a:latin typeface="Georgia" panose="02040502050405020303" pitchFamily="18" charset="0"/>
              </a:rPr>
              <a:t>depth commentary to a literary work. </a:t>
            </a:r>
            <a:r>
              <a:rPr lang="en-US" sz="2600" dirty="0" smtClean="0">
                <a:latin typeface="Georgia" panose="02040502050405020303" pitchFamily="18" charset="0"/>
              </a:rPr>
              <a:t/>
            </a:r>
            <a:br>
              <a:rPr lang="en-US" sz="2600" dirty="0" smtClean="0">
                <a:latin typeface="Georgia" panose="02040502050405020303" pitchFamily="18" charset="0"/>
              </a:rPr>
            </a:br>
            <a:r>
              <a:rPr lang="en-US" sz="2600" dirty="0" smtClean="0">
                <a:latin typeface="Georgia" panose="02040502050405020303" pitchFamily="18" charset="0"/>
              </a:rPr>
              <a:t>   In </a:t>
            </a:r>
            <a:r>
              <a:rPr lang="en-US" sz="2600" dirty="0">
                <a:latin typeface="Georgia" panose="02040502050405020303" pitchFamily="18" charset="0"/>
              </a:rPr>
              <a:t>a few weeks we will bump into another use of this </a:t>
            </a:r>
            <a:r>
              <a:rPr lang="en-US" sz="2600" dirty="0" smtClean="0">
                <a:latin typeface="Georgia" panose="02040502050405020303" pitchFamily="18" charset="0"/>
              </a:rPr>
              <a:t/>
            </a:r>
            <a:br>
              <a:rPr lang="en-US" sz="2600" dirty="0" smtClean="0">
                <a:latin typeface="Georgia" panose="02040502050405020303" pitchFamily="18" charset="0"/>
              </a:rPr>
            </a:br>
            <a:r>
              <a:rPr lang="en-US" sz="2600" dirty="0" smtClean="0">
                <a:latin typeface="Georgia" panose="02040502050405020303" pitchFamily="18" charset="0"/>
              </a:rPr>
              <a:t>   device </a:t>
            </a:r>
            <a:r>
              <a:rPr lang="en-US" sz="2600" dirty="0">
                <a:latin typeface="Georgia" panose="02040502050405020303" pitchFamily="18" charset="0"/>
              </a:rPr>
              <a:t>when we read T. S. </a:t>
            </a:r>
            <a:r>
              <a:rPr lang="en-US" sz="2600" dirty="0" smtClean="0">
                <a:latin typeface="Georgia" panose="02040502050405020303" pitchFamily="18" charset="0"/>
              </a:rPr>
              <a:t>Eliot’s long poem:  </a:t>
            </a:r>
            <a:br>
              <a:rPr lang="en-US" sz="2600" dirty="0" smtClean="0">
                <a:latin typeface="Georgia" panose="02040502050405020303" pitchFamily="18" charset="0"/>
              </a:rPr>
            </a:br>
            <a:r>
              <a:rPr lang="en-US" sz="2600" dirty="0" smtClean="0">
                <a:latin typeface="Georgia" panose="02040502050405020303" pitchFamily="18" charset="0"/>
              </a:rPr>
              <a:t>   “</a:t>
            </a:r>
            <a:r>
              <a:rPr lang="en-US" sz="2600" dirty="0">
                <a:latin typeface="Georgia" panose="02040502050405020303" pitchFamily="18" charset="0"/>
              </a:rPr>
              <a:t>The Love Song of J. Alfred </a:t>
            </a:r>
            <a:r>
              <a:rPr lang="en-US" sz="2600" dirty="0" err="1">
                <a:latin typeface="Georgia" panose="02040502050405020303" pitchFamily="18" charset="0"/>
              </a:rPr>
              <a:t>Prufrock</a:t>
            </a:r>
            <a:r>
              <a:rPr lang="en-US" sz="2600" dirty="0">
                <a:latin typeface="Georgia" panose="02040502050405020303" pitchFamily="18" charset="0"/>
              </a:rPr>
              <a:t>.”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English 1302: Composition &amp; Rhetoric II  || D. Glen Smith, instructor</a:t>
            </a:r>
          </a:p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0A825-39AA-4E6E-8F1A-A13F0D128C6E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979864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 panose="02040502050405020303" pitchFamily="18" charset="0"/>
              </a:rPr>
              <a:t>Auden’s Epigraph</a:t>
            </a:r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dirty="0" smtClean="0">
                <a:latin typeface="Georgia" panose="02040502050405020303" pitchFamily="18" charset="0"/>
              </a:rPr>
              <a:t>The confusing </a:t>
            </a:r>
            <a:r>
              <a:rPr lang="en-US" dirty="0">
                <a:latin typeface="Georgia" panose="02040502050405020303" pitchFamily="18" charset="0"/>
              </a:rPr>
              <a:t>arrangements of words </a:t>
            </a:r>
            <a:r>
              <a:rPr lang="en-US" i="1" dirty="0">
                <a:latin typeface="Georgia" panose="02040502050405020303" pitchFamily="18" charset="0"/>
              </a:rPr>
              <a:t>do</a:t>
            </a:r>
            <a:r>
              <a:rPr lang="en-US" dirty="0">
                <a:latin typeface="Georgia" panose="02040502050405020303" pitchFamily="18" charset="0"/>
              </a:rPr>
              <a:t> provide some sense of </a:t>
            </a:r>
            <a:r>
              <a:rPr lang="en-US" dirty="0" smtClean="0">
                <a:latin typeface="Georgia" panose="02040502050405020303" pitchFamily="18" charset="0"/>
              </a:rPr>
              <a:t>clues, ironically.</a:t>
            </a:r>
          </a:p>
          <a:p>
            <a:pPr marL="0" indent="0">
              <a:buNone/>
            </a:pPr>
            <a:r>
              <a:rPr lang="en-US" sz="2000" dirty="0" smtClean="0">
                <a:latin typeface="Georgia" panose="02040502050405020303" pitchFamily="18" charset="0"/>
              </a:rPr>
              <a:t>• </a:t>
            </a:r>
            <a:r>
              <a:rPr lang="en-US" sz="2000" dirty="0">
                <a:latin typeface="Georgia" panose="02040502050405020303" pitchFamily="18" charset="0"/>
              </a:rPr>
              <a:t>From these three lines we can </a:t>
            </a:r>
            <a:r>
              <a:rPr lang="en-US" sz="2000" dirty="0" smtClean="0">
                <a:latin typeface="Georgia" panose="02040502050405020303" pitchFamily="18" charset="0"/>
              </a:rPr>
              <a:t>begin resolving </a:t>
            </a:r>
            <a:r>
              <a:rPr lang="en-US" sz="2000" dirty="0">
                <a:latin typeface="Georgia" panose="02040502050405020303" pitchFamily="18" charset="0"/>
              </a:rPr>
              <a:t>the setting. </a:t>
            </a:r>
            <a:endParaRPr lang="en-US" sz="2000" dirty="0" smtClean="0"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en-US" sz="2000" dirty="0" smtClean="0">
                <a:latin typeface="Georgia" panose="02040502050405020303" pitchFamily="18" charset="0"/>
              </a:rPr>
              <a:t>• We </a:t>
            </a:r>
            <a:r>
              <a:rPr lang="en-US" sz="2000" dirty="0">
                <a:latin typeface="Georgia" panose="02040502050405020303" pitchFamily="18" charset="0"/>
              </a:rPr>
              <a:t>are standing in front of a marble statue memorializing a figure </a:t>
            </a:r>
            <a:r>
              <a:rPr lang="en-US" sz="2000" dirty="0" smtClean="0">
                <a:latin typeface="Georgia" panose="02040502050405020303" pitchFamily="18" charset="0"/>
              </a:rPr>
              <a:t/>
            </a:r>
            <a:br>
              <a:rPr lang="en-US" sz="2000" dirty="0" smtClean="0">
                <a:latin typeface="Georgia" panose="02040502050405020303" pitchFamily="18" charset="0"/>
              </a:rPr>
            </a:br>
            <a:r>
              <a:rPr lang="en-US" sz="2000" dirty="0" smtClean="0">
                <a:latin typeface="Georgia" panose="02040502050405020303" pitchFamily="18" charset="0"/>
              </a:rPr>
              <a:t>   who </a:t>
            </a:r>
            <a:r>
              <a:rPr lang="en-US" sz="2000" dirty="0">
                <a:latin typeface="Georgia" panose="02040502050405020303" pitchFamily="18" charset="0"/>
              </a:rPr>
              <a:t>is being honored by an unnamed government. Notice the </a:t>
            </a:r>
            <a:r>
              <a:rPr lang="en-US" sz="2000" dirty="0" smtClean="0">
                <a:latin typeface="Georgia" panose="02040502050405020303" pitchFamily="18" charset="0"/>
              </a:rPr>
              <a:t/>
            </a:r>
            <a:br>
              <a:rPr lang="en-US" sz="2000" dirty="0" smtClean="0">
                <a:latin typeface="Georgia" panose="02040502050405020303" pitchFamily="18" charset="0"/>
              </a:rPr>
            </a:br>
            <a:r>
              <a:rPr lang="en-US" sz="2000" dirty="0" smtClean="0">
                <a:latin typeface="Georgia" panose="02040502050405020303" pitchFamily="18" charset="0"/>
              </a:rPr>
              <a:t>   resulting </a:t>
            </a:r>
            <a:r>
              <a:rPr lang="en-US" sz="2000" dirty="0">
                <a:latin typeface="Georgia" panose="02040502050405020303" pitchFamily="18" charset="0"/>
              </a:rPr>
              <a:t>list of unknowable information: </a:t>
            </a:r>
            <a:r>
              <a:rPr lang="en-US" sz="2000" dirty="0" smtClean="0">
                <a:latin typeface="Georgia" panose="02040502050405020303" pitchFamily="18" charset="0"/>
              </a:rPr>
              <a:t/>
            </a:r>
            <a:br>
              <a:rPr lang="en-US" sz="2000" dirty="0" smtClean="0">
                <a:latin typeface="Georgia" panose="02040502050405020303" pitchFamily="18" charset="0"/>
              </a:rPr>
            </a:br>
            <a:r>
              <a:rPr lang="en-US" sz="2000" dirty="0" smtClean="0">
                <a:latin typeface="Georgia" panose="02040502050405020303" pitchFamily="18" charset="0"/>
              </a:rPr>
              <a:t>	Who is the Citizen?</a:t>
            </a:r>
            <a:br>
              <a:rPr lang="en-US" sz="2000" dirty="0" smtClean="0">
                <a:latin typeface="Georgia" panose="02040502050405020303" pitchFamily="18" charset="0"/>
              </a:rPr>
            </a:br>
            <a:r>
              <a:rPr lang="en-US" sz="2000" dirty="0" smtClean="0">
                <a:latin typeface="Georgia" panose="02040502050405020303" pitchFamily="18" charset="0"/>
              </a:rPr>
              <a:t>	Who is the </a:t>
            </a:r>
            <a:r>
              <a:rPr lang="en-US" sz="2000" dirty="0">
                <a:latin typeface="Georgia" panose="02040502050405020303" pitchFamily="18" charset="0"/>
              </a:rPr>
              <a:t>persona narrating the </a:t>
            </a:r>
            <a:r>
              <a:rPr lang="en-US" sz="2000" dirty="0" smtClean="0">
                <a:latin typeface="Georgia" panose="02040502050405020303" pitchFamily="18" charset="0"/>
              </a:rPr>
              <a:t>story? </a:t>
            </a:r>
          </a:p>
          <a:p>
            <a:pPr marL="0" indent="0">
              <a:buNone/>
            </a:pPr>
            <a:r>
              <a:rPr lang="en-US" sz="2000" dirty="0">
                <a:latin typeface="Georgia" panose="02040502050405020303" pitchFamily="18" charset="0"/>
              </a:rPr>
              <a:t>	</a:t>
            </a:r>
            <a:r>
              <a:rPr lang="en-US" sz="2000" dirty="0" smtClean="0">
                <a:latin typeface="Georgia" panose="02040502050405020303" pitchFamily="18" charset="0"/>
              </a:rPr>
              <a:t>Why is he narrating the story? </a:t>
            </a:r>
          </a:p>
          <a:p>
            <a:pPr marL="0" indent="0">
              <a:buNone/>
            </a:pPr>
            <a:r>
              <a:rPr lang="en-US" sz="2000" dirty="0">
                <a:latin typeface="Georgia" panose="02040502050405020303" pitchFamily="18" charset="0"/>
              </a:rPr>
              <a:t>	</a:t>
            </a:r>
            <a:r>
              <a:rPr lang="en-US" sz="2000" dirty="0" smtClean="0">
                <a:latin typeface="Georgia" panose="02040502050405020303" pitchFamily="18" charset="0"/>
              </a:rPr>
              <a:t>What country? </a:t>
            </a:r>
            <a:br>
              <a:rPr lang="en-US" sz="2000" dirty="0" smtClean="0">
                <a:latin typeface="Georgia" panose="02040502050405020303" pitchFamily="18" charset="0"/>
              </a:rPr>
            </a:br>
            <a:r>
              <a:rPr lang="en-US" sz="2000" dirty="0" smtClean="0">
                <a:latin typeface="Georgia" panose="02040502050405020303" pitchFamily="18" charset="0"/>
              </a:rPr>
              <a:t>• A reader can fall into quick confusion because </a:t>
            </a:r>
            <a:r>
              <a:rPr lang="en-US" sz="2000" dirty="0">
                <a:latin typeface="Georgia" panose="02040502050405020303" pitchFamily="18" charset="0"/>
              </a:rPr>
              <a:t>the first line of the </a:t>
            </a:r>
            <a:r>
              <a:rPr lang="en-US" sz="2000" dirty="0" smtClean="0">
                <a:latin typeface="Georgia" panose="02040502050405020303" pitchFamily="18" charset="0"/>
              </a:rPr>
              <a:t/>
            </a:r>
            <a:br>
              <a:rPr lang="en-US" sz="2000" dirty="0" smtClean="0">
                <a:latin typeface="Georgia" panose="02040502050405020303" pitchFamily="18" charset="0"/>
              </a:rPr>
            </a:br>
            <a:r>
              <a:rPr lang="en-US" sz="2000" dirty="0" smtClean="0">
                <a:latin typeface="Georgia" panose="02040502050405020303" pitchFamily="18" charset="0"/>
              </a:rPr>
              <a:t>   epigraph itself appears as </a:t>
            </a:r>
            <a:r>
              <a:rPr lang="en-US" sz="2000" dirty="0">
                <a:latin typeface="Georgia" panose="02040502050405020303" pitchFamily="18" charset="0"/>
              </a:rPr>
              <a:t>a coded reference. </a:t>
            </a:r>
            <a:endParaRPr lang="en-US" dirty="0" smtClean="0">
              <a:latin typeface="Georgia" panose="02040502050405020303" pitchFamily="18" charset="0"/>
            </a:endParaRPr>
          </a:p>
          <a:p>
            <a:pPr marL="0" indent="0">
              <a:buNone/>
            </a:pPr>
            <a:endParaRPr lang="en-US" dirty="0">
              <a:latin typeface="Georgia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English 1302: Composition &amp; Rhetoric II  || D. Glen Smith, instructor</a:t>
            </a:r>
          </a:p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0A825-39AA-4E6E-8F1A-A13F0D128C6E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979864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 panose="02040502050405020303" pitchFamily="18" charset="0"/>
              </a:rPr>
              <a:t>Strategic Setting&gt; Theme</a:t>
            </a:r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>
                <a:latin typeface="Georgia" panose="02040502050405020303" pitchFamily="18" charset="0"/>
              </a:rPr>
              <a:t>The more one reads the poem, the more the setting slowly </a:t>
            </a:r>
            <a:r>
              <a:rPr lang="en-US" sz="2400" dirty="0" smtClean="0">
                <a:latin typeface="Georgia" panose="02040502050405020303" pitchFamily="18" charset="0"/>
              </a:rPr>
              <a:t>reveals more details:</a:t>
            </a:r>
            <a:br>
              <a:rPr lang="en-US" sz="2400" dirty="0" smtClean="0">
                <a:latin typeface="Georgia" panose="02040502050405020303" pitchFamily="18" charset="0"/>
              </a:rPr>
            </a:br>
            <a:r>
              <a:rPr lang="en-US" sz="2400" dirty="0" smtClean="0">
                <a:latin typeface="Georgia" panose="02040502050405020303" pitchFamily="18" charset="0"/>
              </a:rPr>
              <a:t>• an over-controlling </a:t>
            </a:r>
            <a:r>
              <a:rPr lang="en-US" sz="2400" dirty="0">
                <a:latin typeface="Georgia" panose="02040502050405020303" pitchFamily="18" charset="0"/>
              </a:rPr>
              <a:t>government, simply referred </a:t>
            </a:r>
            <a:r>
              <a:rPr lang="en-US" sz="2400" dirty="0" smtClean="0">
                <a:latin typeface="Georgia" panose="02040502050405020303" pitchFamily="18" charset="0"/>
              </a:rPr>
              <a:t>  </a:t>
            </a:r>
            <a:br>
              <a:rPr lang="en-US" sz="2400" dirty="0" smtClean="0">
                <a:latin typeface="Georgia" panose="02040502050405020303" pitchFamily="18" charset="0"/>
              </a:rPr>
            </a:br>
            <a:r>
              <a:rPr lang="en-US" sz="2400" dirty="0" smtClean="0">
                <a:latin typeface="Georgia" panose="02040502050405020303" pitchFamily="18" charset="0"/>
              </a:rPr>
              <a:t>   to </a:t>
            </a:r>
            <a:r>
              <a:rPr lang="en-US" sz="2400" dirty="0">
                <a:latin typeface="Georgia" panose="02040502050405020303" pitchFamily="18" charset="0"/>
              </a:rPr>
              <a:t>as the State in the </a:t>
            </a:r>
            <a:r>
              <a:rPr lang="en-US" sz="2400" dirty="0" smtClean="0">
                <a:latin typeface="Georgia" panose="02040502050405020303" pitchFamily="18" charset="0"/>
              </a:rPr>
              <a:t>epigraph</a:t>
            </a:r>
            <a:br>
              <a:rPr lang="en-US" sz="2400" dirty="0" smtClean="0">
                <a:latin typeface="Georgia" panose="02040502050405020303" pitchFamily="18" charset="0"/>
              </a:rPr>
            </a:br>
            <a:r>
              <a:rPr lang="en-US" sz="2400" dirty="0" smtClean="0">
                <a:latin typeface="Georgia" panose="02040502050405020303" pitchFamily="18" charset="0"/>
              </a:rPr>
              <a:t>• as a result a theme emerges, discussing how an  </a:t>
            </a:r>
            <a:br>
              <a:rPr lang="en-US" sz="2400" dirty="0" smtClean="0">
                <a:latin typeface="Georgia" panose="02040502050405020303" pitchFamily="18" charset="0"/>
              </a:rPr>
            </a:br>
            <a:r>
              <a:rPr lang="en-US" sz="2400" dirty="0" smtClean="0">
                <a:latin typeface="Georgia" panose="02040502050405020303" pitchFamily="18" charset="0"/>
              </a:rPr>
              <a:t>   over-abundant </a:t>
            </a:r>
            <a:r>
              <a:rPr lang="en-US" sz="2400" dirty="0">
                <a:latin typeface="Georgia" panose="02040502050405020303" pitchFamily="18" charset="0"/>
              </a:rPr>
              <a:t>governmental bureaucracy </a:t>
            </a:r>
            <a:r>
              <a:rPr lang="en-US" sz="2400" dirty="0" smtClean="0">
                <a:latin typeface="Georgia" panose="02040502050405020303" pitchFamily="18" charset="0"/>
              </a:rPr>
              <a:t/>
            </a:r>
            <a:br>
              <a:rPr lang="en-US" sz="2400" dirty="0" smtClean="0">
                <a:latin typeface="Georgia" panose="02040502050405020303" pitchFamily="18" charset="0"/>
              </a:rPr>
            </a:br>
            <a:r>
              <a:rPr lang="en-US" sz="2400" dirty="0" smtClean="0">
                <a:latin typeface="Georgia" panose="02040502050405020303" pitchFamily="18" charset="0"/>
              </a:rPr>
              <a:t>   cripples </a:t>
            </a:r>
            <a:r>
              <a:rPr lang="en-US" sz="2400" dirty="0">
                <a:latin typeface="Georgia" panose="02040502050405020303" pitchFamily="18" charset="0"/>
              </a:rPr>
              <a:t>and hinders </a:t>
            </a:r>
            <a:r>
              <a:rPr lang="en-US" sz="2400" dirty="0" smtClean="0">
                <a:latin typeface="Georgia" panose="02040502050405020303" pitchFamily="18" charset="0"/>
              </a:rPr>
              <a:t>individualism</a:t>
            </a:r>
            <a:r>
              <a:rPr lang="en-US" sz="2400" dirty="0">
                <a:latin typeface="Georgia" panose="02040502050405020303" pitchFamily="18" charset="0"/>
              </a:rPr>
              <a:t/>
            </a:r>
            <a:br>
              <a:rPr lang="en-US" sz="2400" dirty="0">
                <a:latin typeface="Georgia" panose="02040502050405020303" pitchFamily="18" charset="0"/>
              </a:rPr>
            </a:br>
            <a:r>
              <a:rPr lang="en-US" sz="2400" dirty="0" smtClean="0">
                <a:latin typeface="Georgia" panose="02040502050405020303" pitchFamily="18" charset="0"/>
              </a:rPr>
              <a:t>• the </a:t>
            </a:r>
            <a:r>
              <a:rPr lang="en-US" sz="2400" dirty="0">
                <a:latin typeface="Georgia" panose="02040502050405020303" pitchFamily="18" charset="0"/>
              </a:rPr>
              <a:t>Unknown Citizen is not intended to own a </a:t>
            </a:r>
            <a:r>
              <a:rPr lang="en-US" sz="2400" dirty="0" smtClean="0">
                <a:latin typeface="Georgia" panose="02040502050405020303" pitchFamily="18" charset="0"/>
              </a:rPr>
              <a:t/>
            </a:r>
            <a:br>
              <a:rPr lang="en-US" sz="2400" dirty="0" smtClean="0">
                <a:latin typeface="Georgia" panose="02040502050405020303" pitchFamily="18" charset="0"/>
              </a:rPr>
            </a:br>
            <a:r>
              <a:rPr lang="en-US" sz="2400" dirty="0" smtClean="0">
                <a:latin typeface="Georgia" panose="02040502050405020303" pitchFamily="18" charset="0"/>
              </a:rPr>
              <a:t>   full </a:t>
            </a:r>
            <a:r>
              <a:rPr lang="en-US" sz="2400" dirty="0">
                <a:latin typeface="Georgia" panose="02040502050405020303" pitchFamily="18" charset="0"/>
              </a:rPr>
              <a:t>identity. The lack of name, date, or recognizable </a:t>
            </a:r>
            <a:r>
              <a:rPr lang="en-US" sz="2400" dirty="0" smtClean="0">
                <a:latin typeface="Georgia" panose="02040502050405020303" pitchFamily="18" charset="0"/>
              </a:rPr>
              <a:t/>
            </a:r>
            <a:br>
              <a:rPr lang="en-US" sz="2400" dirty="0" smtClean="0">
                <a:latin typeface="Georgia" panose="02040502050405020303" pitchFamily="18" charset="0"/>
              </a:rPr>
            </a:br>
            <a:r>
              <a:rPr lang="en-US" sz="2400" dirty="0" smtClean="0">
                <a:latin typeface="Georgia" panose="02040502050405020303" pitchFamily="18" charset="0"/>
              </a:rPr>
              <a:t>   geography </a:t>
            </a:r>
            <a:r>
              <a:rPr lang="en-US" sz="2400" dirty="0">
                <a:latin typeface="Georgia" panose="02040502050405020303" pitchFamily="18" charset="0"/>
              </a:rPr>
              <a:t>adds a sense of unsettling and </a:t>
            </a:r>
            <a:r>
              <a:rPr lang="en-US" sz="2400" i="1" dirty="0">
                <a:solidFill>
                  <a:srgbClr val="C00000"/>
                </a:solidFill>
                <a:latin typeface="Georgia" panose="02040502050405020303" pitchFamily="18" charset="0"/>
              </a:rPr>
              <a:t>strategic </a:t>
            </a:r>
            <a:r>
              <a:rPr lang="en-US" sz="2400" dirty="0" smtClean="0">
                <a:latin typeface="Georgia" panose="02040502050405020303" pitchFamily="18" charset="0"/>
              </a:rPr>
              <a:t/>
            </a:r>
            <a:br>
              <a:rPr lang="en-US" sz="2400" dirty="0" smtClean="0">
                <a:latin typeface="Georgia" panose="02040502050405020303" pitchFamily="18" charset="0"/>
              </a:rPr>
            </a:br>
            <a:r>
              <a:rPr lang="en-US" sz="2400" dirty="0" smtClean="0">
                <a:latin typeface="Georgia" panose="02040502050405020303" pitchFamily="18" charset="0"/>
              </a:rPr>
              <a:t>   distance </a:t>
            </a:r>
            <a:r>
              <a:rPr lang="en-US" sz="2400" dirty="0">
                <a:latin typeface="Georgia" panose="02040502050405020303" pitchFamily="18" charset="0"/>
              </a:rPr>
              <a:t>between the reader and the poem</a:t>
            </a:r>
            <a:r>
              <a:rPr lang="en-US" sz="2400" dirty="0" smtClean="0">
                <a:latin typeface="Georgia" panose="02040502050405020303" pitchFamily="18" charset="0"/>
              </a:rPr>
              <a:t>.</a:t>
            </a:r>
            <a:endParaRPr lang="en-US" sz="2400" dirty="0">
              <a:latin typeface="Georgia" panose="02040502050405020303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English 1302: Composition &amp; Rhetoric II  || D. Glen Smith, instructor</a:t>
            </a:r>
          </a:p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0A825-39AA-4E6E-8F1A-A13F0D128C6E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979864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 panose="02040502050405020303" pitchFamily="18" charset="0"/>
              </a:rPr>
              <a:t>Overall Message</a:t>
            </a:r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>
                <a:latin typeface="Georgia" panose="02040502050405020303" pitchFamily="18" charset="0"/>
              </a:rPr>
              <a:t>The work is similar </a:t>
            </a:r>
            <a:r>
              <a:rPr lang="en-US" sz="2800" dirty="0" smtClean="0">
                <a:latin typeface="Georgia" panose="02040502050405020303" pitchFamily="18" charset="0"/>
              </a:rPr>
              <a:t>to </a:t>
            </a:r>
            <a:r>
              <a:rPr lang="en-US" sz="2800" dirty="0">
                <a:latin typeface="Georgia" panose="02040502050405020303" pitchFamily="18" charset="0"/>
              </a:rPr>
              <a:t>the themes expressed in </a:t>
            </a:r>
            <a:r>
              <a:rPr lang="en-US" sz="2800" i="1" dirty="0">
                <a:latin typeface="Georgia" panose="02040502050405020303" pitchFamily="18" charset="0"/>
              </a:rPr>
              <a:t>1984</a:t>
            </a:r>
            <a:r>
              <a:rPr lang="en-US" sz="2800" dirty="0">
                <a:latin typeface="Georgia" panose="02040502050405020303" pitchFamily="18" charset="0"/>
              </a:rPr>
              <a:t> by George Orwell or </a:t>
            </a:r>
            <a:r>
              <a:rPr lang="en-US" sz="2800" i="1" dirty="0">
                <a:latin typeface="Georgia" panose="02040502050405020303" pitchFamily="18" charset="0"/>
              </a:rPr>
              <a:t>Brave New World</a:t>
            </a:r>
            <a:r>
              <a:rPr lang="en-US" sz="2800" dirty="0">
                <a:latin typeface="Georgia" panose="02040502050405020303" pitchFamily="18" charset="0"/>
              </a:rPr>
              <a:t> by </a:t>
            </a:r>
            <a:r>
              <a:rPr lang="en-US" sz="2800" dirty="0" err="1">
                <a:latin typeface="Georgia" panose="02040502050405020303" pitchFamily="18" charset="0"/>
              </a:rPr>
              <a:t>Aldos</a:t>
            </a:r>
            <a:r>
              <a:rPr lang="en-US" sz="2800" dirty="0">
                <a:latin typeface="Georgia" panose="02040502050405020303" pitchFamily="18" charset="0"/>
              </a:rPr>
              <a:t> Huxley </a:t>
            </a:r>
            <a:r>
              <a:rPr lang="en-US" sz="2800" dirty="0" smtClean="0">
                <a:latin typeface="Georgia" panose="02040502050405020303" pitchFamily="18" charset="0"/>
              </a:rPr>
              <a:t>who </a:t>
            </a:r>
            <a:r>
              <a:rPr lang="en-US" sz="2800" dirty="0">
                <a:latin typeface="Georgia" panose="02040502050405020303" pitchFamily="18" charset="0"/>
              </a:rPr>
              <a:t>depict situations of dystopian futures for a fractured </a:t>
            </a:r>
            <a:r>
              <a:rPr lang="en-US" sz="2800" dirty="0" smtClean="0">
                <a:latin typeface="Georgia" panose="02040502050405020303" pitchFamily="18" charset="0"/>
              </a:rPr>
              <a:t>society. </a:t>
            </a:r>
            <a:br>
              <a:rPr lang="en-US" sz="2800" dirty="0" smtClean="0">
                <a:latin typeface="Georgia" panose="02040502050405020303" pitchFamily="18" charset="0"/>
              </a:rPr>
            </a:br>
            <a:r>
              <a:rPr lang="en-US" sz="2800" dirty="0" smtClean="0">
                <a:latin typeface="Georgia" panose="02040502050405020303" pitchFamily="18" charset="0"/>
              </a:rPr>
              <a:t>• Characters </a:t>
            </a:r>
            <a:r>
              <a:rPr lang="en-US" sz="2800" dirty="0">
                <a:latin typeface="Georgia" panose="02040502050405020303" pitchFamily="18" charset="0"/>
              </a:rPr>
              <a:t>in these novels are depicted as </a:t>
            </a:r>
            <a:r>
              <a:rPr lang="en-US" sz="2800" dirty="0" smtClean="0">
                <a:latin typeface="Georgia" panose="02040502050405020303" pitchFamily="18" charset="0"/>
              </a:rPr>
              <a:t/>
            </a:r>
            <a:br>
              <a:rPr lang="en-US" sz="2800" dirty="0" smtClean="0">
                <a:latin typeface="Georgia" panose="02040502050405020303" pitchFamily="18" charset="0"/>
              </a:rPr>
            </a:br>
            <a:r>
              <a:rPr lang="en-US" sz="2800" dirty="0" smtClean="0">
                <a:latin typeface="Georgia" panose="02040502050405020303" pitchFamily="18" charset="0"/>
              </a:rPr>
              <a:t>   dehumanized individuals.</a:t>
            </a:r>
            <a:br>
              <a:rPr lang="en-US" sz="2800" dirty="0" smtClean="0">
                <a:latin typeface="Georgia" panose="02040502050405020303" pitchFamily="18" charset="0"/>
              </a:rPr>
            </a:br>
            <a:r>
              <a:rPr lang="en-US" sz="2800" dirty="0" smtClean="0">
                <a:latin typeface="Georgia" panose="02040502050405020303" pitchFamily="18" charset="0"/>
              </a:rPr>
              <a:t>• Notice every </a:t>
            </a:r>
            <a:r>
              <a:rPr lang="en-US" sz="2800" dirty="0">
                <a:latin typeface="Georgia" panose="02040502050405020303" pitchFamily="18" charset="0"/>
              </a:rPr>
              <a:t>act by the unknown citizen is </a:t>
            </a:r>
            <a:r>
              <a:rPr lang="en-US" sz="2800" dirty="0" smtClean="0">
                <a:latin typeface="Georgia" panose="02040502050405020303" pitchFamily="18" charset="0"/>
              </a:rPr>
              <a:t/>
            </a:r>
            <a:br>
              <a:rPr lang="en-US" sz="2800" dirty="0" smtClean="0">
                <a:latin typeface="Georgia" panose="02040502050405020303" pitchFamily="18" charset="0"/>
              </a:rPr>
            </a:br>
            <a:r>
              <a:rPr lang="en-US" sz="2800" dirty="0" smtClean="0">
                <a:latin typeface="Georgia" panose="02040502050405020303" pitchFamily="18" charset="0"/>
              </a:rPr>
              <a:t>   tracked </a:t>
            </a:r>
            <a:r>
              <a:rPr lang="en-US" sz="2800" dirty="0">
                <a:latin typeface="Georgia" panose="02040502050405020303" pitchFamily="18" charset="0"/>
              </a:rPr>
              <a:t>and recorded. </a:t>
            </a:r>
            <a:r>
              <a:rPr lang="en-US" sz="2800" dirty="0" smtClean="0">
                <a:latin typeface="Georgia" panose="02040502050405020303" pitchFamily="18" charset="0"/>
              </a:rPr>
              <a:t/>
            </a:r>
            <a:br>
              <a:rPr lang="en-US" sz="2800" dirty="0" smtClean="0">
                <a:latin typeface="Georgia" panose="02040502050405020303" pitchFamily="18" charset="0"/>
              </a:rPr>
            </a:br>
            <a:r>
              <a:rPr lang="en-US" sz="2800" dirty="0" smtClean="0">
                <a:latin typeface="Georgia" panose="02040502050405020303" pitchFamily="18" charset="0"/>
              </a:rPr>
              <a:t>• He </a:t>
            </a:r>
            <a:r>
              <a:rPr lang="en-US" sz="2800" dirty="0">
                <a:latin typeface="Georgia" panose="02040502050405020303" pitchFamily="18" charset="0"/>
              </a:rPr>
              <a:t>is followed where ever he goes.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English 1302: Composition &amp; Rhetoric II  || D. Glen Smith, instructor</a:t>
            </a:r>
          </a:p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0A825-39AA-4E6E-8F1A-A13F0D128C6E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979864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 panose="02040502050405020303" pitchFamily="18" charset="0"/>
              </a:rPr>
              <a:t>Satire</a:t>
            </a:r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>
                <a:latin typeface="Georgia" panose="02040502050405020303" pitchFamily="18" charset="0"/>
              </a:rPr>
              <a:t>W. H. Auden</a:t>
            </a:r>
            <a:r>
              <a:rPr lang="en-US" sz="2400" dirty="0">
                <a:latin typeface="Georgia" panose="02040502050405020303" pitchFamily="18" charset="0"/>
              </a:rPr>
              <a:t> is generating a </a:t>
            </a:r>
            <a:r>
              <a:rPr lang="en-US" sz="2400" b="1" dirty="0">
                <a:latin typeface="Georgia" panose="02040502050405020303" pitchFamily="18" charset="0"/>
              </a:rPr>
              <a:t>poetic satire </a:t>
            </a:r>
            <a:r>
              <a:rPr lang="en-US" sz="2400" dirty="0">
                <a:latin typeface="Georgia" panose="02040502050405020303" pitchFamily="18" charset="0"/>
              </a:rPr>
              <a:t>as a means of projecting his </a:t>
            </a:r>
            <a:r>
              <a:rPr lang="en-US" sz="2400" dirty="0" smtClean="0">
                <a:latin typeface="Georgia" panose="02040502050405020303" pitchFamily="18" charset="0"/>
              </a:rPr>
              <a:t>warning about government control over the individual. </a:t>
            </a:r>
          </a:p>
          <a:p>
            <a:pPr marL="0" indent="0">
              <a:buNone/>
            </a:pPr>
            <a:r>
              <a:rPr lang="en-US" sz="2400" dirty="0" smtClean="0">
                <a:latin typeface="Georgia" panose="02040502050405020303" pitchFamily="18" charset="0"/>
              </a:rPr>
              <a:t>• Notice </a:t>
            </a:r>
            <a:r>
              <a:rPr lang="en-US" sz="2400" dirty="0">
                <a:latin typeface="Georgia" panose="02040502050405020303" pitchFamily="18" charset="0"/>
              </a:rPr>
              <a:t>the proper nouns </a:t>
            </a:r>
            <a:r>
              <a:rPr lang="en-US" sz="2400" dirty="0" smtClean="0">
                <a:latin typeface="Georgia" panose="02040502050405020303" pitchFamily="18" charset="0"/>
              </a:rPr>
              <a:t>that run throughout the poem:</a:t>
            </a:r>
          </a:p>
          <a:p>
            <a:pPr marL="0" indent="0">
              <a:buNone/>
            </a:pPr>
            <a:endParaRPr lang="en-US" sz="2400" dirty="0">
              <a:latin typeface="Georgia" panose="02040502050405020303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English 1302: Composition &amp; Rhetoric II  || D. Glen Smith, instructor</a:t>
            </a:r>
          </a:p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0A825-39AA-4E6E-8F1A-A13F0D128C6E}" type="slidenum">
              <a:rPr lang="en-US" smtClean="0"/>
              <a:pPr/>
              <a:t>19</a:t>
            </a:fld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642271848"/>
              </p:ext>
            </p:extLst>
          </p:nvPr>
        </p:nvGraphicFramePr>
        <p:xfrm>
          <a:off x="1219200" y="3276600"/>
          <a:ext cx="6553200" cy="293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76600"/>
                <a:gridCol w="3276600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Bureau of Statistics</a:t>
                      </a:r>
                      <a:br>
                        <a:rPr lang="en-US" sz="1800" b="0" dirty="0" smtClean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</a:b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Greater Community</a:t>
                      </a:r>
                      <a:br>
                        <a:rPr lang="en-US" sz="1800" b="0" dirty="0" smtClean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</a:b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War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Fudge Motors</a:t>
                      </a:r>
                      <a:br>
                        <a:rPr lang="en-US" sz="1800" b="0" dirty="0" smtClean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</a:b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Union</a:t>
                      </a:r>
                      <a:br>
                        <a:rPr lang="en-US" sz="1800" b="0" dirty="0" smtClean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</a:b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Social Psychology </a:t>
                      </a:r>
                      <a:br>
                        <a:rPr lang="en-US" sz="1800" b="0" dirty="0" smtClean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</a:b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The Press</a:t>
                      </a:r>
                      <a:br>
                        <a:rPr lang="en-US" sz="1800" b="0" dirty="0" smtClean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</a:b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Health-Card</a:t>
                      </a:r>
                      <a:br>
                        <a:rPr lang="en-US" sz="1800" b="0" dirty="0" smtClean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</a:b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Producers Research</a:t>
                      </a:r>
                      <a:br>
                        <a:rPr lang="en-US" sz="1800" b="0" dirty="0" smtClean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</a:b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High-Grade Living</a:t>
                      </a:r>
                    </a:p>
                    <a:p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Installment Plan </a:t>
                      </a:r>
                      <a:br>
                        <a:rPr lang="en-US" sz="1800" b="0" dirty="0" smtClean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</a:b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Public Opinion</a:t>
                      </a:r>
                      <a:br>
                        <a:rPr lang="en-US" sz="1800" b="0" dirty="0" smtClean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</a:br>
                      <a:r>
                        <a:rPr lang="en-US" sz="1800" b="0" dirty="0" err="1" smtClean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Eugenist</a:t>
                      </a:r>
                      <a:endParaRPr lang="en-US" sz="1800" b="0" dirty="0" smtClean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  <a:p>
                      <a:r>
                        <a:rPr lang="en-US" sz="1400" b="0" i="1" baseline="0" dirty="0" smtClean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     </a:t>
                      </a:r>
                      <a:r>
                        <a:rPr lang="en-US" sz="1400" b="0" i="1" dirty="0" smtClean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(The last is a person who is in </a:t>
                      </a:r>
                      <a:br>
                        <a:rPr lang="en-US" sz="1400" b="0" i="1" dirty="0" smtClean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</a:br>
                      <a:r>
                        <a:rPr lang="en-US" sz="1400" b="0" i="1" dirty="0" smtClean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     control of improving the human </a:t>
                      </a:r>
                      <a:br>
                        <a:rPr lang="en-US" sz="1400" b="0" i="1" dirty="0" smtClean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</a:br>
                      <a:r>
                        <a:rPr lang="en-US" sz="1400" b="0" i="1" dirty="0" smtClean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     population through genetic control, </a:t>
                      </a:r>
                      <a:br>
                        <a:rPr lang="en-US" sz="1400" b="0" i="1" dirty="0" smtClean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</a:br>
                      <a:r>
                        <a:rPr lang="en-US" sz="1400" b="0" i="1" dirty="0" smtClean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     government supervision of </a:t>
                      </a:r>
                      <a:br>
                        <a:rPr lang="en-US" sz="1400" b="0" i="1" dirty="0" smtClean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</a:br>
                      <a:r>
                        <a:rPr lang="en-US" sz="1400" b="0" i="1" dirty="0" smtClean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     marriage</a:t>
                      </a:r>
                      <a:r>
                        <a:rPr lang="en-US" sz="1400" b="0" i="1" baseline="0" dirty="0" smtClean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 s </a:t>
                      </a:r>
                      <a:r>
                        <a:rPr lang="en-US" sz="1400" b="0" i="1" dirty="0" smtClean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and proper breeding.)</a:t>
                      </a:r>
                      <a:endParaRPr lang="en-US" sz="1400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3979864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 panose="02040502050405020303" pitchFamily="18" charset="0"/>
              </a:rPr>
              <a:t>Definition</a:t>
            </a:r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Georgia" pitchFamily="18" charset="0"/>
              </a:rPr>
              <a:t>Protest poem</a:t>
            </a:r>
            <a:r>
              <a:rPr lang="en-US" dirty="0" smtClean="0">
                <a:latin typeface="Georgia" pitchFamily="18" charset="0"/>
              </a:rPr>
              <a:t>—literary expression seeking change in society. </a:t>
            </a:r>
          </a:p>
          <a:p>
            <a:r>
              <a:rPr lang="en-US" dirty="0" smtClean="0">
                <a:latin typeface="Georgia" pitchFamily="18" charset="0"/>
              </a:rPr>
              <a:t>like early Sixties with songs created by </a:t>
            </a:r>
            <a:r>
              <a:rPr lang="en-US" dirty="0" smtClean="0">
                <a:solidFill>
                  <a:srgbClr val="C00000"/>
                </a:solidFill>
                <a:latin typeface="Georgia" pitchFamily="18" charset="0"/>
              </a:rPr>
              <a:t>Joan Baez </a:t>
            </a:r>
            <a:r>
              <a:rPr lang="en-US" dirty="0" smtClean="0">
                <a:latin typeface="Georgia" pitchFamily="18" charset="0"/>
              </a:rPr>
              <a:t>or </a:t>
            </a:r>
            <a:r>
              <a:rPr lang="en-US" dirty="0" smtClean="0">
                <a:solidFill>
                  <a:srgbClr val="C00000"/>
                </a:solidFill>
                <a:latin typeface="Georgia" pitchFamily="18" charset="0"/>
              </a:rPr>
              <a:t>Bob Dylan </a:t>
            </a:r>
            <a:r>
              <a:rPr lang="en-US" dirty="0" smtClean="0">
                <a:latin typeface="Georgia" pitchFamily="18" charset="0"/>
              </a:rPr>
              <a:t>asking for change from the status quo for the common good.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English 1302: Composition &amp; Rhetoric II  || D. Glen Smith, instructor</a:t>
            </a:r>
          </a:p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0A825-39AA-4E6E-8F1A-A13F0D128C6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48151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Georgia" panose="02040502050405020303" pitchFamily="18" charset="0"/>
              </a:rPr>
              <a:t>The Unknown Citizen Characterized</a:t>
            </a:r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dirty="0">
                <a:latin typeface="Georgia" panose="02040502050405020303" pitchFamily="18" charset="0"/>
              </a:rPr>
              <a:t>Looking at the full poem, what can we say about this Unknown Citizen? </a:t>
            </a:r>
            <a:endParaRPr lang="en-US" dirty="0" smtClean="0"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Georgia" panose="02040502050405020303" pitchFamily="18" charset="0"/>
              </a:rPr>
              <a:t>What </a:t>
            </a:r>
            <a:r>
              <a:rPr lang="en-US" dirty="0">
                <a:latin typeface="Georgia" panose="02040502050405020303" pitchFamily="18" charset="0"/>
              </a:rPr>
              <a:t>did he do to deserve the monument in the first place? </a:t>
            </a:r>
            <a:endParaRPr lang="en-US" dirty="0" smtClean="0"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Georgia" panose="02040502050405020303" pitchFamily="18" charset="0"/>
              </a:rPr>
              <a:t>• some clues can be gained if we slowly </a:t>
            </a:r>
            <a:br>
              <a:rPr lang="en-US" dirty="0" smtClean="0">
                <a:latin typeface="Georgia" panose="02040502050405020303" pitchFamily="18" charset="0"/>
              </a:rPr>
            </a:br>
            <a:r>
              <a:rPr lang="en-US" dirty="0" smtClean="0">
                <a:latin typeface="Georgia" panose="02040502050405020303" pitchFamily="18" charset="0"/>
              </a:rPr>
              <a:t>  piece together details from each line</a:t>
            </a:r>
            <a:endParaRPr lang="en-US" dirty="0">
              <a:latin typeface="Georgia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English 1302: Composition &amp; Rhetoric II  || D. Glen Smith, instructor</a:t>
            </a:r>
          </a:p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0A825-39AA-4E6E-8F1A-A13F0D128C6E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97986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 panose="02040502050405020303" pitchFamily="18" charset="0"/>
              </a:rPr>
              <a:t>Definition</a:t>
            </a:r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Georgia" pitchFamily="18" charset="0"/>
              </a:rPr>
              <a:t>Some other contemporary examples:</a:t>
            </a:r>
          </a:p>
          <a:p>
            <a:pPr marL="457200" lvl="1" indent="0">
              <a:buNone/>
            </a:pPr>
            <a:r>
              <a:rPr lang="en-US" sz="2400" dirty="0" smtClean="0">
                <a:solidFill>
                  <a:srgbClr val="C00000"/>
                </a:solidFill>
                <a:latin typeface="Georgia" pitchFamily="18" charset="0"/>
              </a:rPr>
              <a:t>N.W.A “F*** </a:t>
            </a:r>
            <a:r>
              <a:rPr lang="en-US" sz="2400" dirty="0" err="1" smtClean="0">
                <a:solidFill>
                  <a:srgbClr val="C00000"/>
                </a:solidFill>
                <a:latin typeface="Georgia" pitchFamily="18" charset="0"/>
              </a:rPr>
              <a:t>Tha</a:t>
            </a:r>
            <a:r>
              <a:rPr lang="en-US" sz="2400" dirty="0" smtClean="0">
                <a:solidFill>
                  <a:srgbClr val="C00000"/>
                </a:solidFill>
                <a:latin typeface="Georgia" pitchFamily="18" charset="0"/>
              </a:rPr>
              <a:t> Police”</a:t>
            </a:r>
          </a:p>
          <a:p>
            <a:pPr marL="457200" lvl="1" indent="0">
              <a:buNone/>
            </a:pPr>
            <a:r>
              <a:rPr lang="en-US" sz="2400" dirty="0" smtClean="0">
                <a:solidFill>
                  <a:srgbClr val="C00000"/>
                </a:solidFill>
                <a:latin typeface="Georgia" pitchFamily="18" charset="0"/>
              </a:rPr>
              <a:t>Bruce Springsteen “Brothers Under the Bridge”</a:t>
            </a:r>
          </a:p>
          <a:p>
            <a:pPr marL="457200" lvl="1" indent="0">
              <a:buNone/>
            </a:pPr>
            <a:endParaRPr lang="en-US" sz="2400" dirty="0" smtClean="0">
              <a:solidFill>
                <a:srgbClr val="C00000"/>
              </a:solidFill>
              <a:latin typeface="Georgia" pitchFamily="18" charset="0"/>
            </a:endParaRPr>
          </a:p>
          <a:p>
            <a:r>
              <a:rPr lang="en-US" dirty="0" smtClean="0">
                <a:latin typeface="Georgia" pitchFamily="18" charset="0"/>
              </a:rPr>
              <a:t>In the case of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Georgia" pitchFamily="18" charset="0"/>
              </a:rPr>
              <a:t>poetry</a:t>
            </a:r>
            <a:r>
              <a:rPr lang="en-US" dirty="0" smtClean="0">
                <a:latin typeface="Georgia" pitchFamily="18" charset="0"/>
              </a:rPr>
              <a:t>, the poet witnesses </a:t>
            </a:r>
            <a:r>
              <a:rPr lang="en-US" dirty="0">
                <a:latin typeface="Georgia" pitchFamily="18" charset="0"/>
              </a:rPr>
              <a:t/>
            </a:r>
            <a:br>
              <a:rPr lang="en-US" dirty="0">
                <a:latin typeface="Georgia" pitchFamily="18" charset="0"/>
              </a:rPr>
            </a:br>
            <a:r>
              <a:rPr lang="en-US" dirty="0" smtClean="0">
                <a:latin typeface="Georgia" pitchFamily="18" charset="0"/>
              </a:rPr>
              <a:t>an issue in society and he/she reflects upon the perceived injustice using poetic conventions.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English 1302: Composition &amp; Rhetoric II  || D. Glen Smith, instructor</a:t>
            </a:r>
          </a:p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0A825-39AA-4E6E-8F1A-A13F0D128C6E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1270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 panose="02040502050405020303" pitchFamily="18" charset="0"/>
              </a:rPr>
              <a:t>Poet versus Persona </a:t>
            </a:r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>
                <a:latin typeface="Georgia" panose="02040502050405020303" pitchFamily="18" charset="0"/>
              </a:rPr>
              <a:t>In </a:t>
            </a:r>
            <a:r>
              <a:rPr lang="en-US" dirty="0" smtClean="0">
                <a:latin typeface="Georgia" panose="02040502050405020303" pitchFamily="18" charset="0"/>
              </a:rPr>
              <a:t>some </a:t>
            </a:r>
            <a:r>
              <a:rPr lang="en-US" dirty="0">
                <a:latin typeface="Georgia" panose="02040502050405020303" pitchFamily="18" charset="0"/>
              </a:rPr>
              <a:t>cases, the 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Georgia" panose="02040502050405020303" pitchFamily="18" charset="0"/>
              </a:rPr>
              <a:t>persona</a:t>
            </a:r>
            <a:r>
              <a:rPr lang="en-US" dirty="0">
                <a:latin typeface="Georgia" panose="02040502050405020303" pitchFamily="18" charset="0"/>
              </a:rPr>
              <a:t> of the poem is shown as an isolated figure, in the background, as a non-participatory character; he/she </a:t>
            </a:r>
            <a:r>
              <a:rPr lang="en-US" i="1" dirty="0">
                <a:latin typeface="Georgia" panose="02040502050405020303" pitchFamily="18" charset="0"/>
              </a:rPr>
              <a:t>witnesses</a:t>
            </a:r>
            <a:r>
              <a:rPr lang="en-US" dirty="0">
                <a:latin typeface="Georgia" panose="02040502050405020303" pitchFamily="18" charset="0"/>
              </a:rPr>
              <a:t>— but does not </a:t>
            </a:r>
            <a:r>
              <a:rPr lang="en-US" i="1" dirty="0">
                <a:latin typeface="Georgia" panose="02040502050405020303" pitchFamily="18" charset="0"/>
              </a:rPr>
              <a:t>act </a:t>
            </a:r>
            <a:r>
              <a:rPr lang="en-US" dirty="0">
                <a:latin typeface="Georgia" panose="02040502050405020303" pitchFamily="18" charset="0"/>
              </a:rPr>
              <a:t>directly in the </a:t>
            </a:r>
            <a:r>
              <a:rPr lang="en-US" dirty="0" smtClean="0">
                <a:latin typeface="Georgia" panose="02040502050405020303" pitchFamily="18" charset="0"/>
              </a:rPr>
              <a:t>scenes provided. </a:t>
            </a:r>
          </a:p>
          <a:p>
            <a:pPr marL="0" indent="0">
              <a:buNone/>
            </a:pPr>
            <a:r>
              <a:rPr lang="en-US" dirty="0" smtClean="0">
                <a:latin typeface="Georgia" panose="02040502050405020303" pitchFamily="18" charset="0"/>
              </a:rPr>
              <a:t>• Because </a:t>
            </a:r>
            <a:r>
              <a:rPr lang="en-US" dirty="0">
                <a:latin typeface="Georgia" panose="02040502050405020303" pitchFamily="18" charset="0"/>
              </a:rPr>
              <a:t>the persona cannot act or chooses not </a:t>
            </a:r>
            <a:r>
              <a:rPr lang="en-US" dirty="0" smtClean="0">
                <a:latin typeface="Georgia" panose="02040502050405020303" pitchFamily="18" charset="0"/>
              </a:rPr>
              <a:t/>
            </a:r>
            <a:br>
              <a:rPr lang="en-US" dirty="0" smtClean="0">
                <a:latin typeface="Georgia" panose="02040502050405020303" pitchFamily="18" charset="0"/>
              </a:rPr>
            </a:br>
            <a:r>
              <a:rPr lang="en-US" dirty="0" smtClean="0">
                <a:latin typeface="Georgia" panose="02040502050405020303" pitchFamily="18" charset="0"/>
              </a:rPr>
              <a:t>   to </a:t>
            </a:r>
            <a:r>
              <a:rPr lang="en-US" dirty="0">
                <a:latin typeface="Georgia" panose="02040502050405020303" pitchFamily="18" charset="0"/>
              </a:rPr>
              <a:t>act, the reader is therefore expected to be </a:t>
            </a:r>
            <a:r>
              <a:rPr lang="en-US" dirty="0" smtClean="0">
                <a:latin typeface="Georgia" panose="02040502050405020303" pitchFamily="18" charset="0"/>
              </a:rPr>
              <a:t/>
            </a:r>
            <a:br>
              <a:rPr lang="en-US" dirty="0" smtClean="0">
                <a:latin typeface="Georgia" panose="02040502050405020303" pitchFamily="18" charset="0"/>
              </a:rPr>
            </a:br>
            <a:r>
              <a:rPr lang="en-US" dirty="0" smtClean="0">
                <a:latin typeface="Georgia" panose="02040502050405020303" pitchFamily="18" charset="0"/>
              </a:rPr>
              <a:t>   an </a:t>
            </a:r>
            <a:r>
              <a:rPr lang="en-US" dirty="0">
                <a:latin typeface="Georgia" panose="02040502050405020303" pitchFamily="18" charset="0"/>
              </a:rPr>
              <a:t>agent of change and reform. </a:t>
            </a:r>
            <a:endParaRPr lang="en-US" dirty="0" smtClean="0"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Georgia" panose="02040502050405020303" pitchFamily="18" charset="0"/>
              </a:rPr>
              <a:t>• Such poems </a:t>
            </a:r>
            <a:r>
              <a:rPr lang="en-US" dirty="0">
                <a:latin typeface="Georgia" panose="02040502050405020303" pitchFamily="18" charset="0"/>
              </a:rPr>
              <a:t>in a sense </a:t>
            </a:r>
            <a:r>
              <a:rPr lang="en-US" dirty="0" smtClean="0">
                <a:latin typeface="Georgia" panose="02040502050405020303" pitchFamily="18" charset="0"/>
              </a:rPr>
              <a:t>ask </a:t>
            </a:r>
            <a:r>
              <a:rPr lang="en-US" dirty="0">
                <a:latin typeface="Georgia" panose="02040502050405020303" pitchFamily="18" charset="0"/>
              </a:rPr>
              <a:t>for </a:t>
            </a:r>
            <a:r>
              <a:rPr lang="en-US" dirty="0" smtClean="0">
                <a:latin typeface="Georgia" panose="02040502050405020303" pitchFamily="18" charset="0"/>
              </a:rPr>
              <a:t>reactions </a:t>
            </a:r>
            <a:r>
              <a:rPr lang="en-US" dirty="0">
                <a:latin typeface="Georgia" panose="02040502050405020303" pitchFamily="18" charset="0"/>
              </a:rPr>
              <a:t>on </a:t>
            </a:r>
            <a:r>
              <a:rPr lang="en-US" dirty="0" smtClean="0">
                <a:latin typeface="Georgia" panose="02040502050405020303" pitchFamily="18" charset="0"/>
              </a:rPr>
              <a:t/>
            </a:r>
            <a:br>
              <a:rPr lang="en-US" dirty="0" smtClean="0">
                <a:latin typeface="Georgia" panose="02040502050405020303" pitchFamily="18" charset="0"/>
              </a:rPr>
            </a:br>
            <a:r>
              <a:rPr lang="en-US" dirty="0" smtClean="0">
                <a:latin typeface="Georgia" panose="02040502050405020303" pitchFamily="18" charset="0"/>
              </a:rPr>
              <a:t>   the </a:t>
            </a:r>
            <a:r>
              <a:rPr lang="en-US" dirty="0">
                <a:latin typeface="Georgia" panose="02040502050405020303" pitchFamily="18" charset="0"/>
              </a:rPr>
              <a:t>part of the audience due to the persona’s </a:t>
            </a:r>
            <a:r>
              <a:rPr lang="en-US" dirty="0" smtClean="0">
                <a:latin typeface="Georgia" panose="02040502050405020303" pitchFamily="18" charset="0"/>
              </a:rPr>
              <a:t/>
            </a:r>
            <a:br>
              <a:rPr lang="en-US" dirty="0" smtClean="0">
                <a:latin typeface="Georgia" panose="02040502050405020303" pitchFamily="18" charset="0"/>
              </a:rPr>
            </a:br>
            <a:r>
              <a:rPr lang="en-US" dirty="0" smtClean="0">
                <a:latin typeface="Georgia" panose="02040502050405020303" pitchFamily="18" charset="0"/>
              </a:rPr>
              <a:t>   inability (or want) </a:t>
            </a:r>
            <a:r>
              <a:rPr lang="en-US" dirty="0">
                <a:latin typeface="Georgia" panose="02040502050405020303" pitchFamily="18" charset="0"/>
              </a:rPr>
              <a:t>to affect change. </a:t>
            </a:r>
          </a:p>
          <a:p>
            <a:pPr marL="0" indent="0">
              <a:buNone/>
            </a:pPr>
            <a:endParaRPr lang="en-US" dirty="0" smtClean="0">
              <a:latin typeface="Georgia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English 1302: Composition &amp; Rhetoric II  || D. Glen Smith, instructor</a:t>
            </a:r>
          </a:p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0A825-39AA-4E6E-8F1A-A13F0D128C6E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97986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 panose="02040502050405020303" pitchFamily="18" charset="0"/>
              </a:rPr>
              <a:t>Closed Form</a:t>
            </a:r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latin typeface="Georgia" panose="02040502050405020303" pitchFamily="18" charset="0"/>
              </a:rPr>
              <a:t>Generally speaking, poetry can be divided into two forms: </a:t>
            </a:r>
            <a:r>
              <a:rPr lang="en-US" i="1" dirty="0" smtClean="0">
                <a:latin typeface="Georgia" panose="02040502050405020303" pitchFamily="18" charset="0"/>
              </a:rPr>
              <a:t>closed forms </a:t>
            </a:r>
            <a:r>
              <a:rPr lang="en-US" dirty="0" smtClean="0">
                <a:latin typeface="Georgia" panose="02040502050405020303" pitchFamily="18" charset="0"/>
              </a:rPr>
              <a:t>or </a:t>
            </a:r>
            <a:r>
              <a:rPr lang="en-US" i="1" dirty="0" smtClean="0">
                <a:latin typeface="Georgia" panose="02040502050405020303" pitchFamily="18" charset="0"/>
              </a:rPr>
              <a:t>open forms</a:t>
            </a:r>
            <a:r>
              <a:rPr lang="en-US" dirty="0" smtClean="0">
                <a:latin typeface="Georgia" panose="02040502050405020303" pitchFamily="18" charset="0"/>
              </a:rPr>
              <a:t>.</a:t>
            </a:r>
          </a:p>
          <a:p>
            <a:pPr marL="0" indent="0">
              <a:buNone/>
            </a:pPr>
            <a:endParaRPr lang="en-US" b="1" dirty="0"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Georgia" panose="02040502050405020303" pitchFamily="18" charset="0"/>
              </a:rPr>
              <a:t>Closed </a:t>
            </a:r>
            <a:r>
              <a:rPr lang="en-US" b="1" dirty="0">
                <a:latin typeface="Georgia" panose="02040502050405020303" pitchFamily="18" charset="0"/>
              </a:rPr>
              <a:t>form poetry</a:t>
            </a:r>
            <a:r>
              <a:rPr lang="en-US" dirty="0">
                <a:latin typeface="Georgia" panose="02040502050405020303" pitchFamily="18" charset="0"/>
              </a:rPr>
              <a:t> follows a </a:t>
            </a:r>
            <a:r>
              <a:rPr lang="en-US" dirty="0" smtClean="0">
                <a:latin typeface="Georgia" panose="02040502050405020303" pitchFamily="18" charset="0"/>
              </a:rPr>
              <a:t>strict, traditional  </a:t>
            </a:r>
            <a:r>
              <a:rPr lang="en-US" dirty="0">
                <a:latin typeface="Georgia" panose="02040502050405020303" pitchFamily="18" charset="0"/>
              </a:rPr>
              <a:t>pattern and </a:t>
            </a:r>
            <a:r>
              <a:rPr lang="en-US" dirty="0" smtClean="0">
                <a:latin typeface="Georgia" panose="02040502050405020303" pitchFamily="18" charset="0"/>
              </a:rPr>
              <a:t>specific restrictions</a:t>
            </a:r>
            <a:r>
              <a:rPr lang="en-US" dirty="0">
                <a:latin typeface="Georgia" panose="02040502050405020303" pitchFamily="18" charset="0"/>
              </a:rPr>
              <a:t>. </a:t>
            </a:r>
            <a:endParaRPr lang="en-US" dirty="0" smtClean="0"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Georgia" panose="02040502050405020303" pitchFamily="18" charset="0"/>
              </a:rPr>
              <a:t>• Poet follows </a:t>
            </a:r>
            <a:r>
              <a:rPr lang="en-US" dirty="0">
                <a:latin typeface="Georgia" panose="02040502050405020303" pitchFamily="18" charset="0"/>
              </a:rPr>
              <a:t>an expected </a:t>
            </a:r>
            <a:r>
              <a:rPr lang="en-US" dirty="0" smtClean="0">
                <a:latin typeface="Georgia" panose="02040502050405020303" pitchFamily="18" charset="0"/>
              </a:rPr>
              <a:t>formula </a:t>
            </a:r>
            <a:r>
              <a:rPr lang="en-US" dirty="0">
                <a:latin typeface="Georgia" panose="02040502050405020303" pitchFamily="18" charset="0"/>
              </a:rPr>
              <a:t>with </a:t>
            </a:r>
            <a:r>
              <a:rPr lang="en-US" dirty="0" smtClean="0">
                <a:latin typeface="Georgia" panose="02040502050405020303" pitchFamily="18" charset="0"/>
              </a:rPr>
              <a:t/>
            </a:r>
            <a:br>
              <a:rPr lang="en-US" dirty="0" smtClean="0">
                <a:latin typeface="Georgia" panose="02040502050405020303" pitchFamily="18" charset="0"/>
              </a:rPr>
            </a:br>
            <a:r>
              <a:rPr lang="en-US" dirty="0" smtClean="0">
                <a:latin typeface="Georgia" panose="02040502050405020303" pitchFamily="18" charset="0"/>
              </a:rPr>
              <a:t>   line count, rhyming techniques, </a:t>
            </a:r>
            <a:r>
              <a:rPr lang="en-US" dirty="0">
                <a:latin typeface="Georgia" panose="02040502050405020303" pitchFamily="18" charset="0"/>
              </a:rPr>
              <a:t>and meter.</a:t>
            </a:r>
          </a:p>
          <a:p>
            <a:pPr marL="0" indent="0">
              <a:buNone/>
            </a:pPr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English 1302: Composition &amp; Rhetoric II  || D. Glen Smith, instructor</a:t>
            </a:r>
          </a:p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0A825-39AA-4E6E-8F1A-A13F0D128C6E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7934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 panose="02040502050405020303" pitchFamily="18" charset="0"/>
              </a:rPr>
              <a:t>Closed Form Example</a:t>
            </a:r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smtClean="0">
                <a:latin typeface="Georgia" panose="02040502050405020303" pitchFamily="18" charset="0"/>
              </a:rPr>
              <a:t>An </a:t>
            </a:r>
            <a:r>
              <a:rPr lang="en-US" dirty="0" smtClean="0">
                <a:solidFill>
                  <a:srgbClr val="C00000"/>
                </a:solidFill>
                <a:latin typeface="Georgia" panose="02040502050405020303" pitchFamily="18" charset="0"/>
              </a:rPr>
              <a:t>Elizabethan </a:t>
            </a:r>
            <a:r>
              <a:rPr lang="en-US" dirty="0">
                <a:solidFill>
                  <a:srgbClr val="C00000"/>
                </a:solidFill>
                <a:latin typeface="Georgia" panose="02040502050405020303" pitchFamily="18" charset="0"/>
              </a:rPr>
              <a:t>love </a:t>
            </a:r>
            <a:r>
              <a:rPr lang="en-US" b="1" dirty="0">
                <a:solidFill>
                  <a:srgbClr val="C00000"/>
                </a:solidFill>
                <a:latin typeface="Georgia" panose="02040502050405020303" pitchFamily="18" charset="0"/>
              </a:rPr>
              <a:t>sonnet</a:t>
            </a:r>
            <a:r>
              <a:rPr lang="en-US" dirty="0">
                <a:solidFill>
                  <a:srgbClr val="C00000"/>
                </a:solidFill>
                <a:latin typeface="Georgia" panose="02040502050405020303" pitchFamily="18" charset="0"/>
              </a:rPr>
              <a:t> </a:t>
            </a:r>
            <a:r>
              <a:rPr lang="en-US" dirty="0">
                <a:latin typeface="Georgia" panose="02040502050405020303" pitchFamily="18" charset="0"/>
              </a:rPr>
              <a:t>for example </a:t>
            </a:r>
            <a:r>
              <a:rPr lang="en-US" dirty="0" smtClean="0">
                <a:latin typeface="Georgia" panose="02040502050405020303" pitchFamily="18" charset="0"/>
              </a:rPr>
              <a:t>follows these basic rules: </a:t>
            </a:r>
          </a:p>
          <a:p>
            <a:pPr marL="0" indent="0">
              <a:buNone/>
            </a:pPr>
            <a:r>
              <a:rPr lang="en-US" dirty="0" smtClean="0">
                <a:latin typeface="Georgia" panose="02040502050405020303" pitchFamily="18" charset="0"/>
              </a:rPr>
              <a:t>• </a:t>
            </a:r>
            <a:r>
              <a:rPr lang="en-US" dirty="0" smtClean="0">
                <a:solidFill>
                  <a:srgbClr val="C00000"/>
                </a:solidFill>
                <a:latin typeface="Georgia" panose="02040502050405020303" pitchFamily="18" charset="0"/>
              </a:rPr>
              <a:t>rhyme pattern </a:t>
            </a:r>
            <a:r>
              <a:rPr lang="en-US" dirty="0" smtClean="0">
                <a:latin typeface="Georgia" panose="02040502050405020303" pitchFamily="18" charset="0"/>
              </a:rPr>
              <a:t>(or </a:t>
            </a:r>
            <a:r>
              <a:rPr lang="en-US" b="1" dirty="0" smtClean="0">
                <a:latin typeface="Georgia" panose="02040502050405020303" pitchFamily="18" charset="0"/>
              </a:rPr>
              <a:t>rhyme scheme</a:t>
            </a:r>
            <a:r>
              <a:rPr lang="en-US" dirty="0" smtClean="0">
                <a:latin typeface="Georgia" panose="02040502050405020303" pitchFamily="18" charset="0"/>
              </a:rPr>
              <a:t>) of</a:t>
            </a:r>
            <a:r>
              <a:rPr lang="en-US" dirty="0">
                <a:latin typeface="Georgia" panose="02040502050405020303" pitchFamily="18" charset="0"/>
              </a:rPr>
              <a:t> </a:t>
            </a:r>
            <a:r>
              <a:rPr lang="en-US" dirty="0" smtClean="0">
                <a:latin typeface="Georgia" panose="02040502050405020303" pitchFamily="18" charset="0"/>
              </a:rPr>
              <a:t/>
            </a:r>
            <a:br>
              <a:rPr lang="en-US" dirty="0" smtClean="0">
                <a:latin typeface="Georgia" panose="02040502050405020303" pitchFamily="18" charset="0"/>
              </a:rPr>
            </a:br>
            <a:r>
              <a:rPr lang="en-US" dirty="0" smtClean="0">
                <a:latin typeface="Georgia" panose="02040502050405020303" pitchFamily="18" charset="0"/>
              </a:rPr>
              <a:t>	ABAB CDCD EFEF GG </a:t>
            </a:r>
            <a:br>
              <a:rPr lang="en-US" dirty="0" smtClean="0">
                <a:latin typeface="Georgia" panose="02040502050405020303" pitchFamily="18" charset="0"/>
              </a:rPr>
            </a:br>
            <a:r>
              <a:rPr lang="en-US" dirty="0" smtClean="0">
                <a:latin typeface="Georgia" panose="02040502050405020303" pitchFamily="18" charset="0"/>
              </a:rPr>
              <a:t>• fourteen </a:t>
            </a:r>
            <a:r>
              <a:rPr lang="en-US" dirty="0">
                <a:latin typeface="Georgia" panose="02040502050405020303" pitchFamily="18" charset="0"/>
              </a:rPr>
              <a:t>lines </a:t>
            </a:r>
            <a:br>
              <a:rPr lang="en-US" dirty="0">
                <a:latin typeface="Georgia" panose="02040502050405020303" pitchFamily="18" charset="0"/>
              </a:rPr>
            </a:br>
            <a:r>
              <a:rPr lang="en-US" dirty="0" smtClean="0">
                <a:latin typeface="Georgia" panose="02040502050405020303" pitchFamily="18" charset="0"/>
              </a:rPr>
              <a:t>• expected to have meter: </a:t>
            </a:r>
            <a:r>
              <a:rPr lang="en-US" i="1" dirty="0" smtClean="0">
                <a:latin typeface="Georgia" panose="02040502050405020303" pitchFamily="18" charset="0"/>
              </a:rPr>
              <a:t>iambic pentameter</a:t>
            </a:r>
            <a:r>
              <a:rPr lang="en-US" dirty="0" smtClean="0">
                <a:latin typeface="Georgia" panose="02040502050405020303" pitchFamily="18" charset="0"/>
              </a:rPr>
              <a:t/>
            </a:r>
            <a:br>
              <a:rPr lang="en-US" dirty="0" smtClean="0">
                <a:latin typeface="Georgia" panose="02040502050405020303" pitchFamily="18" charset="0"/>
              </a:rPr>
            </a:br>
            <a:r>
              <a:rPr lang="en-US" dirty="0" smtClean="0">
                <a:latin typeface="Georgia" panose="02040502050405020303" pitchFamily="18" charset="0"/>
              </a:rPr>
              <a:t>• should contain a </a:t>
            </a:r>
            <a:r>
              <a:rPr lang="en-US" i="1" dirty="0" err="1" smtClean="0">
                <a:latin typeface="Georgia" panose="02040502050405020303" pitchFamily="18" charset="0"/>
              </a:rPr>
              <a:t>volta</a:t>
            </a:r>
            <a:r>
              <a:rPr lang="en-US" dirty="0" smtClean="0">
                <a:latin typeface="Georgia" panose="02040502050405020303" pitchFamily="18" charset="0"/>
              </a:rPr>
              <a:t> </a:t>
            </a:r>
            <a:r>
              <a:rPr lang="en-US" dirty="0">
                <a:latin typeface="Georgia" panose="02040502050405020303" pitchFamily="18" charset="0"/>
              </a:rPr>
              <a:t/>
            </a:r>
            <a:br>
              <a:rPr lang="en-US" dirty="0">
                <a:latin typeface="Georgia" panose="02040502050405020303" pitchFamily="18" charset="0"/>
              </a:rPr>
            </a:br>
            <a:r>
              <a:rPr lang="en-US" dirty="0" smtClean="0">
                <a:latin typeface="Georgia" panose="02040502050405020303" pitchFamily="18" charset="0"/>
              </a:rPr>
              <a:t>• see the poem attributed to </a:t>
            </a:r>
            <a:br>
              <a:rPr lang="en-US" dirty="0" smtClean="0">
                <a:latin typeface="Georgia" panose="02040502050405020303" pitchFamily="18" charset="0"/>
              </a:rPr>
            </a:br>
            <a:r>
              <a:rPr lang="en-US" dirty="0" smtClean="0">
                <a:latin typeface="Georgia" panose="02040502050405020303" pitchFamily="18" charset="0"/>
              </a:rPr>
              <a:t>   </a:t>
            </a:r>
            <a:r>
              <a:rPr lang="en-US" dirty="0" smtClean="0">
                <a:latin typeface="Georgia" panose="02040502050405020303" pitchFamily="18" charset="0"/>
                <a:hlinkClick r:id="rId2"/>
              </a:rPr>
              <a:t>William Shakespeare, Sonnet #18</a:t>
            </a:r>
            <a:r>
              <a:rPr lang="en-US" dirty="0">
                <a:latin typeface="Georgia" panose="02040502050405020303" pitchFamily="18" charset="0"/>
                <a:hlinkClick r:id="rId2"/>
              </a:rPr>
              <a:t>	</a:t>
            </a:r>
            <a:endParaRPr lang="en-US" i="1" dirty="0" smtClean="0">
              <a:latin typeface="Georgia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English 1302: Composition &amp; Rhetoric II  || D. Glen Smith, instructor</a:t>
            </a:r>
          </a:p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0A825-39AA-4E6E-8F1A-A13F0D128C6E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711036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 panose="02040502050405020303" pitchFamily="18" charset="0"/>
              </a:rPr>
              <a:t>Closed Form Example</a:t>
            </a:r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smtClean="0">
                <a:latin typeface="Georgia" panose="02040502050405020303" pitchFamily="18" charset="0"/>
              </a:rPr>
              <a:t>W. H. Auden is know for his closed form lyrics. </a:t>
            </a:r>
          </a:p>
          <a:p>
            <a:pPr marL="0" indent="0">
              <a:buNone/>
            </a:pPr>
            <a:r>
              <a:rPr lang="en-US" dirty="0" smtClean="0">
                <a:latin typeface="Georgia" panose="02040502050405020303" pitchFamily="18" charset="0"/>
              </a:rPr>
              <a:t>• </a:t>
            </a:r>
            <a:r>
              <a:rPr lang="en-US" dirty="0" smtClean="0">
                <a:solidFill>
                  <a:srgbClr val="C00000"/>
                </a:solidFill>
                <a:latin typeface="Georgia" panose="02040502050405020303" pitchFamily="18" charset="0"/>
                <a:hlinkClick r:id="rId2"/>
              </a:rPr>
              <a:t>“Funeral Blues” </a:t>
            </a:r>
            <a:r>
              <a:rPr lang="en-US" dirty="0" smtClean="0">
                <a:latin typeface="Georgia" panose="02040502050405020303" pitchFamily="18" charset="0"/>
              </a:rPr>
              <a:t>(uses a </a:t>
            </a:r>
            <a:r>
              <a:rPr lang="en-US" b="1" dirty="0" smtClean="0">
                <a:latin typeface="Georgia" panose="02040502050405020303" pitchFamily="18" charset="0"/>
              </a:rPr>
              <a:t>rhyme scheme</a:t>
            </a:r>
            <a:r>
              <a:rPr lang="en-US" dirty="0" smtClean="0">
                <a:latin typeface="Georgia" panose="02040502050405020303" pitchFamily="18" charset="0"/>
              </a:rPr>
              <a:t>) of</a:t>
            </a:r>
            <a:r>
              <a:rPr lang="en-US" dirty="0">
                <a:latin typeface="Georgia" panose="02040502050405020303" pitchFamily="18" charset="0"/>
              </a:rPr>
              <a:t> </a:t>
            </a:r>
            <a:r>
              <a:rPr lang="en-US" dirty="0" smtClean="0">
                <a:latin typeface="Georgia" panose="02040502050405020303" pitchFamily="18" charset="0"/>
              </a:rPr>
              <a:t/>
            </a:r>
            <a:br>
              <a:rPr lang="en-US" dirty="0" smtClean="0">
                <a:latin typeface="Georgia" panose="02040502050405020303" pitchFamily="18" charset="0"/>
              </a:rPr>
            </a:br>
            <a:r>
              <a:rPr lang="en-US" dirty="0" smtClean="0">
                <a:latin typeface="Georgia" panose="02040502050405020303" pitchFamily="18" charset="0"/>
              </a:rPr>
              <a:t>	AABB</a:t>
            </a:r>
            <a:br>
              <a:rPr lang="en-US" dirty="0" smtClean="0">
                <a:latin typeface="Georgia" panose="02040502050405020303" pitchFamily="18" charset="0"/>
              </a:rPr>
            </a:br>
            <a:r>
              <a:rPr lang="en-US" dirty="0" smtClean="0">
                <a:latin typeface="Georgia" panose="02040502050405020303" pitchFamily="18" charset="0"/>
              </a:rPr>
              <a:t>• each stanza is set up as a quatrain (four lines)</a:t>
            </a:r>
            <a:r>
              <a:rPr lang="en-US" dirty="0">
                <a:latin typeface="Georgia" panose="02040502050405020303" pitchFamily="18" charset="0"/>
              </a:rPr>
              <a:t/>
            </a:r>
            <a:br>
              <a:rPr lang="en-US" dirty="0">
                <a:latin typeface="Georgia" panose="02040502050405020303" pitchFamily="18" charset="0"/>
              </a:rPr>
            </a:br>
            <a:r>
              <a:rPr lang="en-US" dirty="0" smtClean="0">
                <a:latin typeface="Georgia" panose="02040502050405020303" pitchFamily="18" charset="0"/>
              </a:rPr>
              <a:t>• uses a strong meter: </a:t>
            </a:r>
            <a:r>
              <a:rPr lang="en-US" i="1" dirty="0" smtClean="0">
                <a:latin typeface="Georgia" panose="02040502050405020303" pitchFamily="18" charset="0"/>
              </a:rPr>
              <a:t>iambic pentameter</a:t>
            </a:r>
            <a:r>
              <a:rPr lang="en-US" dirty="0" smtClean="0">
                <a:latin typeface="Georgia" panose="02040502050405020303" pitchFamily="18" charset="0"/>
              </a:rPr>
              <a:t/>
            </a:r>
            <a:br>
              <a:rPr lang="en-US" dirty="0" smtClean="0">
                <a:latin typeface="Georgia" panose="02040502050405020303" pitchFamily="18" charset="0"/>
              </a:rPr>
            </a:br>
            <a:r>
              <a:rPr lang="en-US" dirty="0" smtClean="0">
                <a:latin typeface="Georgia" panose="02040502050405020303" pitchFamily="18" charset="0"/>
              </a:rPr>
              <a:t>• provides a short, relatable story regarding</a:t>
            </a:r>
            <a:br>
              <a:rPr lang="en-US" dirty="0" smtClean="0">
                <a:latin typeface="Georgia" panose="02040502050405020303" pitchFamily="18" charset="0"/>
              </a:rPr>
            </a:br>
            <a:r>
              <a:rPr lang="en-US" dirty="0" smtClean="0">
                <a:latin typeface="Georgia" panose="02040502050405020303" pitchFamily="18" charset="0"/>
              </a:rPr>
              <a:t>   a lost love—with room for interpretation</a:t>
            </a:r>
            <a:r>
              <a:rPr lang="en-US" dirty="0">
                <a:latin typeface="Georgia" panose="02040502050405020303" pitchFamily="18" charset="0"/>
              </a:rPr>
              <a:t/>
            </a:r>
            <a:br>
              <a:rPr lang="en-US" dirty="0">
                <a:latin typeface="Georgia" panose="02040502050405020303" pitchFamily="18" charset="0"/>
              </a:rPr>
            </a:br>
            <a:r>
              <a:rPr lang="en-US" dirty="0" smtClean="0">
                <a:latin typeface="Georgia" panose="02040502050405020303" pitchFamily="18" charset="0"/>
              </a:rPr>
              <a:t>• further details about this poem are available</a:t>
            </a:r>
            <a:br>
              <a:rPr lang="en-US" dirty="0" smtClean="0">
                <a:latin typeface="Georgia" panose="02040502050405020303" pitchFamily="18" charset="0"/>
              </a:rPr>
            </a:br>
            <a:r>
              <a:rPr lang="en-US" dirty="0" smtClean="0">
                <a:latin typeface="Georgia" panose="02040502050405020303" pitchFamily="18" charset="0"/>
              </a:rPr>
              <a:t>   for commentary</a:t>
            </a:r>
            <a:endParaRPr lang="en-US" i="1" dirty="0" smtClean="0">
              <a:latin typeface="Georgia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English 1302: Composition &amp; Rhetoric II  || D. Glen Smith, instructor</a:t>
            </a:r>
          </a:p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0A825-39AA-4E6E-8F1A-A13F0D128C6E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719853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 panose="02040502050405020303" pitchFamily="18" charset="0"/>
              </a:rPr>
              <a:t>Open Form</a:t>
            </a:r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>
                <a:latin typeface="Georgia" panose="02040502050405020303" pitchFamily="18" charset="0"/>
              </a:rPr>
              <a:t>Open form poetry</a:t>
            </a:r>
            <a:r>
              <a:rPr lang="en-US" dirty="0">
                <a:latin typeface="Georgia" panose="02040502050405020303" pitchFamily="18" charset="0"/>
              </a:rPr>
              <a:t> follows no formal pattern, no restrictions. </a:t>
            </a:r>
            <a:r>
              <a:rPr lang="en-US" dirty="0" smtClean="0">
                <a:latin typeface="Georgia" panose="02040502050405020303" pitchFamily="18" charset="0"/>
              </a:rPr>
              <a:t>The work is open for creative variations.</a:t>
            </a:r>
          </a:p>
          <a:p>
            <a:pPr marL="0" indent="0">
              <a:buNone/>
            </a:pPr>
            <a:r>
              <a:rPr lang="en-US" dirty="0" smtClean="0">
                <a:latin typeface="Georgia" panose="02040502050405020303" pitchFamily="18" charset="0"/>
              </a:rPr>
              <a:t>• Also referred to as </a:t>
            </a:r>
            <a:r>
              <a:rPr lang="en-US" i="1" dirty="0" smtClean="0">
                <a:solidFill>
                  <a:schemeClr val="accent6">
                    <a:lumMod val="75000"/>
                  </a:schemeClr>
                </a:solidFill>
                <a:latin typeface="Georgia" panose="02040502050405020303" pitchFamily="18" charset="0"/>
              </a:rPr>
              <a:t>free verse</a:t>
            </a:r>
            <a:r>
              <a:rPr lang="en-US" dirty="0" smtClean="0">
                <a:latin typeface="Georgia" panose="02040502050405020303" pitchFamily="18" charset="0"/>
              </a:rPr>
              <a:t>.</a:t>
            </a:r>
          </a:p>
          <a:p>
            <a:pPr marL="0" indent="0">
              <a:buNone/>
            </a:pPr>
            <a:r>
              <a:rPr lang="en-US" dirty="0" smtClean="0">
                <a:latin typeface="Georgia" panose="02040502050405020303" pitchFamily="18" charset="0"/>
              </a:rPr>
              <a:t/>
            </a:r>
            <a:br>
              <a:rPr lang="en-US" dirty="0" smtClean="0">
                <a:latin typeface="Georgia" panose="02040502050405020303" pitchFamily="18" charset="0"/>
              </a:rPr>
            </a:br>
            <a:r>
              <a:rPr lang="en-US" dirty="0">
                <a:latin typeface="Georgia" panose="02040502050405020303" pitchFamily="18" charset="0"/>
              </a:rPr>
              <a:t>	</a:t>
            </a:r>
            <a:r>
              <a:rPr lang="en-US" dirty="0" smtClean="0">
                <a:latin typeface="Georgia" panose="02040502050405020303" pitchFamily="18" charset="0"/>
              </a:rPr>
              <a:t>&gt;Poem </a:t>
            </a:r>
            <a:r>
              <a:rPr lang="en-US" i="1" dirty="0">
                <a:latin typeface="Georgia" panose="02040502050405020303" pitchFamily="18" charset="0"/>
              </a:rPr>
              <a:t>can</a:t>
            </a:r>
            <a:r>
              <a:rPr lang="en-US" dirty="0">
                <a:latin typeface="Georgia" panose="02040502050405020303" pitchFamily="18" charset="0"/>
              </a:rPr>
              <a:t> </a:t>
            </a:r>
            <a:r>
              <a:rPr lang="en-US" dirty="0" smtClean="0">
                <a:latin typeface="Georgia" panose="02040502050405020303" pitchFamily="18" charset="0"/>
              </a:rPr>
              <a:t>rhyme if the poet desires, </a:t>
            </a:r>
            <a:br>
              <a:rPr lang="en-US" dirty="0" smtClean="0">
                <a:latin typeface="Georgia" panose="02040502050405020303" pitchFamily="18" charset="0"/>
              </a:rPr>
            </a:br>
            <a:r>
              <a:rPr lang="en-US" dirty="0" smtClean="0">
                <a:latin typeface="Georgia" panose="02040502050405020303" pitchFamily="18" charset="0"/>
              </a:rPr>
              <a:t>   	   but it is </a:t>
            </a:r>
            <a:r>
              <a:rPr lang="en-US" i="1" dirty="0" smtClean="0">
                <a:latin typeface="Georgia" panose="02040502050405020303" pitchFamily="18" charset="0"/>
              </a:rPr>
              <a:t>not required</a:t>
            </a:r>
            <a:r>
              <a:rPr lang="en-US" dirty="0" smtClean="0">
                <a:latin typeface="Georgia" panose="02040502050405020303" pitchFamily="18" charset="0"/>
              </a:rPr>
              <a:t>. </a:t>
            </a:r>
            <a:endParaRPr lang="en-US" dirty="0"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Georgia" panose="02040502050405020303" pitchFamily="18" charset="0"/>
              </a:rPr>
              <a:t>	&gt;Poem </a:t>
            </a:r>
            <a:r>
              <a:rPr lang="en-US" i="1" dirty="0" smtClean="0">
                <a:latin typeface="Georgia" panose="02040502050405020303" pitchFamily="18" charset="0"/>
              </a:rPr>
              <a:t>can</a:t>
            </a:r>
            <a:r>
              <a:rPr lang="en-US" dirty="0" smtClean="0">
                <a:latin typeface="Georgia" panose="02040502050405020303" pitchFamily="18" charset="0"/>
              </a:rPr>
              <a:t> use meter if poet desires,</a:t>
            </a:r>
            <a:br>
              <a:rPr lang="en-US" dirty="0" smtClean="0">
                <a:latin typeface="Georgia" panose="02040502050405020303" pitchFamily="18" charset="0"/>
              </a:rPr>
            </a:br>
            <a:r>
              <a:rPr lang="en-US" dirty="0" smtClean="0">
                <a:latin typeface="Georgia" panose="02040502050405020303" pitchFamily="18" charset="0"/>
              </a:rPr>
              <a:t>   	   but it is </a:t>
            </a:r>
            <a:r>
              <a:rPr lang="en-US" i="1" dirty="0" smtClean="0">
                <a:latin typeface="Georgia" panose="02040502050405020303" pitchFamily="18" charset="0"/>
              </a:rPr>
              <a:t>not required</a:t>
            </a:r>
            <a:r>
              <a:rPr lang="en-US" dirty="0" smtClean="0">
                <a:latin typeface="Georgia" panose="02040502050405020303" pitchFamily="18" charset="0"/>
              </a:rPr>
              <a:t>.</a:t>
            </a:r>
            <a:endParaRPr lang="en-US" dirty="0"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Georgia" panose="02040502050405020303" pitchFamily="18" charset="0"/>
              </a:rPr>
              <a:t>	&gt;Poem can use regularized stanzas if poet desires,</a:t>
            </a:r>
            <a:br>
              <a:rPr lang="en-US" dirty="0" smtClean="0">
                <a:latin typeface="Georgia" panose="02040502050405020303" pitchFamily="18" charset="0"/>
              </a:rPr>
            </a:br>
            <a:r>
              <a:rPr lang="en-US" dirty="0" smtClean="0">
                <a:latin typeface="Georgia" panose="02040502050405020303" pitchFamily="18" charset="0"/>
              </a:rPr>
              <a:t>  	   but it is </a:t>
            </a:r>
            <a:r>
              <a:rPr lang="en-US" i="1" dirty="0" smtClean="0">
                <a:latin typeface="Georgia" panose="02040502050405020303" pitchFamily="18" charset="0"/>
              </a:rPr>
              <a:t>not required.</a:t>
            </a:r>
          </a:p>
          <a:p>
            <a:pPr marL="0" indent="0">
              <a:buNone/>
            </a:pPr>
            <a:endParaRPr lang="en-US" dirty="0" smtClean="0">
              <a:latin typeface="Georgia" panose="02040502050405020303" pitchFamily="18" charset="0"/>
            </a:endParaRPr>
          </a:p>
          <a:p>
            <a:r>
              <a:rPr lang="en-US" dirty="0" smtClean="0">
                <a:latin typeface="Georgia" pitchFamily="18" charset="0"/>
                <a:hlinkClick r:id="rId2"/>
              </a:rPr>
              <a:t>See Lynda Hull’s “Lost Fugue for Chet”</a:t>
            </a:r>
            <a:r>
              <a:rPr lang="en-US" dirty="0" smtClean="0">
                <a:latin typeface="Georgia" pitchFamily="18" charset="0"/>
              </a:rPr>
              <a:t>	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English 1302: Composition &amp; Rhetoric II  || D. Glen Smith, instructor</a:t>
            </a:r>
          </a:p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0A825-39AA-4E6E-8F1A-A13F0D128C6E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979864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Georgia" panose="02040502050405020303" pitchFamily="18" charset="0"/>
              </a:rPr>
              <a:t>W. H. Auden || “The Unknown Citizen”</a:t>
            </a:r>
            <a:endParaRPr lang="en-US" sz="3600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>
                <a:latin typeface="Georgia" panose="02040502050405020303" pitchFamily="18" charset="0"/>
              </a:rPr>
              <a:t>“The Unknown Citizen” is a protest poem discussing issues </a:t>
            </a:r>
            <a:r>
              <a:rPr lang="en-US" dirty="0" smtClean="0">
                <a:latin typeface="Georgia" panose="02040502050405020303" pitchFamily="18" charset="0"/>
              </a:rPr>
              <a:t>of </a:t>
            </a:r>
            <a:r>
              <a:rPr lang="en-US" dirty="0">
                <a:latin typeface="Georgia" panose="02040502050405020303" pitchFamily="18" charset="0"/>
              </a:rPr>
              <a:t>complacency and </a:t>
            </a:r>
            <a:r>
              <a:rPr lang="en-US" dirty="0" smtClean="0">
                <a:latin typeface="Georgia" panose="02040502050405020303" pitchFamily="18" charset="0"/>
              </a:rPr>
              <a:t/>
            </a:r>
            <a:br>
              <a:rPr lang="en-US" dirty="0" smtClean="0">
                <a:latin typeface="Georgia" panose="02040502050405020303" pitchFamily="18" charset="0"/>
              </a:rPr>
            </a:br>
            <a:r>
              <a:rPr lang="en-US" dirty="0" smtClean="0">
                <a:latin typeface="Georgia" panose="02040502050405020303" pitchFamily="18" charset="0"/>
              </a:rPr>
              <a:t>non-action </a:t>
            </a:r>
            <a:r>
              <a:rPr lang="en-US" dirty="0">
                <a:latin typeface="Georgia" panose="02040502050405020303" pitchFamily="18" charset="0"/>
              </a:rPr>
              <a:t>by citizens </a:t>
            </a:r>
            <a:r>
              <a:rPr lang="en-US" dirty="0" smtClean="0">
                <a:latin typeface="Georgia" panose="02040502050405020303" pitchFamily="18" charset="0"/>
              </a:rPr>
              <a:t>in a dystopian environment. </a:t>
            </a:r>
            <a:endParaRPr lang="en-US" dirty="0"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Georgia" panose="02040502050405020303" pitchFamily="18" charset="0"/>
              </a:rPr>
              <a:t>• See </a:t>
            </a:r>
            <a:r>
              <a:rPr lang="en-US" i="1" dirty="0" smtClean="0">
                <a:latin typeface="Georgia" panose="02040502050405020303" pitchFamily="18" charset="0"/>
              </a:rPr>
              <a:t>Current Issues</a:t>
            </a:r>
            <a:r>
              <a:rPr lang="en-US" dirty="0" smtClean="0">
                <a:latin typeface="Georgia" panose="02040502050405020303" pitchFamily="18" charset="0"/>
              </a:rPr>
              <a:t>, p. 691</a:t>
            </a:r>
            <a:r>
              <a:rPr lang="en-US" dirty="0">
                <a:latin typeface="Georgia" panose="02040502050405020303" pitchFamily="18" charset="0"/>
              </a:rPr>
              <a:t/>
            </a:r>
            <a:br>
              <a:rPr lang="en-US" dirty="0">
                <a:latin typeface="Georgia" panose="02040502050405020303" pitchFamily="18" charset="0"/>
              </a:rPr>
            </a:br>
            <a:r>
              <a:rPr lang="en-US" dirty="0" smtClean="0">
                <a:latin typeface="Georgia" panose="02040502050405020303" pitchFamily="18" charset="0"/>
              </a:rPr>
              <a:t>• The poem raises images similar </a:t>
            </a:r>
            <a:r>
              <a:rPr lang="en-US" dirty="0">
                <a:latin typeface="Georgia" panose="02040502050405020303" pitchFamily="18" charset="0"/>
              </a:rPr>
              <a:t>to </a:t>
            </a:r>
            <a:r>
              <a:rPr lang="en-US" dirty="0" smtClean="0">
                <a:latin typeface="Georgia" panose="02040502050405020303" pitchFamily="18" charset="0"/>
              </a:rPr>
              <a:t/>
            </a:r>
            <a:br>
              <a:rPr lang="en-US" dirty="0" smtClean="0">
                <a:latin typeface="Georgia" panose="02040502050405020303" pitchFamily="18" charset="0"/>
              </a:rPr>
            </a:br>
            <a:r>
              <a:rPr lang="en-US" dirty="0" smtClean="0">
                <a:latin typeface="Georgia" panose="02040502050405020303" pitchFamily="18" charset="0"/>
              </a:rPr>
              <a:t>   conditions </a:t>
            </a:r>
            <a:r>
              <a:rPr lang="en-US" dirty="0">
                <a:latin typeface="Georgia" panose="02040502050405020303" pitchFamily="18" charset="0"/>
              </a:rPr>
              <a:t>and </a:t>
            </a:r>
            <a:r>
              <a:rPr lang="en-US" dirty="0" smtClean="0">
                <a:latin typeface="Georgia" panose="02040502050405020303" pitchFamily="18" charset="0"/>
              </a:rPr>
              <a:t>situations </a:t>
            </a:r>
            <a:r>
              <a:rPr lang="en-US" dirty="0">
                <a:latin typeface="Georgia" panose="02040502050405020303" pitchFamily="18" charset="0"/>
              </a:rPr>
              <a:t>in Germany </a:t>
            </a:r>
            <a:r>
              <a:rPr lang="en-US" dirty="0" smtClean="0">
                <a:latin typeface="Georgia" panose="02040502050405020303" pitchFamily="18" charset="0"/>
              </a:rPr>
              <a:t/>
            </a:r>
            <a:br>
              <a:rPr lang="en-US" dirty="0" smtClean="0">
                <a:latin typeface="Georgia" panose="02040502050405020303" pitchFamily="18" charset="0"/>
              </a:rPr>
            </a:br>
            <a:r>
              <a:rPr lang="en-US" dirty="0" smtClean="0">
                <a:latin typeface="Georgia" panose="02040502050405020303" pitchFamily="18" charset="0"/>
              </a:rPr>
              <a:t>   during </a:t>
            </a:r>
            <a:r>
              <a:rPr lang="en-US" dirty="0">
                <a:latin typeface="Georgia" panose="02040502050405020303" pitchFamily="18" charset="0"/>
              </a:rPr>
              <a:t>the years prior to World War </a:t>
            </a:r>
            <a:r>
              <a:rPr lang="en-US" dirty="0" smtClean="0">
                <a:latin typeface="Georgia" panose="02040502050405020303" pitchFamily="18" charset="0"/>
              </a:rPr>
              <a:t>II.</a:t>
            </a:r>
            <a:r>
              <a:rPr lang="en-US" dirty="0">
                <a:latin typeface="Georgia" panose="02040502050405020303" pitchFamily="18" charset="0"/>
              </a:rPr>
              <a:t/>
            </a:r>
            <a:br>
              <a:rPr lang="en-US" dirty="0">
                <a:latin typeface="Georgia" panose="02040502050405020303" pitchFamily="18" charset="0"/>
              </a:rPr>
            </a:br>
            <a:r>
              <a:rPr lang="en-US" dirty="0" smtClean="0">
                <a:latin typeface="Georgia" panose="02040502050405020303" pitchFamily="18" charset="0"/>
              </a:rPr>
              <a:t>• The work was published </a:t>
            </a:r>
            <a:r>
              <a:rPr lang="en-US" dirty="0">
                <a:latin typeface="Georgia" panose="02040502050405020303" pitchFamily="18" charset="0"/>
              </a:rPr>
              <a:t>in 1940</a:t>
            </a:r>
            <a:r>
              <a:rPr lang="en-US" dirty="0" smtClean="0">
                <a:latin typeface="Georgia" panose="02040502050405020303" pitchFamily="18" charset="0"/>
              </a:rPr>
              <a:t>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English 1302: Composition &amp; Rhetoric II  || D. Glen Smith, instructor</a:t>
            </a:r>
          </a:p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0A825-39AA-4E6E-8F1A-A13F0D128C6E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97986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649</TotalTime>
  <Words>845</Words>
  <Application>Microsoft Office PowerPoint</Application>
  <PresentationFormat>On-screen Show (4:3)</PresentationFormat>
  <Paragraphs>156</Paragraphs>
  <Slides>20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Poems of Protest, Poems of Witness</vt:lpstr>
      <vt:lpstr>Definition</vt:lpstr>
      <vt:lpstr>Definition</vt:lpstr>
      <vt:lpstr>Poet versus Persona </vt:lpstr>
      <vt:lpstr>Closed Form</vt:lpstr>
      <vt:lpstr>Closed Form Example</vt:lpstr>
      <vt:lpstr>Closed Form Example</vt:lpstr>
      <vt:lpstr>Open Form</vt:lpstr>
      <vt:lpstr>W. H. Auden || “The Unknown Citizen”</vt:lpstr>
      <vt:lpstr>W. H. Auden || “The Unknown Citizen”</vt:lpstr>
      <vt:lpstr>W. H. Auden || “The Unknown Citizen”</vt:lpstr>
      <vt:lpstr>Use of Rhyme</vt:lpstr>
      <vt:lpstr>Comparison of Meter</vt:lpstr>
      <vt:lpstr>Strategy of Auden’s First Line</vt:lpstr>
      <vt:lpstr>Auden’s Epigraph</vt:lpstr>
      <vt:lpstr>Auden’s Epigraph</vt:lpstr>
      <vt:lpstr>Strategic Setting&gt; Theme</vt:lpstr>
      <vt:lpstr>Overall Message</vt:lpstr>
      <vt:lpstr>Satire</vt:lpstr>
      <vt:lpstr>The Unknown Citizen Characterized</vt:lpstr>
    </vt:vector>
  </TitlesOfParts>
  <Company>Wharton County Junior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Elements of Rhetoric</dc:title>
  <dc:creator>WCJC</dc:creator>
  <cp:lastModifiedBy>David Glen Smith</cp:lastModifiedBy>
  <cp:revision>148</cp:revision>
  <cp:lastPrinted>2016-02-17T17:08:00Z</cp:lastPrinted>
  <dcterms:created xsi:type="dcterms:W3CDTF">2014-06-25T15:15:52Z</dcterms:created>
  <dcterms:modified xsi:type="dcterms:W3CDTF">2016-02-23T22:51:46Z</dcterms:modified>
</cp:coreProperties>
</file>