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handoutMasterIdLst>
    <p:handoutMasterId r:id="rId26"/>
  </p:handoutMasterIdLst>
  <p:sldIdLst>
    <p:sldId id="256" r:id="rId2"/>
    <p:sldId id="290" r:id="rId3"/>
    <p:sldId id="291" r:id="rId4"/>
    <p:sldId id="257" r:id="rId5"/>
    <p:sldId id="258" r:id="rId6"/>
    <p:sldId id="260" r:id="rId7"/>
    <p:sldId id="266" r:id="rId8"/>
    <p:sldId id="268" r:id="rId9"/>
    <p:sldId id="269" r:id="rId10"/>
    <p:sldId id="270" r:id="rId11"/>
    <p:sldId id="279" r:id="rId12"/>
    <p:sldId id="278" r:id="rId13"/>
    <p:sldId id="280" r:id="rId14"/>
    <p:sldId id="281" r:id="rId15"/>
    <p:sldId id="282" r:id="rId16"/>
    <p:sldId id="271" r:id="rId17"/>
    <p:sldId id="283" r:id="rId18"/>
    <p:sldId id="284" r:id="rId19"/>
    <p:sldId id="285" r:id="rId20"/>
    <p:sldId id="286" r:id="rId21"/>
    <p:sldId id="287" r:id="rId22"/>
    <p:sldId id="288" r:id="rId23"/>
    <p:sldId id="289" r:id="rId24"/>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52" y="-114"/>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53" tIns="48327" rIns="96653" bIns="48327" rtlCol="0"/>
          <a:lstStyle>
            <a:lvl1pPr algn="l">
              <a:defRPr sz="1200"/>
            </a:lvl1pPr>
          </a:lstStyle>
          <a:p>
            <a:endParaRPr lang="en-US"/>
          </a:p>
        </p:txBody>
      </p:sp>
      <p:sp>
        <p:nvSpPr>
          <p:cNvPr id="3" name="Date Placeholder 2"/>
          <p:cNvSpPr>
            <a:spLocks noGrp="1"/>
          </p:cNvSpPr>
          <p:nvPr>
            <p:ph type="dt" sz="quarter" idx="1"/>
          </p:nvPr>
        </p:nvSpPr>
        <p:spPr>
          <a:xfrm>
            <a:off x="4143587" y="0"/>
            <a:ext cx="3169920" cy="480060"/>
          </a:xfrm>
          <a:prstGeom prst="rect">
            <a:avLst/>
          </a:prstGeom>
        </p:spPr>
        <p:txBody>
          <a:bodyPr vert="horz" lIns="96653" tIns="48327" rIns="96653" bIns="48327" rtlCol="0"/>
          <a:lstStyle>
            <a:lvl1pPr algn="r">
              <a:defRPr sz="1200"/>
            </a:lvl1pPr>
          </a:lstStyle>
          <a:p>
            <a:fld id="{A312F6DE-BFC8-4549-9D05-F6D2C6836255}" type="datetimeFigureOut">
              <a:rPr lang="en-US" smtClean="0"/>
              <a:pPr/>
              <a:t>3/22/2015</a:t>
            </a:fld>
            <a:endParaRPr lang="en-US"/>
          </a:p>
        </p:txBody>
      </p:sp>
      <p:sp>
        <p:nvSpPr>
          <p:cNvPr id="4" name="Footer Placeholder 3"/>
          <p:cNvSpPr>
            <a:spLocks noGrp="1"/>
          </p:cNvSpPr>
          <p:nvPr>
            <p:ph type="ftr" sz="quarter" idx="2"/>
          </p:nvPr>
        </p:nvSpPr>
        <p:spPr>
          <a:xfrm>
            <a:off x="0" y="9119474"/>
            <a:ext cx="3169920" cy="480060"/>
          </a:xfrm>
          <a:prstGeom prst="rect">
            <a:avLst/>
          </a:prstGeom>
        </p:spPr>
        <p:txBody>
          <a:bodyPr vert="horz" lIns="96653" tIns="48327" rIns="96653" bIns="48327" rtlCol="0" anchor="b"/>
          <a:lstStyle>
            <a:lvl1pPr algn="l">
              <a:defRPr sz="1200"/>
            </a:lvl1pPr>
          </a:lstStyle>
          <a:p>
            <a:endParaRPr lang="en-US"/>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6653" tIns="48327" rIns="96653" bIns="48327" rtlCol="0" anchor="b"/>
          <a:lstStyle>
            <a:lvl1pPr algn="r">
              <a:defRPr sz="1200"/>
            </a:lvl1pPr>
          </a:lstStyle>
          <a:p>
            <a:fld id="{2B847860-A9EA-41CB-9652-E6D5AE2F6919}" type="slidenum">
              <a:rPr lang="en-US" smtClean="0"/>
              <a:pPr/>
              <a:t>‹#›</a:t>
            </a:fld>
            <a:endParaRPr lang="en-US"/>
          </a:p>
        </p:txBody>
      </p:sp>
    </p:spTree>
    <p:extLst>
      <p:ext uri="{BB962C8B-B14F-4D97-AF65-F5344CB8AC3E}">
        <p14:creationId xmlns="" xmlns:p14="http://schemas.microsoft.com/office/powerpoint/2010/main" val="33062266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583" cy="480388"/>
          </a:xfrm>
          <a:prstGeom prst="rect">
            <a:avLst/>
          </a:prstGeom>
        </p:spPr>
        <p:txBody>
          <a:bodyPr vert="horz" lIns="94851" tIns="47425" rIns="94851" bIns="47425" rtlCol="0"/>
          <a:lstStyle>
            <a:lvl1pPr algn="l">
              <a:defRPr sz="1200"/>
            </a:lvl1pPr>
          </a:lstStyle>
          <a:p>
            <a:endParaRPr lang="en-US"/>
          </a:p>
        </p:txBody>
      </p:sp>
      <p:sp>
        <p:nvSpPr>
          <p:cNvPr id="3" name="Date Placeholder 2"/>
          <p:cNvSpPr>
            <a:spLocks noGrp="1"/>
          </p:cNvSpPr>
          <p:nvPr>
            <p:ph type="dt" idx="1"/>
          </p:nvPr>
        </p:nvSpPr>
        <p:spPr>
          <a:xfrm>
            <a:off x="4142962" y="0"/>
            <a:ext cx="3170583" cy="480388"/>
          </a:xfrm>
          <a:prstGeom prst="rect">
            <a:avLst/>
          </a:prstGeom>
        </p:spPr>
        <p:txBody>
          <a:bodyPr vert="horz" lIns="94851" tIns="47425" rIns="94851" bIns="47425" rtlCol="0"/>
          <a:lstStyle>
            <a:lvl1pPr algn="r">
              <a:defRPr sz="1200"/>
            </a:lvl1pPr>
          </a:lstStyle>
          <a:p>
            <a:fld id="{5D63ED45-824F-45C2-B8F5-9B37743BCCF7}" type="datetimeFigureOut">
              <a:rPr lang="en-US" smtClean="0"/>
              <a:pPr/>
              <a:t>3/22/2015</a:t>
            </a:fld>
            <a:endParaRPr lang="en-US"/>
          </a:p>
        </p:txBody>
      </p:sp>
      <p:sp>
        <p:nvSpPr>
          <p:cNvPr id="4" name="Slide Image Placeholder 3"/>
          <p:cNvSpPr>
            <a:spLocks noGrp="1" noRot="1" noChangeAspect="1"/>
          </p:cNvSpPr>
          <p:nvPr>
            <p:ph type="sldImg" idx="2"/>
          </p:nvPr>
        </p:nvSpPr>
        <p:spPr>
          <a:xfrm>
            <a:off x="1257300" y="719138"/>
            <a:ext cx="4800600" cy="3600450"/>
          </a:xfrm>
          <a:prstGeom prst="rect">
            <a:avLst/>
          </a:prstGeom>
          <a:noFill/>
          <a:ln w="12700">
            <a:solidFill>
              <a:prstClr val="black"/>
            </a:solidFill>
          </a:ln>
        </p:spPr>
        <p:txBody>
          <a:bodyPr vert="horz" lIns="94851" tIns="47425" rIns="94851" bIns="47425" rtlCol="0" anchor="ctr"/>
          <a:lstStyle/>
          <a:p>
            <a:endParaRPr lang="en-US"/>
          </a:p>
        </p:txBody>
      </p:sp>
      <p:sp>
        <p:nvSpPr>
          <p:cNvPr id="5" name="Notes Placeholder 4"/>
          <p:cNvSpPr>
            <a:spLocks noGrp="1"/>
          </p:cNvSpPr>
          <p:nvPr>
            <p:ph type="body" sz="quarter" idx="3"/>
          </p:nvPr>
        </p:nvSpPr>
        <p:spPr>
          <a:xfrm>
            <a:off x="732183" y="4561226"/>
            <a:ext cx="5850835" cy="4320213"/>
          </a:xfrm>
          <a:prstGeom prst="rect">
            <a:avLst/>
          </a:prstGeom>
        </p:spPr>
        <p:txBody>
          <a:bodyPr vert="horz" lIns="94851" tIns="47425" rIns="94851" bIns="47425"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119173"/>
            <a:ext cx="3170583" cy="480388"/>
          </a:xfrm>
          <a:prstGeom prst="rect">
            <a:avLst/>
          </a:prstGeom>
        </p:spPr>
        <p:txBody>
          <a:bodyPr vert="horz" lIns="94851" tIns="47425" rIns="94851" bIns="47425" rtlCol="0" anchor="b"/>
          <a:lstStyle>
            <a:lvl1pPr algn="l">
              <a:defRPr sz="1200"/>
            </a:lvl1pPr>
          </a:lstStyle>
          <a:p>
            <a:endParaRPr lang="en-US"/>
          </a:p>
        </p:txBody>
      </p:sp>
      <p:sp>
        <p:nvSpPr>
          <p:cNvPr id="7" name="Slide Number Placeholder 6"/>
          <p:cNvSpPr>
            <a:spLocks noGrp="1"/>
          </p:cNvSpPr>
          <p:nvPr>
            <p:ph type="sldNum" sz="quarter" idx="5"/>
          </p:nvPr>
        </p:nvSpPr>
        <p:spPr>
          <a:xfrm>
            <a:off x="4142962" y="9119173"/>
            <a:ext cx="3170583" cy="480388"/>
          </a:xfrm>
          <a:prstGeom prst="rect">
            <a:avLst/>
          </a:prstGeom>
        </p:spPr>
        <p:txBody>
          <a:bodyPr vert="horz" lIns="94851" tIns="47425" rIns="94851" bIns="47425" rtlCol="0" anchor="b"/>
          <a:lstStyle>
            <a:lvl1pPr algn="r">
              <a:defRPr sz="1200"/>
            </a:lvl1pPr>
          </a:lstStyle>
          <a:p>
            <a:fld id="{DD196087-5279-445A-8F82-E5AD778806E0}" type="slidenum">
              <a:rPr lang="en-US" smtClean="0"/>
              <a:pPr/>
              <a:t>‹#›</a:t>
            </a:fld>
            <a:endParaRPr lang="en-US"/>
          </a:p>
        </p:txBody>
      </p:sp>
    </p:spTree>
    <p:extLst>
      <p:ext uri="{BB962C8B-B14F-4D97-AF65-F5344CB8AC3E}">
        <p14:creationId xmlns="" xmlns:p14="http://schemas.microsoft.com/office/powerpoint/2010/main" val="17365261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D196087-5279-445A-8F82-E5AD778806E0}"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D196087-5279-445A-8F82-E5AD778806E0}" type="slidenum">
              <a:rPr lang="en-US" smtClean="0"/>
              <a:pPr/>
              <a:t>16</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D196087-5279-445A-8F82-E5AD778806E0}" type="slidenum">
              <a:rPr lang="en-US" smtClean="0"/>
              <a:pPr/>
              <a:t>17</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D196087-5279-445A-8F82-E5AD778806E0}" type="slidenum">
              <a:rPr lang="en-US" smtClean="0"/>
              <a:pPr/>
              <a:t>18</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D196087-5279-445A-8F82-E5AD778806E0}" type="slidenum">
              <a:rPr lang="en-US" smtClean="0"/>
              <a:pPr/>
              <a:t>19</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D196087-5279-445A-8F82-E5AD778806E0}" type="slidenum">
              <a:rPr lang="en-US" smtClean="0"/>
              <a:pPr/>
              <a:t>20</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D196087-5279-445A-8F82-E5AD778806E0}" type="slidenum">
              <a:rPr lang="en-US" smtClean="0"/>
              <a:pPr/>
              <a:t>21</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D196087-5279-445A-8F82-E5AD778806E0}" type="slidenum">
              <a:rPr lang="en-US" smtClean="0"/>
              <a:pPr/>
              <a:t>22</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D196087-5279-445A-8F82-E5AD778806E0}" type="slidenum">
              <a:rPr lang="en-US" smtClean="0"/>
              <a:pPr/>
              <a:t>23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D196087-5279-445A-8F82-E5AD778806E0}" type="slidenum">
              <a:rPr lang="en-US" smtClean="0"/>
              <a:pPr/>
              <a:t>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D196087-5279-445A-8F82-E5AD778806E0}" type="slidenum">
              <a:rPr lang="en-US" smtClean="0"/>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D196087-5279-445A-8F82-E5AD778806E0}" type="slidenum">
              <a:rPr lang="en-US" smtClean="0"/>
              <a:pPr/>
              <a:t>10</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D196087-5279-445A-8F82-E5AD778806E0}" type="slidenum">
              <a:rPr lang="en-US" smtClean="0"/>
              <a:pPr/>
              <a:t>11</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D196087-5279-445A-8F82-E5AD778806E0}" type="slidenum">
              <a:rPr lang="en-US" smtClean="0"/>
              <a:pPr/>
              <a:t>12</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D196087-5279-445A-8F82-E5AD778806E0}" type="slidenum">
              <a:rPr lang="en-US" smtClean="0"/>
              <a:pPr/>
              <a:t>13</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D196087-5279-445A-8F82-E5AD778806E0}" type="slidenum">
              <a:rPr lang="en-US" smtClean="0"/>
              <a:pPr/>
              <a:t>14</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D196087-5279-445A-8F82-E5AD778806E0}" type="slidenum">
              <a:rPr lang="en-US" smtClean="0"/>
              <a:pPr/>
              <a:t>15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1"/>
            <a:ext cx="1066800" cy="349250"/>
          </a:xfrm>
        </p:spPr>
        <p:txBody>
          <a:bodyPr/>
          <a:lstStyle>
            <a:lvl1pPr algn="r">
              <a:defRPr sz="900">
                <a:latin typeface="Georgia" pitchFamily="18" charset="0"/>
              </a:defRPr>
            </a:lvl1pPr>
          </a:lstStyle>
          <a:p>
            <a:r>
              <a:rPr lang="en-US" smtClean="0"/>
              <a:t>7/9/2014</a:t>
            </a:r>
            <a:endParaRPr lang="en-US" dirty="0"/>
          </a:p>
        </p:txBody>
      </p:sp>
      <p:sp>
        <p:nvSpPr>
          <p:cNvPr id="5" name="Footer Placeholder 4"/>
          <p:cNvSpPr>
            <a:spLocks noGrp="1"/>
          </p:cNvSpPr>
          <p:nvPr>
            <p:ph type="ftr" sz="quarter" idx="11"/>
          </p:nvPr>
        </p:nvSpPr>
        <p:spPr>
          <a:xfrm>
            <a:off x="1600200" y="6356350"/>
            <a:ext cx="4419600" cy="365125"/>
          </a:xfrm>
        </p:spPr>
        <p:txBody>
          <a:bodyPr/>
          <a:lstStyle>
            <a:lvl1pPr algn="l">
              <a:defRPr sz="900">
                <a:latin typeface="Georgia" pitchFamily="18" charset="0"/>
              </a:defRPr>
            </a:lvl1pPr>
          </a:lstStyle>
          <a:p>
            <a:r>
              <a:rPr lang="en-US" dirty="0" smtClean="0"/>
              <a:t>English 1301: Composition &amp; Rhetoric I  || D. Glen Smith, instructor</a:t>
            </a:r>
            <a:endParaRPr lang="en-US" dirty="0"/>
          </a:p>
        </p:txBody>
      </p:sp>
      <p:sp>
        <p:nvSpPr>
          <p:cNvPr id="6" name="Slide Number Placeholder 5"/>
          <p:cNvSpPr>
            <a:spLocks noGrp="1"/>
          </p:cNvSpPr>
          <p:nvPr>
            <p:ph type="sldNum" sz="quarter" idx="12"/>
          </p:nvPr>
        </p:nvSpPr>
        <p:spPr/>
        <p:txBody>
          <a:bodyPr/>
          <a:lstStyle/>
          <a:p>
            <a:fld id="{22D0A825-39AA-4E6E-8F1A-A13F0D128C6E}" type="slidenum">
              <a:rPr lang="en-US" smtClean="0"/>
              <a:pPr/>
              <a:t>‹#›</a:t>
            </a:fld>
            <a:endParaRPr lang="en-US"/>
          </a:p>
        </p:txBody>
      </p:sp>
    </p:spTree>
    <p:extLst>
      <p:ext uri="{BB962C8B-B14F-4D97-AF65-F5344CB8AC3E}">
        <p14:creationId xmlns="" xmlns:p14="http://schemas.microsoft.com/office/powerpoint/2010/main" val="17089696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7/9/2014</a:t>
            </a:r>
            <a:endParaRPr lang="en-US"/>
          </a:p>
        </p:txBody>
      </p:sp>
      <p:sp>
        <p:nvSpPr>
          <p:cNvPr id="5" name="Footer Placeholder 4"/>
          <p:cNvSpPr>
            <a:spLocks noGrp="1"/>
          </p:cNvSpPr>
          <p:nvPr>
            <p:ph type="ftr" sz="quarter" idx="11"/>
          </p:nvPr>
        </p:nvSpPr>
        <p:spPr/>
        <p:txBody>
          <a:bodyPr/>
          <a:lstStyle/>
          <a:p>
            <a:r>
              <a:rPr lang="en-US" smtClean="0"/>
              <a:t>English 1301: Composition &amp; Rhetoric I  || D. Glen Smith, instructor</a:t>
            </a:r>
            <a:endParaRPr lang="en-US"/>
          </a:p>
        </p:txBody>
      </p:sp>
      <p:sp>
        <p:nvSpPr>
          <p:cNvPr id="6" name="Slide Number Placeholder 5"/>
          <p:cNvSpPr>
            <a:spLocks noGrp="1"/>
          </p:cNvSpPr>
          <p:nvPr>
            <p:ph type="sldNum" sz="quarter" idx="12"/>
          </p:nvPr>
        </p:nvSpPr>
        <p:spPr/>
        <p:txBody>
          <a:bodyPr/>
          <a:lstStyle/>
          <a:p>
            <a:fld id="{22D0A825-39AA-4E6E-8F1A-A13F0D128C6E}" type="slidenum">
              <a:rPr lang="en-US" smtClean="0"/>
              <a:pPr/>
              <a:t>‹#›</a:t>
            </a:fld>
            <a:endParaRPr lang="en-US"/>
          </a:p>
        </p:txBody>
      </p:sp>
    </p:spTree>
    <p:extLst>
      <p:ext uri="{BB962C8B-B14F-4D97-AF65-F5344CB8AC3E}">
        <p14:creationId xmlns="" xmlns:p14="http://schemas.microsoft.com/office/powerpoint/2010/main" val="41510839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7/9/2014</a:t>
            </a:r>
            <a:endParaRPr lang="en-US"/>
          </a:p>
        </p:txBody>
      </p:sp>
      <p:sp>
        <p:nvSpPr>
          <p:cNvPr id="5" name="Footer Placeholder 4"/>
          <p:cNvSpPr>
            <a:spLocks noGrp="1"/>
          </p:cNvSpPr>
          <p:nvPr>
            <p:ph type="ftr" sz="quarter" idx="11"/>
          </p:nvPr>
        </p:nvSpPr>
        <p:spPr/>
        <p:txBody>
          <a:bodyPr/>
          <a:lstStyle/>
          <a:p>
            <a:r>
              <a:rPr lang="en-US" smtClean="0"/>
              <a:t>English 1301: Composition &amp; Rhetoric I  || D. Glen Smith, instructor</a:t>
            </a:r>
            <a:endParaRPr lang="en-US"/>
          </a:p>
        </p:txBody>
      </p:sp>
      <p:sp>
        <p:nvSpPr>
          <p:cNvPr id="6" name="Slide Number Placeholder 5"/>
          <p:cNvSpPr>
            <a:spLocks noGrp="1"/>
          </p:cNvSpPr>
          <p:nvPr>
            <p:ph type="sldNum" sz="quarter" idx="12"/>
          </p:nvPr>
        </p:nvSpPr>
        <p:spPr/>
        <p:txBody>
          <a:bodyPr/>
          <a:lstStyle/>
          <a:p>
            <a:fld id="{22D0A825-39AA-4E6E-8F1A-A13F0D128C6E}" type="slidenum">
              <a:rPr lang="en-US" smtClean="0"/>
              <a:pPr/>
              <a:t>‹#›</a:t>
            </a:fld>
            <a:endParaRPr lang="en-US"/>
          </a:p>
        </p:txBody>
      </p:sp>
    </p:spTree>
    <p:extLst>
      <p:ext uri="{BB962C8B-B14F-4D97-AF65-F5344CB8AC3E}">
        <p14:creationId xmlns="" xmlns:p14="http://schemas.microsoft.com/office/powerpoint/2010/main" val="13476790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685800" cy="365125"/>
          </a:xfrm>
        </p:spPr>
        <p:txBody>
          <a:bodyPr/>
          <a:lstStyle/>
          <a:p>
            <a:r>
              <a:rPr lang="en-US" smtClean="0"/>
              <a:t>7/9/2014</a:t>
            </a:r>
            <a:endParaRPr lang="en-US" dirty="0"/>
          </a:p>
        </p:txBody>
      </p:sp>
      <p:sp>
        <p:nvSpPr>
          <p:cNvPr id="5" name="Footer Placeholder 4"/>
          <p:cNvSpPr>
            <a:spLocks noGrp="1"/>
          </p:cNvSpPr>
          <p:nvPr>
            <p:ph type="ftr" sz="quarter" idx="11"/>
          </p:nvPr>
        </p:nvSpPr>
        <p:spPr>
          <a:xfrm>
            <a:off x="1219200" y="6356350"/>
            <a:ext cx="5334000" cy="365125"/>
          </a:xfrm>
        </p:spPr>
        <p:txBody>
          <a:bodyPr/>
          <a:lstStyle>
            <a:lvl1pPr algn="l">
              <a:defRPr/>
            </a:lvl1pPr>
          </a:lstStyle>
          <a:p>
            <a:r>
              <a:rPr lang="en-US" smtClean="0"/>
              <a:t>English 1301: Composition &amp; Rhetoric I  || D. Glen Smith, instructor</a:t>
            </a:r>
            <a:endParaRPr lang="en-US" dirty="0"/>
          </a:p>
        </p:txBody>
      </p:sp>
      <p:sp>
        <p:nvSpPr>
          <p:cNvPr id="6" name="Slide Number Placeholder 5"/>
          <p:cNvSpPr>
            <a:spLocks noGrp="1"/>
          </p:cNvSpPr>
          <p:nvPr>
            <p:ph type="sldNum" sz="quarter" idx="12"/>
          </p:nvPr>
        </p:nvSpPr>
        <p:spPr/>
        <p:txBody>
          <a:bodyPr/>
          <a:lstStyle/>
          <a:p>
            <a:fld id="{22D0A825-39AA-4E6E-8F1A-A13F0D128C6E}" type="slidenum">
              <a:rPr lang="en-US" smtClean="0"/>
              <a:pPr/>
              <a:t>‹#›</a:t>
            </a:fld>
            <a:endParaRPr lang="en-US"/>
          </a:p>
        </p:txBody>
      </p:sp>
    </p:spTree>
    <p:extLst>
      <p:ext uri="{BB962C8B-B14F-4D97-AF65-F5344CB8AC3E}">
        <p14:creationId xmlns="" xmlns:p14="http://schemas.microsoft.com/office/powerpoint/2010/main" val="7667832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smtClean="0"/>
              <a:t>7/9/2014</a:t>
            </a:r>
            <a:endParaRPr lang="en-US"/>
          </a:p>
        </p:txBody>
      </p:sp>
      <p:sp>
        <p:nvSpPr>
          <p:cNvPr id="5" name="Footer Placeholder 4"/>
          <p:cNvSpPr>
            <a:spLocks noGrp="1"/>
          </p:cNvSpPr>
          <p:nvPr>
            <p:ph type="ftr" sz="quarter" idx="11"/>
          </p:nvPr>
        </p:nvSpPr>
        <p:spPr/>
        <p:txBody>
          <a:bodyPr/>
          <a:lstStyle/>
          <a:p>
            <a:r>
              <a:rPr lang="en-US" smtClean="0"/>
              <a:t>English 1301: Composition &amp; Rhetoric I  || D. Glen Smith, instructor</a:t>
            </a:r>
            <a:endParaRPr lang="en-US"/>
          </a:p>
        </p:txBody>
      </p:sp>
      <p:sp>
        <p:nvSpPr>
          <p:cNvPr id="6" name="Slide Number Placeholder 5"/>
          <p:cNvSpPr>
            <a:spLocks noGrp="1"/>
          </p:cNvSpPr>
          <p:nvPr>
            <p:ph type="sldNum" sz="quarter" idx="12"/>
          </p:nvPr>
        </p:nvSpPr>
        <p:spPr/>
        <p:txBody>
          <a:bodyPr/>
          <a:lstStyle/>
          <a:p>
            <a:fld id="{22D0A825-39AA-4E6E-8F1A-A13F0D128C6E}" type="slidenum">
              <a:rPr lang="en-US" smtClean="0"/>
              <a:pPr/>
              <a:t>‹#›</a:t>
            </a:fld>
            <a:endParaRPr lang="en-US"/>
          </a:p>
        </p:txBody>
      </p:sp>
    </p:spTree>
    <p:extLst>
      <p:ext uri="{BB962C8B-B14F-4D97-AF65-F5344CB8AC3E}">
        <p14:creationId xmlns="" xmlns:p14="http://schemas.microsoft.com/office/powerpoint/2010/main" val="42745865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r>
              <a:rPr lang="en-US" smtClean="0"/>
              <a:t>7/9/2014</a:t>
            </a:r>
            <a:endParaRPr lang="en-US"/>
          </a:p>
        </p:txBody>
      </p:sp>
      <p:sp>
        <p:nvSpPr>
          <p:cNvPr id="6" name="Footer Placeholder 5"/>
          <p:cNvSpPr>
            <a:spLocks noGrp="1"/>
          </p:cNvSpPr>
          <p:nvPr>
            <p:ph type="ftr" sz="quarter" idx="11"/>
          </p:nvPr>
        </p:nvSpPr>
        <p:spPr/>
        <p:txBody>
          <a:bodyPr/>
          <a:lstStyle/>
          <a:p>
            <a:r>
              <a:rPr lang="en-US" smtClean="0"/>
              <a:t>English 1301: Composition &amp; Rhetoric I  || D. Glen Smith, instructor</a:t>
            </a:r>
            <a:endParaRPr lang="en-US"/>
          </a:p>
        </p:txBody>
      </p:sp>
      <p:sp>
        <p:nvSpPr>
          <p:cNvPr id="7" name="Slide Number Placeholder 6"/>
          <p:cNvSpPr>
            <a:spLocks noGrp="1"/>
          </p:cNvSpPr>
          <p:nvPr>
            <p:ph type="sldNum" sz="quarter" idx="12"/>
          </p:nvPr>
        </p:nvSpPr>
        <p:spPr/>
        <p:txBody>
          <a:bodyPr/>
          <a:lstStyle/>
          <a:p>
            <a:fld id="{22D0A825-39AA-4E6E-8F1A-A13F0D128C6E}" type="slidenum">
              <a:rPr lang="en-US" smtClean="0"/>
              <a:pPr/>
              <a:t>‹#›</a:t>
            </a:fld>
            <a:endParaRPr lang="en-US"/>
          </a:p>
        </p:txBody>
      </p:sp>
    </p:spTree>
    <p:extLst>
      <p:ext uri="{BB962C8B-B14F-4D97-AF65-F5344CB8AC3E}">
        <p14:creationId xmlns="" xmlns:p14="http://schemas.microsoft.com/office/powerpoint/2010/main" val="14969371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r>
              <a:rPr lang="en-US" smtClean="0"/>
              <a:t>7/9/2014</a:t>
            </a:r>
            <a:endParaRPr lang="en-US"/>
          </a:p>
        </p:txBody>
      </p:sp>
      <p:sp>
        <p:nvSpPr>
          <p:cNvPr id="8" name="Footer Placeholder 7"/>
          <p:cNvSpPr>
            <a:spLocks noGrp="1"/>
          </p:cNvSpPr>
          <p:nvPr>
            <p:ph type="ftr" sz="quarter" idx="11"/>
          </p:nvPr>
        </p:nvSpPr>
        <p:spPr/>
        <p:txBody>
          <a:bodyPr/>
          <a:lstStyle/>
          <a:p>
            <a:r>
              <a:rPr lang="en-US" smtClean="0"/>
              <a:t>English 1301: Composition &amp; Rhetoric I  || D. Glen Smith, instructor</a:t>
            </a:r>
            <a:endParaRPr lang="en-US"/>
          </a:p>
        </p:txBody>
      </p:sp>
      <p:sp>
        <p:nvSpPr>
          <p:cNvPr id="9" name="Slide Number Placeholder 8"/>
          <p:cNvSpPr>
            <a:spLocks noGrp="1"/>
          </p:cNvSpPr>
          <p:nvPr>
            <p:ph type="sldNum" sz="quarter" idx="12"/>
          </p:nvPr>
        </p:nvSpPr>
        <p:spPr/>
        <p:txBody>
          <a:bodyPr/>
          <a:lstStyle/>
          <a:p>
            <a:fld id="{22D0A825-39AA-4E6E-8F1A-A13F0D128C6E}" type="slidenum">
              <a:rPr lang="en-US" smtClean="0"/>
              <a:pPr/>
              <a:t>‹#›</a:t>
            </a:fld>
            <a:endParaRPr lang="en-US"/>
          </a:p>
        </p:txBody>
      </p:sp>
    </p:spTree>
    <p:extLst>
      <p:ext uri="{BB962C8B-B14F-4D97-AF65-F5344CB8AC3E}">
        <p14:creationId xmlns="" xmlns:p14="http://schemas.microsoft.com/office/powerpoint/2010/main" val="37501905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r>
              <a:rPr lang="en-US" smtClean="0"/>
              <a:t>7/9/2014</a:t>
            </a:r>
            <a:endParaRPr lang="en-US"/>
          </a:p>
        </p:txBody>
      </p:sp>
      <p:sp>
        <p:nvSpPr>
          <p:cNvPr id="4" name="Footer Placeholder 3"/>
          <p:cNvSpPr>
            <a:spLocks noGrp="1"/>
          </p:cNvSpPr>
          <p:nvPr>
            <p:ph type="ftr" sz="quarter" idx="11"/>
          </p:nvPr>
        </p:nvSpPr>
        <p:spPr/>
        <p:txBody>
          <a:bodyPr/>
          <a:lstStyle/>
          <a:p>
            <a:r>
              <a:rPr lang="en-US" smtClean="0"/>
              <a:t>English 1301: Composition &amp; Rhetoric I  || D. Glen Smith, instructor</a:t>
            </a:r>
            <a:endParaRPr lang="en-US"/>
          </a:p>
        </p:txBody>
      </p:sp>
      <p:sp>
        <p:nvSpPr>
          <p:cNvPr id="5" name="Slide Number Placeholder 4"/>
          <p:cNvSpPr>
            <a:spLocks noGrp="1"/>
          </p:cNvSpPr>
          <p:nvPr>
            <p:ph type="sldNum" sz="quarter" idx="12"/>
          </p:nvPr>
        </p:nvSpPr>
        <p:spPr/>
        <p:txBody>
          <a:bodyPr/>
          <a:lstStyle/>
          <a:p>
            <a:fld id="{22D0A825-39AA-4E6E-8F1A-A13F0D128C6E}" type="slidenum">
              <a:rPr lang="en-US" smtClean="0"/>
              <a:pPr/>
              <a:t>‹#›</a:t>
            </a:fld>
            <a:endParaRPr lang="en-US"/>
          </a:p>
        </p:txBody>
      </p:sp>
    </p:spTree>
    <p:extLst>
      <p:ext uri="{BB962C8B-B14F-4D97-AF65-F5344CB8AC3E}">
        <p14:creationId xmlns="" xmlns:p14="http://schemas.microsoft.com/office/powerpoint/2010/main" val="42793304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7/9/2014</a:t>
            </a:r>
            <a:endParaRPr lang="en-US"/>
          </a:p>
        </p:txBody>
      </p:sp>
      <p:sp>
        <p:nvSpPr>
          <p:cNvPr id="3" name="Footer Placeholder 2"/>
          <p:cNvSpPr>
            <a:spLocks noGrp="1"/>
          </p:cNvSpPr>
          <p:nvPr>
            <p:ph type="ftr" sz="quarter" idx="11"/>
          </p:nvPr>
        </p:nvSpPr>
        <p:spPr/>
        <p:txBody>
          <a:bodyPr/>
          <a:lstStyle/>
          <a:p>
            <a:r>
              <a:rPr lang="en-US" smtClean="0"/>
              <a:t>English 1301: Composition &amp; Rhetoric I  || D. Glen Smith, instructor</a:t>
            </a:r>
            <a:endParaRPr lang="en-US"/>
          </a:p>
        </p:txBody>
      </p:sp>
      <p:sp>
        <p:nvSpPr>
          <p:cNvPr id="4" name="Slide Number Placeholder 3"/>
          <p:cNvSpPr>
            <a:spLocks noGrp="1"/>
          </p:cNvSpPr>
          <p:nvPr>
            <p:ph type="sldNum" sz="quarter" idx="12"/>
          </p:nvPr>
        </p:nvSpPr>
        <p:spPr/>
        <p:txBody>
          <a:bodyPr/>
          <a:lstStyle/>
          <a:p>
            <a:fld id="{22D0A825-39AA-4E6E-8F1A-A13F0D128C6E}" type="slidenum">
              <a:rPr lang="en-US" smtClean="0"/>
              <a:pPr/>
              <a:t>‹#›</a:t>
            </a:fld>
            <a:endParaRPr lang="en-US"/>
          </a:p>
        </p:txBody>
      </p:sp>
    </p:spTree>
    <p:extLst>
      <p:ext uri="{BB962C8B-B14F-4D97-AF65-F5344CB8AC3E}">
        <p14:creationId xmlns="" xmlns:p14="http://schemas.microsoft.com/office/powerpoint/2010/main" val="33162344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7/9/2014</a:t>
            </a:r>
            <a:endParaRPr lang="en-US"/>
          </a:p>
        </p:txBody>
      </p:sp>
      <p:sp>
        <p:nvSpPr>
          <p:cNvPr id="6" name="Footer Placeholder 5"/>
          <p:cNvSpPr>
            <a:spLocks noGrp="1"/>
          </p:cNvSpPr>
          <p:nvPr>
            <p:ph type="ftr" sz="quarter" idx="11"/>
          </p:nvPr>
        </p:nvSpPr>
        <p:spPr/>
        <p:txBody>
          <a:bodyPr/>
          <a:lstStyle/>
          <a:p>
            <a:r>
              <a:rPr lang="en-US" smtClean="0"/>
              <a:t>English 1301: Composition &amp; Rhetoric I  || D. Glen Smith, instructor</a:t>
            </a:r>
            <a:endParaRPr lang="en-US"/>
          </a:p>
        </p:txBody>
      </p:sp>
      <p:sp>
        <p:nvSpPr>
          <p:cNvPr id="7" name="Slide Number Placeholder 6"/>
          <p:cNvSpPr>
            <a:spLocks noGrp="1"/>
          </p:cNvSpPr>
          <p:nvPr>
            <p:ph type="sldNum" sz="quarter" idx="12"/>
          </p:nvPr>
        </p:nvSpPr>
        <p:spPr/>
        <p:txBody>
          <a:bodyPr/>
          <a:lstStyle/>
          <a:p>
            <a:fld id="{22D0A825-39AA-4E6E-8F1A-A13F0D128C6E}" type="slidenum">
              <a:rPr lang="en-US" smtClean="0"/>
              <a:pPr/>
              <a:t>‹#›</a:t>
            </a:fld>
            <a:endParaRPr lang="en-US"/>
          </a:p>
        </p:txBody>
      </p:sp>
    </p:spTree>
    <p:extLst>
      <p:ext uri="{BB962C8B-B14F-4D97-AF65-F5344CB8AC3E}">
        <p14:creationId xmlns="" xmlns:p14="http://schemas.microsoft.com/office/powerpoint/2010/main" val="20549381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7/9/2014</a:t>
            </a:r>
            <a:endParaRPr lang="en-US"/>
          </a:p>
        </p:txBody>
      </p:sp>
      <p:sp>
        <p:nvSpPr>
          <p:cNvPr id="6" name="Footer Placeholder 5"/>
          <p:cNvSpPr>
            <a:spLocks noGrp="1"/>
          </p:cNvSpPr>
          <p:nvPr>
            <p:ph type="ftr" sz="quarter" idx="11"/>
          </p:nvPr>
        </p:nvSpPr>
        <p:spPr/>
        <p:txBody>
          <a:bodyPr/>
          <a:lstStyle/>
          <a:p>
            <a:r>
              <a:rPr lang="en-US" smtClean="0"/>
              <a:t>English 1301: Composition &amp; Rhetoric I  || D. Glen Smith, instructor</a:t>
            </a:r>
            <a:endParaRPr lang="en-US"/>
          </a:p>
        </p:txBody>
      </p:sp>
      <p:sp>
        <p:nvSpPr>
          <p:cNvPr id="7" name="Slide Number Placeholder 6"/>
          <p:cNvSpPr>
            <a:spLocks noGrp="1"/>
          </p:cNvSpPr>
          <p:nvPr>
            <p:ph type="sldNum" sz="quarter" idx="12"/>
          </p:nvPr>
        </p:nvSpPr>
        <p:spPr/>
        <p:txBody>
          <a:bodyPr/>
          <a:lstStyle/>
          <a:p>
            <a:fld id="{22D0A825-39AA-4E6E-8F1A-A13F0D128C6E}" type="slidenum">
              <a:rPr lang="en-US" smtClean="0"/>
              <a:pPr/>
              <a:t>‹#›</a:t>
            </a:fld>
            <a:endParaRPr lang="en-US"/>
          </a:p>
        </p:txBody>
      </p:sp>
    </p:spTree>
    <p:extLst>
      <p:ext uri="{BB962C8B-B14F-4D97-AF65-F5344CB8AC3E}">
        <p14:creationId xmlns="" xmlns:p14="http://schemas.microsoft.com/office/powerpoint/2010/main" val="31797372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900">
                <a:solidFill>
                  <a:schemeClr val="tx1">
                    <a:tint val="75000"/>
                  </a:schemeClr>
                </a:solidFill>
                <a:latin typeface="Georgia" pitchFamily="18" charset="0"/>
              </a:defRPr>
            </a:lvl1pPr>
          </a:lstStyle>
          <a:p>
            <a:r>
              <a:rPr lang="en-US" smtClean="0"/>
              <a:t>7/9/2014</a:t>
            </a:r>
            <a:endParaRPr lang="en-US"/>
          </a:p>
        </p:txBody>
      </p:sp>
      <p:sp>
        <p:nvSpPr>
          <p:cNvPr id="5" name="Footer Placeholder 4"/>
          <p:cNvSpPr>
            <a:spLocks noGrp="1"/>
          </p:cNvSpPr>
          <p:nvPr>
            <p:ph type="ftr" sz="quarter" idx="3"/>
          </p:nvPr>
        </p:nvSpPr>
        <p:spPr>
          <a:xfrm>
            <a:off x="2667000" y="6356350"/>
            <a:ext cx="3886200" cy="365125"/>
          </a:xfrm>
          <a:prstGeom prst="rect">
            <a:avLst/>
          </a:prstGeom>
        </p:spPr>
        <p:txBody>
          <a:bodyPr vert="horz" lIns="91440" tIns="45720" rIns="91440" bIns="45720" rtlCol="0" anchor="ctr"/>
          <a:lstStyle>
            <a:lvl1pPr algn="ctr">
              <a:defRPr sz="900">
                <a:solidFill>
                  <a:schemeClr val="tx1">
                    <a:tint val="75000"/>
                  </a:schemeClr>
                </a:solidFill>
                <a:latin typeface="Georgia" pitchFamily="18" charset="0"/>
              </a:defRPr>
            </a:lvl1pPr>
          </a:lstStyle>
          <a:p>
            <a:r>
              <a:rPr lang="en-US" smtClean="0"/>
              <a:t>English 1301: Composition &amp; Rhetoric I  || D. Glen Smith, instructor</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900">
                <a:solidFill>
                  <a:schemeClr val="tx1">
                    <a:tint val="75000"/>
                  </a:schemeClr>
                </a:solidFill>
                <a:latin typeface="Georgia" pitchFamily="18" charset="0"/>
              </a:defRPr>
            </a:lvl1pPr>
          </a:lstStyle>
          <a:p>
            <a:fld id="{22D0A825-39AA-4E6E-8F1A-A13F0D128C6E}" type="slidenum">
              <a:rPr lang="en-US" smtClean="0"/>
              <a:pPr/>
              <a:t>‹#›</a:t>
            </a:fld>
            <a:endParaRPr lang="en-US"/>
          </a:p>
        </p:txBody>
      </p:sp>
    </p:spTree>
    <p:extLst>
      <p:ext uri="{BB962C8B-B14F-4D97-AF65-F5344CB8AC3E}">
        <p14:creationId xmlns="" xmlns:p14="http://schemas.microsoft.com/office/powerpoint/2010/main" val="31975484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latin typeface="Georgia" panose="02040502050405020303" pitchFamily="18" charset="0"/>
              </a:rPr>
              <a:t>Utopia</a:t>
            </a:r>
            <a:endParaRPr lang="en-US" dirty="0">
              <a:latin typeface="Georgia" panose="02040502050405020303" pitchFamily="18" charset="0"/>
            </a:endParaRPr>
          </a:p>
        </p:txBody>
      </p:sp>
      <p:sp>
        <p:nvSpPr>
          <p:cNvPr id="3" name="Subtitle 2"/>
          <p:cNvSpPr>
            <a:spLocks noGrp="1"/>
          </p:cNvSpPr>
          <p:nvPr>
            <p:ph type="subTitle" idx="1"/>
          </p:nvPr>
        </p:nvSpPr>
        <p:spPr/>
        <p:txBody>
          <a:bodyPr/>
          <a:lstStyle/>
          <a:p>
            <a:endParaRPr lang="en-US" dirty="0"/>
          </a:p>
        </p:txBody>
      </p:sp>
      <p:sp>
        <p:nvSpPr>
          <p:cNvPr id="7" name="Footer Placeholder 6"/>
          <p:cNvSpPr>
            <a:spLocks noGrp="1"/>
          </p:cNvSpPr>
          <p:nvPr>
            <p:ph type="ftr" sz="quarter" idx="11"/>
          </p:nvPr>
        </p:nvSpPr>
        <p:spPr/>
        <p:txBody>
          <a:bodyPr/>
          <a:lstStyle/>
          <a:p>
            <a:r>
              <a:rPr lang="en-US" dirty="0" smtClean="0"/>
              <a:t>English 1302: Composition &amp; Rhetoric II  || D. Glen Smith, instructor</a:t>
            </a:r>
            <a:endParaRPr lang="en-US" dirty="0"/>
          </a:p>
        </p:txBody>
      </p:sp>
      <p:sp>
        <p:nvSpPr>
          <p:cNvPr id="8" name="Slide Number Placeholder 7"/>
          <p:cNvSpPr>
            <a:spLocks noGrp="1"/>
          </p:cNvSpPr>
          <p:nvPr>
            <p:ph type="sldNum" sz="quarter" idx="12"/>
          </p:nvPr>
        </p:nvSpPr>
        <p:spPr/>
        <p:txBody>
          <a:bodyPr/>
          <a:lstStyle/>
          <a:p>
            <a:fld id="{22D0A825-39AA-4E6E-8F1A-A13F0D128C6E}" type="slidenum">
              <a:rPr lang="en-US" smtClean="0"/>
              <a:pPr/>
              <a:t>1</a:t>
            </a:fld>
            <a:endParaRPr lang="en-US" dirty="0"/>
          </a:p>
        </p:txBody>
      </p:sp>
    </p:spTree>
    <p:extLst>
      <p:ext uri="{BB962C8B-B14F-4D97-AF65-F5344CB8AC3E}">
        <p14:creationId xmlns="" xmlns:p14="http://schemas.microsoft.com/office/powerpoint/2010/main" val="377213686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Georgia" pitchFamily="18" charset="0"/>
              </a:rPr>
              <a:t>Background Common Points </a:t>
            </a:r>
            <a:endParaRPr lang="en-US" dirty="0">
              <a:latin typeface="Georgia" pitchFamily="18" charset="0"/>
            </a:endParaRPr>
          </a:p>
        </p:txBody>
      </p:sp>
      <p:sp>
        <p:nvSpPr>
          <p:cNvPr id="3" name="Content Placeholder 2"/>
          <p:cNvSpPr>
            <a:spLocks noGrp="1"/>
          </p:cNvSpPr>
          <p:nvPr>
            <p:ph idx="1"/>
          </p:nvPr>
        </p:nvSpPr>
        <p:spPr/>
        <p:txBody>
          <a:bodyPr>
            <a:normAutofit fontScale="85000" lnSpcReduction="20000"/>
          </a:bodyPr>
          <a:lstStyle/>
          <a:p>
            <a:pPr marL="0" indent="0">
              <a:buNone/>
            </a:pPr>
            <a:r>
              <a:rPr lang="en-US" dirty="0" smtClean="0">
                <a:latin typeface="Georgia" pitchFamily="18" charset="0"/>
              </a:rPr>
              <a:t>The text is neatly divided into two sections: Book 1 and Book 2.  </a:t>
            </a:r>
            <a:r>
              <a:rPr lang="en-US" i="1" dirty="0" smtClean="0">
                <a:latin typeface="Georgia" pitchFamily="18" charset="0"/>
              </a:rPr>
              <a:t>Current Issues </a:t>
            </a:r>
            <a:r>
              <a:rPr lang="en-US" dirty="0" smtClean="0">
                <a:latin typeface="Georgia" pitchFamily="18" charset="0"/>
              </a:rPr>
              <a:t>provides a portion from the second section.</a:t>
            </a:r>
          </a:p>
          <a:p>
            <a:pPr marL="0" indent="0">
              <a:buNone/>
            </a:pPr>
            <a:endParaRPr lang="en-US" dirty="0" smtClean="0">
              <a:latin typeface="Georgia" pitchFamily="18" charset="0"/>
            </a:endParaRPr>
          </a:p>
          <a:p>
            <a:pPr marL="0" indent="0">
              <a:buNone/>
            </a:pPr>
            <a:r>
              <a:rPr lang="en-US" sz="1800" dirty="0" smtClean="0">
                <a:latin typeface="Georgia" pitchFamily="18" charset="0"/>
              </a:rPr>
              <a:t>Both sections are shown through first person accounts of events.</a:t>
            </a:r>
          </a:p>
          <a:p>
            <a:pPr marL="0" indent="0"/>
            <a:endParaRPr lang="en-US" sz="1800" dirty="0" smtClean="0">
              <a:latin typeface="Georgia" pitchFamily="18" charset="0"/>
            </a:endParaRPr>
          </a:p>
          <a:p>
            <a:pPr marL="0" indent="0">
              <a:buNone/>
            </a:pPr>
            <a:r>
              <a:rPr lang="en-US" sz="1800" b="1" dirty="0" smtClean="0">
                <a:latin typeface="Georgia" pitchFamily="18" charset="0"/>
              </a:rPr>
              <a:t>Book 1:</a:t>
            </a:r>
            <a:r>
              <a:rPr lang="en-US" sz="1800" dirty="0" smtClean="0">
                <a:latin typeface="Georgia" pitchFamily="18" charset="0"/>
              </a:rPr>
              <a:t>					</a:t>
            </a:r>
            <a:r>
              <a:rPr lang="en-US" sz="1800" b="1" dirty="0" smtClean="0">
                <a:latin typeface="Georgia" pitchFamily="18" charset="0"/>
              </a:rPr>
              <a:t>Book 2:</a:t>
            </a:r>
            <a:r>
              <a:rPr lang="en-US" sz="1800" dirty="0" smtClean="0">
                <a:latin typeface="Georgia" pitchFamily="18" charset="0"/>
              </a:rPr>
              <a:t/>
            </a:r>
            <a:br>
              <a:rPr lang="en-US" sz="1800" dirty="0" smtClean="0">
                <a:latin typeface="Georgia" pitchFamily="18" charset="0"/>
              </a:rPr>
            </a:br>
            <a:r>
              <a:rPr lang="en-US" sz="1800" dirty="0" smtClean="0">
                <a:latin typeface="Georgia" pitchFamily="18" charset="0"/>
              </a:rPr>
              <a:t>Primarily concerned with 			Primarily concerned with</a:t>
            </a:r>
            <a:br>
              <a:rPr lang="en-US" sz="1800" dirty="0" smtClean="0">
                <a:latin typeface="Georgia" pitchFamily="18" charset="0"/>
              </a:rPr>
            </a:br>
            <a:r>
              <a:rPr lang="en-US" sz="1800" dirty="0" smtClean="0">
                <a:latin typeface="Georgia" pitchFamily="18" charset="0"/>
              </a:rPr>
              <a:t>English social order 				Utopian views of society</a:t>
            </a:r>
          </a:p>
          <a:p>
            <a:pPr marL="0" indent="0"/>
            <a:endParaRPr lang="en-US" sz="1800" dirty="0" smtClean="0">
              <a:latin typeface="Georgia" pitchFamily="18" charset="0"/>
            </a:endParaRPr>
          </a:p>
          <a:p>
            <a:pPr marL="0" indent="0">
              <a:buNone/>
            </a:pPr>
            <a:r>
              <a:rPr lang="en-US" sz="1800" dirty="0" smtClean="0">
                <a:latin typeface="Georgia" pitchFamily="18" charset="0"/>
              </a:rPr>
              <a:t>the character “More” narrates story		the character Raphael </a:t>
            </a:r>
            <a:r>
              <a:rPr lang="en-US" sz="1800" dirty="0" err="1" smtClean="0">
                <a:latin typeface="Georgia" pitchFamily="18" charset="0"/>
              </a:rPr>
              <a:t>Hythlodaeus</a:t>
            </a:r>
            <a:r>
              <a:rPr lang="en-US" sz="1800" dirty="0" smtClean="0">
                <a:latin typeface="Georgia" pitchFamily="18" charset="0"/>
              </a:rPr>
              <a:t/>
            </a:r>
            <a:br>
              <a:rPr lang="en-US" sz="1800" dirty="0" smtClean="0">
                <a:latin typeface="Georgia" pitchFamily="18" charset="0"/>
              </a:rPr>
            </a:br>
            <a:r>
              <a:rPr lang="en-US" sz="1800" dirty="0" smtClean="0">
                <a:latin typeface="Georgia" pitchFamily="18" charset="0"/>
              </a:rPr>
              <a:t>and establishes political/social themes 		narrates his adventures in Utopia,</a:t>
            </a:r>
            <a:br>
              <a:rPr lang="en-US" sz="1800" dirty="0" smtClean="0">
                <a:latin typeface="Georgia" pitchFamily="18" charset="0"/>
              </a:rPr>
            </a:br>
            <a:r>
              <a:rPr lang="en-US" sz="1800" dirty="0" smtClean="0">
                <a:latin typeface="Georgia" pitchFamily="18" charset="0"/>
              </a:rPr>
              <a:t>in the full text				discussing the community’s views of 					society</a:t>
            </a:r>
          </a:p>
          <a:p>
            <a:pPr marL="0" indent="0">
              <a:buNone/>
            </a:pPr>
            <a:endParaRPr lang="en-US" sz="1800" dirty="0" smtClean="0">
              <a:latin typeface="Georgia" pitchFamily="18" charset="0"/>
            </a:endParaRPr>
          </a:p>
          <a:p>
            <a:pPr marL="0" indent="0">
              <a:buNone/>
            </a:pPr>
            <a:r>
              <a:rPr lang="en-US" sz="1800" dirty="0" smtClean="0">
                <a:latin typeface="Georgia" pitchFamily="18" charset="0"/>
              </a:rPr>
              <a:t>establishes England and Europe’s		offers a solution to class struggles</a:t>
            </a:r>
            <a:br>
              <a:rPr lang="en-US" sz="1800" dirty="0" smtClean="0">
                <a:latin typeface="Georgia" pitchFamily="18" charset="0"/>
              </a:rPr>
            </a:br>
            <a:r>
              <a:rPr lang="en-US" sz="1800" dirty="0" smtClean="0">
                <a:latin typeface="Georgia" pitchFamily="18" charset="0"/>
              </a:rPr>
              <a:t>social / class problems for comparison		through example of island Utopia</a:t>
            </a:r>
            <a:r>
              <a:rPr lang="en-US" dirty="0" smtClean="0">
                <a:latin typeface="Georgia" pitchFamily="18" charset="0"/>
              </a:rPr>
              <a:t>	</a:t>
            </a:r>
            <a:endParaRPr lang="en-US" dirty="0">
              <a:latin typeface="Georgia" pitchFamily="18" charset="0"/>
            </a:endParaRPr>
          </a:p>
        </p:txBody>
      </p:sp>
      <p:sp>
        <p:nvSpPr>
          <p:cNvPr id="5" name="Footer Placeholder 4"/>
          <p:cNvSpPr>
            <a:spLocks noGrp="1"/>
          </p:cNvSpPr>
          <p:nvPr>
            <p:ph type="ftr" sz="quarter" idx="11"/>
          </p:nvPr>
        </p:nvSpPr>
        <p:spPr/>
        <p:txBody>
          <a:bodyPr/>
          <a:lstStyle/>
          <a:p>
            <a:r>
              <a:rPr lang="en-US" dirty="0" smtClean="0"/>
              <a:t>English 1302: Composition &amp; Rhetoric II  || D. Glen Smith, instructor</a:t>
            </a:r>
            <a:endParaRPr lang="en-US" dirty="0"/>
          </a:p>
        </p:txBody>
      </p:sp>
      <p:sp>
        <p:nvSpPr>
          <p:cNvPr id="7" name="Slide Number Placeholder 6"/>
          <p:cNvSpPr>
            <a:spLocks noGrp="1"/>
          </p:cNvSpPr>
          <p:nvPr>
            <p:ph type="sldNum" sz="quarter" idx="12"/>
          </p:nvPr>
        </p:nvSpPr>
        <p:spPr/>
        <p:txBody>
          <a:bodyPr/>
          <a:lstStyle/>
          <a:p>
            <a:fld id="{22D0A825-39AA-4E6E-8F1A-A13F0D128C6E}" type="slidenum">
              <a:rPr lang="en-US" smtClean="0"/>
              <a:pPr/>
              <a:t>10</a:t>
            </a:fld>
            <a:endParaRPr lang="en-US"/>
          </a:p>
        </p:txBody>
      </p:sp>
    </p:spTree>
    <p:extLst>
      <p:ext uri="{BB962C8B-B14F-4D97-AF65-F5344CB8AC3E}">
        <p14:creationId xmlns="" xmlns:p14="http://schemas.microsoft.com/office/powerpoint/2010/main" val="339798642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Georgia" pitchFamily="18" charset="0"/>
              </a:rPr>
              <a:t>Background Common Points</a:t>
            </a:r>
            <a:endParaRPr lang="en-US" dirty="0">
              <a:latin typeface="Georgia" pitchFamily="18" charset="0"/>
            </a:endParaRPr>
          </a:p>
        </p:txBody>
      </p:sp>
      <p:sp>
        <p:nvSpPr>
          <p:cNvPr id="3" name="Content Placeholder 2"/>
          <p:cNvSpPr>
            <a:spLocks noGrp="1"/>
          </p:cNvSpPr>
          <p:nvPr>
            <p:ph idx="1"/>
          </p:nvPr>
        </p:nvSpPr>
        <p:spPr/>
        <p:txBody>
          <a:bodyPr>
            <a:normAutofit fontScale="92500" lnSpcReduction="10000"/>
          </a:bodyPr>
          <a:lstStyle/>
          <a:p>
            <a:pPr marL="0" indent="0">
              <a:buNone/>
            </a:pPr>
            <a:r>
              <a:rPr lang="en-US" sz="2900" b="1" dirty="0" smtClean="0">
                <a:latin typeface="Georgia" pitchFamily="18" charset="0"/>
              </a:rPr>
              <a:t>Originally published in Latin by a Belgium press in 1516. </a:t>
            </a:r>
            <a:r>
              <a:rPr lang="en-US" sz="2900" dirty="0" smtClean="0">
                <a:latin typeface="Georgia" pitchFamily="18" charset="0"/>
              </a:rPr>
              <a:t>More is approximately 38 years old.</a:t>
            </a:r>
          </a:p>
          <a:p>
            <a:pPr marL="0" indent="0">
              <a:buNone/>
            </a:pPr>
            <a:r>
              <a:rPr lang="en-US" sz="2900" dirty="0" smtClean="0">
                <a:latin typeface="Georgia" pitchFamily="18" charset="0"/>
              </a:rPr>
              <a:t>It was not printed in English until a four years after the death of Henry VIII. </a:t>
            </a:r>
          </a:p>
          <a:p>
            <a:pPr marL="0" indent="0">
              <a:buNone/>
            </a:pPr>
            <a:endParaRPr lang="en-US" dirty="0" smtClean="0">
              <a:latin typeface="Georgia" pitchFamily="18" charset="0"/>
            </a:endParaRPr>
          </a:p>
          <a:p>
            <a:pPr>
              <a:buNone/>
            </a:pPr>
            <a:r>
              <a:rPr lang="en-US" b="1" u="sng" baseline="30000" dirty="0" smtClean="0">
                <a:latin typeface="Georgia" pitchFamily="18" charset="0"/>
              </a:rPr>
              <a:t>A Quick Time-line</a:t>
            </a:r>
          </a:p>
          <a:p>
            <a:pPr>
              <a:buNone/>
            </a:pPr>
            <a:r>
              <a:rPr lang="en-US" baseline="30000" dirty="0" smtClean="0">
                <a:latin typeface="Georgia" pitchFamily="18" charset="0"/>
              </a:rPr>
              <a:t>1492: 	Christopher Columbus lands in New World</a:t>
            </a:r>
          </a:p>
          <a:p>
            <a:pPr>
              <a:buNone/>
            </a:pPr>
            <a:r>
              <a:rPr lang="en-US" baseline="30000" dirty="0" smtClean="0">
                <a:latin typeface="Georgia" pitchFamily="18" charset="0"/>
              </a:rPr>
              <a:t>1516: 	First publication of </a:t>
            </a:r>
            <a:r>
              <a:rPr lang="en-US" i="1" baseline="30000" dirty="0" smtClean="0">
                <a:latin typeface="Georgia" pitchFamily="18" charset="0"/>
              </a:rPr>
              <a:t>Utopia </a:t>
            </a:r>
            <a:r>
              <a:rPr lang="en-US" baseline="30000" dirty="0" smtClean="0">
                <a:latin typeface="Georgia" pitchFamily="18" charset="0"/>
              </a:rPr>
              <a:t>in Latin</a:t>
            </a:r>
          </a:p>
          <a:p>
            <a:pPr>
              <a:buNone/>
            </a:pPr>
            <a:r>
              <a:rPr lang="en-US" baseline="30000" dirty="0" smtClean="0">
                <a:latin typeface="Georgia" pitchFamily="18" charset="0"/>
              </a:rPr>
              <a:t>1535: 	Execution of More for treason, due to his refusal to accept </a:t>
            </a:r>
            <a:br>
              <a:rPr lang="en-US" baseline="30000" dirty="0" smtClean="0">
                <a:latin typeface="Georgia" pitchFamily="18" charset="0"/>
              </a:rPr>
            </a:br>
            <a:r>
              <a:rPr lang="en-US" baseline="30000" dirty="0" smtClean="0">
                <a:latin typeface="Georgia" pitchFamily="18" charset="0"/>
              </a:rPr>
              <a:t>	Henry VIII as Head of Church of England</a:t>
            </a:r>
          </a:p>
          <a:p>
            <a:pPr marL="0" indent="0">
              <a:buNone/>
            </a:pPr>
            <a:r>
              <a:rPr lang="en-US" baseline="30000" dirty="0" smtClean="0">
                <a:latin typeface="Georgia" pitchFamily="18" charset="0"/>
              </a:rPr>
              <a:t>1547: 	Death of Henry VIII</a:t>
            </a:r>
            <a:br>
              <a:rPr lang="en-US" baseline="30000" dirty="0" smtClean="0">
                <a:latin typeface="Georgia" pitchFamily="18" charset="0"/>
              </a:rPr>
            </a:br>
            <a:r>
              <a:rPr lang="en-US" baseline="30000" dirty="0" smtClean="0">
                <a:latin typeface="Georgia" pitchFamily="18" charset="0"/>
              </a:rPr>
              <a:t>1551: 	First publication of </a:t>
            </a:r>
            <a:r>
              <a:rPr lang="en-US" i="1" baseline="30000" dirty="0" smtClean="0">
                <a:latin typeface="Georgia" pitchFamily="18" charset="0"/>
              </a:rPr>
              <a:t>Utopia </a:t>
            </a:r>
            <a:r>
              <a:rPr lang="en-US" baseline="30000" dirty="0" smtClean="0">
                <a:latin typeface="Georgia" pitchFamily="18" charset="0"/>
              </a:rPr>
              <a:t>in English</a:t>
            </a:r>
            <a:endParaRPr lang="en-US" dirty="0" smtClean="0">
              <a:latin typeface="Georgia" pitchFamily="18" charset="0"/>
            </a:endParaRPr>
          </a:p>
          <a:p>
            <a:endParaRPr lang="en-US" dirty="0"/>
          </a:p>
        </p:txBody>
      </p:sp>
      <p:sp>
        <p:nvSpPr>
          <p:cNvPr id="5" name="Footer Placeholder 4"/>
          <p:cNvSpPr>
            <a:spLocks noGrp="1"/>
          </p:cNvSpPr>
          <p:nvPr>
            <p:ph type="ftr" sz="quarter" idx="11"/>
          </p:nvPr>
        </p:nvSpPr>
        <p:spPr/>
        <p:txBody>
          <a:bodyPr/>
          <a:lstStyle/>
          <a:p>
            <a:r>
              <a:rPr lang="en-US" dirty="0" smtClean="0"/>
              <a:t>English 1302: Composition &amp; Rhetoric II  || D. Glen Smith, instructor</a:t>
            </a:r>
            <a:endParaRPr lang="en-US" dirty="0"/>
          </a:p>
        </p:txBody>
      </p:sp>
      <p:sp>
        <p:nvSpPr>
          <p:cNvPr id="7" name="Slide Number Placeholder 6"/>
          <p:cNvSpPr>
            <a:spLocks noGrp="1"/>
          </p:cNvSpPr>
          <p:nvPr>
            <p:ph type="sldNum" sz="quarter" idx="12"/>
          </p:nvPr>
        </p:nvSpPr>
        <p:spPr/>
        <p:txBody>
          <a:bodyPr/>
          <a:lstStyle/>
          <a:p>
            <a:fld id="{22D0A825-39AA-4E6E-8F1A-A13F0D128C6E}" type="slidenum">
              <a:rPr lang="en-US" smtClean="0"/>
              <a:pPr/>
              <a:t>11</a:t>
            </a:fld>
            <a:endParaRPr lang="en-US"/>
          </a:p>
        </p:txBody>
      </p:sp>
    </p:spTree>
    <p:extLst>
      <p:ext uri="{BB962C8B-B14F-4D97-AF65-F5344CB8AC3E}">
        <p14:creationId xmlns="" xmlns:p14="http://schemas.microsoft.com/office/powerpoint/2010/main" val="339798642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Georgia" pitchFamily="18" charset="0"/>
              </a:rPr>
              <a:t>Characters</a:t>
            </a:r>
            <a:endParaRPr lang="en-US" dirty="0">
              <a:latin typeface="Georgia" pitchFamily="18" charset="0"/>
            </a:endParaRPr>
          </a:p>
        </p:txBody>
      </p:sp>
      <p:sp>
        <p:nvSpPr>
          <p:cNvPr id="3" name="Content Placeholder 2"/>
          <p:cNvSpPr>
            <a:spLocks noGrp="1"/>
          </p:cNvSpPr>
          <p:nvPr>
            <p:ph idx="1"/>
          </p:nvPr>
        </p:nvSpPr>
        <p:spPr/>
        <p:txBody>
          <a:bodyPr>
            <a:normAutofit fontScale="25000" lnSpcReduction="20000"/>
          </a:bodyPr>
          <a:lstStyle/>
          <a:p>
            <a:pPr marL="0" indent="0">
              <a:buNone/>
            </a:pPr>
            <a:r>
              <a:rPr lang="en-US" sz="6700" b="1" dirty="0" smtClean="0">
                <a:latin typeface="Georgia" pitchFamily="18" charset="0"/>
              </a:rPr>
              <a:t>A majority of the figures in the book are based on historic people. </a:t>
            </a:r>
          </a:p>
          <a:p>
            <a:endParaRPr lang="en-US" sz="8000" dirty="0" smtClean="0">
              <a:latin typeface="Georgia" pitchFamily="18" charset="0"/>
            </a:endParaRPr>
          </a:p>
          <a:p>
            <a:r>
              <a:rPr lang="en-US" sz="8000" dirty="0" smtClean="0">
                <a:latin typeface="Georgia" pitchFamily="18" charset="0"/>
              </a:rPr>
              <a:t>Of the major actors in the story, only Raphael </a:t>
            </a:r>
            <a:r>
              <a:rPr lang="en-US" sz="8000" dirty="0" err="1" smtClean="0">
                <a:latin typeface="Georgia" pitchFamily="18" charset="0"/>
              </a:rPr>
              <a:t>Hythlodaeus</a:t>
            </a:r>
            <a:r>
              <a:rPr lang="en-US" sz="8000" dirty="0" smtClean="0">
                <a:latin typeface="Georgia" pitchFamily="18" charset="0"/>
              </a:rPr>
              <a:t> is fictional. His first name is Hebrew, meaning: </a:t>
            </a:r>
            <a:r>
              <a:rPr lang="en-US" sz="8000" i="1" dirty="0" smtClean="0">
                <a:latin typeface="Georgia" pitchFamily="18" charset="0"/>
              </a:rPr>
              <a:t>God heals.</a:t>
            </a:r>
          </a:p>
          <a:p>
            <a:r>
              <a:rPr lang="en-US" sz="8000" dirty="0" smtClean="0">
                <a:latin typeface="Georgia" pitchFamily="18" charset="0"/>
              </a:rPr>
              <a:t>His last name is based on Greek, translates to: </a:t>
            </a:r>
            <a:r>
              <a:rPr lang="en-US" sz="8000" i="1" dirty="0" smtClean="0">
                <a:latin typeface="Georgia" pitchFamily="18" charset="0"/>
              </a:rPr>
              <a:t>speaker of nonsense</a:t>
            </a:r>
            <a:r>
              <a:rPr lang="en-US" sz="8000" dirty="0" smtClean="0">
                <a:latin typeface="Georgia" pitchFamily="18" charset="0"/>
              </a:rPr>
              <a:t>. </a:t>
            </a:r>
          </a:p>
          <a:p>
            <a:r>
              <a:rPr lang="en-US" sz="8000" dirty="0" smtClean="0">
                <a:latin typeface="Georgia" pitchFamily="18" charset="0"/>
              </a:rPr>
              <a:t>Peter Giles, who appears in Book 1,  is based on a real, historical individual, a friend of More.</a:t>
            </a:r>
          </a:p>
          <a:p>
            <a:r>
              <a:rPr lang="en-US" sz="8000" dirty="0" smtClean="0">
                <a:latin typeface="Georgia" pitchFamily="18" charset="0"/>
              </a:rPr>
              <a:t>By exchanging dialogue between these two principle characters and</a:t>
            </a:r>
            <a:br>
              <a:rPr lang="en-US" sz="8000" dirty="0" smtClean="0">
                <a:latin typeface="Georgia" pitchFamily="18" charset="0"/>
              </a:rPr>
            </a:br>
            <a:r>
              <a:rPr lang="en-US" sz="8000" dirty="0" smtClean="0">
                <a:latin typeface="Georgia" pitchFamily="18" charset="0"/>
              </a:rPr>
              <a:t>portraying himself as narrator, More subtly plays with various political and social ideas in a safer fashion.	</a:t>
            </a:r>
          </a:p>
        </p:txBody>
      </p:sp>
      <p:sp>
        <p:nvSpPr>
          <p:cNvPr id="5" name="Footer Placeholder 4"/>
          <p:cNvSpPr>
            <a:spLocks noGrp="1"/>
          </p:cNvSpPr>
          <p:nvPr>
            <p:ph type="ftr" sz="quarter" idx="11"/>
          </p:nvPr>
        </p:nvSpPr>
        <p:spPr/>
        <p:txBody>
          <a:bodyPr/>
          <a:lstStyle/>
          <a:p>
            <a:r>
              <a:rPr lang="en-US" dirty="0" smtClean="0"/>
              <a:t>English 1302: Composition &amp; Rhetoric II  || D. Glen Smith, instructor</a:t>
            </a:r>
            <a:endParaRPr lang="en-US" dirty="0"/>
          </a:p>
        </p:txBody>
      </p:sp>
      <p:sp>
        <p:nvSpPr>
          <p:cNvPr id="7" name="Slide Number Placeholder 6"/>
          <p:cNvSpPr>
            <a:spLocks noGrp="1"/>
          </p:cNvSpPr>
          <p:nvPr>
            <p:ph type="sldNum" sz="quarter" idx="12"/>
          </p:nvPr>
        </p:nvSpPr>
        <p:spPr/>
        <p:txBody>
          <a:bodyPr/>
          <a:lstStyle/>
          <a:p>
            <a:fld id="{22D0A825-39AA-4E6E-8F1A-A13F0D128C6E}" type="slidenum">
              <a:rPr lang="en-US" smtClean="0"/>
              <a:pPr/>
              <a:t>12</a:t>
            </a:fld>
            <a:endParaRPr lang="en-US"/>
          </a:p>
        </p:txBody>
      </p:sp>
    </p:spTree>
    <p:extLst>
      <p:ext uri="{BB962C8B-B14F-4D97-AF65-F5344CB8AC3E}">
        <p14:creationId xmlns="" xmlns:p14="http://schemas.microsoft.com/office/powerpoint/2010/main" val="339798642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Georgia" pitchFamily="18" charset="0"/>
              </a:rPr>
              <a:t>The Full Text’s Components</a:t>
            </a:r>
            <a:endParaRPr lang="en-US" dirty="0">
              <a:latin typeface="Georgia" pitchFamily="18" charset="0"/>
            </a:endParaRPr>
          </a:p>
        </p:txBody>
      </p:sp>
      <p:sp>
        <p:nvSpPr>
          <p:cNvPr id="3" name="Content Placeholder 2"/>
          <p:cNvSpPr>
            <a:spLocks noGrp="1"/>
          </p:cNvSpPr>
          <p:nvPr>
            <p:ph idx="1"/>
          </p:nvPr>
        </p:nvSpPr>
        <p:spPr/>
        <p:txBody>
          <a:bodyPr>
            <a:normAutofit fontScale="85000" lnSpcReduction="10000"/>
          </a:bodyPr>
          <a:lstStyle/>
          <a:p>
            <a:pPr marL="0" indent="0">
              <a:buNone/>
            </a:pPr>
            <a:r>
              <a:rPr lang="en-US" b="1" dirty="0" smtClean="0">
                <a:latin typeface="Georgia" pitchFamily="18" charset="0"/>
              </a:rPr>
              <a:t>The introduction takes the form of a letter, written by Thomas More to Peter Giles.</a:t>
            </a:r>
          </a:p>
          <a:p>
            <a:pPr marL="0" indent="0"/>
            <a:r>
              <a:rPr lang="en-US" dirty="0" smtClean="0">
                <a:latin typeface="Georgia" pitchFamily="18" charset="0"/>
              </a:rPr>
              <a:t>In this fashion, More prepares the reader for a direct approach on the topic.</a:t>
            </a:r>
          </a:p>
          <a:p>
            <a:pPr marL="0" indent="0"/>
            <a:r>
              <a:rPr lang="en-US" dirty="0" smtClean="0">
                <a:latin typeface="Georgia" pitchFamily="18" charset="0"/>
              </a:rPr>
              <a:t>In a tongue-in-cheek approach, he apologizes for the flaws in the full text, showing mock humility.</a:t>
            </a:r>
          </a:p>
          <a:p>
            <a:pPr marL="0" indent="0"/>
            <a:r>
              <a:rPr lang="en-US" dirty="0" smtClean="0">
                <a:latin typeface="Georgia" pitchFamily="18" charset="0"/>
              </a:rPr>
              <a:t>In this fashion he also establishes a background exposition for the reader, creating an atmosphere of factual recording.</a:t>
            </a:r>
          </a:p>
          <a:p>
            <a:pPr marL="0" indent="0">
              <a:buNone/>
            </a:pPr>
            <a:r>
              <a:rPr lang="en-US" dirty="0" smtClean="0">
                <a:latin typeface="Georgia" pitchFamily="18" charset="0"/>
              </a:rPr>
              <a:t/>
            </a:r>
            <a:br>
              <a:rPr lang="en-US" dirty="0" smtClean="0">
                <a:latin typeface="Georgia" pitchFamily="18" charset="0"/>
              </a:rPr>
            </a:br>
            <a:endParaRPr lang="en-US" dirty="0">
              <a:latin typeface="Georgia" pitchFamily="18" charset="0"/>
            </a:endParaRPr>
          </a:p>
        </p:txBody>
      </p:sp>
      <p:sp>
        <p:nvSpPr>
          <p:cNvPr id="5" name="Footer Placeholder 4"/>
          <p:cNvSpPr>
            <a:spLocks noGrp="1"/>
          </p:cNvSpPr>
          <p:nvPr>
            <p:ph type="ftr" sz="quarter" idx="11"/>
          </p:nvPr>
        </p:nvSpPr>
        <p:spPr/>
        <p:txBody>
          <a:bodyPr/>
          <a:lstStyle/>
          <a:p>
            <a:r>
              <a:rPr lang="en-US" dirty="0" smtClean="0"/>
              <a:t>English 1302: Composition &amp; Rhetoric II  || D. Glen Smith, instructor</a:t>
            </a:r>
            <a:endParaRPr lang="en-US" dirty="0"/>
          </a:p>
        </p:txBody>
      </p:sp>
      <p:sp>
        <p:nvSpPr>
          <p:cNvPr id="7" name="Slide Number Placeholder 6"/>
          <p:cNvSpPr>
            <a:spLocks noGrp="1"/>
          </p:cNvSpPr>
          <p:nvPr>
            <p:ph type="sldNum" sz="quarter" idx="12"/>
          </p:nvPr>
        </p:nvSpPr>
        <p:spPr/>
        <p:txBody>
          <a:bodyPr/>
          <a:lstStyle/>
          <a:p>
            <a:fld id="{22D0A825-39AA-4E6E-8F1A-A13F0D128C6E}" type="slidenum">
              <a:rPr lang="en-US" smtClean="0"/>
              <a:pPr/>
              <a:t>13</a:t>
            </a:fld>
            <a:endParaRPr lang="en-US"/>
          </a:p>
        </p:txBody>
      </p:sp>
    </p:spTree>
    <p:extLst>
      <p:ext uri="{BB962C8B-B14F-4D97-AF65-F5344CB8AC3E}">
        <p14:creationId xmlns="" xmlns:p14="http://schemas.microsoft.com/office/powerpoint/2010/main" val="339798642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Georgia" panose="02040502050405020303" pitchFamily="18" charset="0"/>
              </a:rPr>
              <a:t>The Full Text’s Components</a:t>
            </a:r>
            <a:endParaRPr lang="en-US" dirty="0">
              <a:latin typeface="Georgia" panose="02040502050405020303" pitchFamily="18" charset="0"/>
            </a:endParaRPr>
          </a:p>
        </p:txBody>
      </p:sp>
      <p:sp>
        <p:nvSpPr>
          <p:cNvPr id="3" name="Content Placeholder 2"/>
          <p:cNvSpPr>
            <a:spLocks noGrp="1"/>
          </p:cNvSpPr>
          <p:nvPr>
            <p:ph idx="1"/>
          </p:nvPr>
        </p:nvSpPr>
        <p:spPr/>
        <p:txBody>
          <a:bodyPr>
            <a:normAutofit fontScale="92500" lnSpcReduction="20000"/>
          </a:bodyPr>
          <a:lstStyle/>
          <a:p>
            <a:pPr marL="0" indent="0">
              <a:buNone/>
            </a:pPr>
            <a:r>
              <a:rPr lang="en-US" b="1" baseline="30000" dirty="0" smtClean="0">
                <a:latin typeface="Georgia" pitchFamily="18" charset="0"/>
              </a:rPr>
              <a:t>Further, to help separate fact from fiction, he conveniently recalls that</a:t>
            </a:r>
            <a:r>
              <a:rPr lang="en-US" b="1" dirty="0" smtClean="0">
                <a:latin typeface="Georgia" pitchFamily="18" charset="0"/>
              </a:rPr>
              <a:t> </a:t>
            </a:r>
            <a:r>
              <a:rPr lang="en-US" b="1" baseline="30000" dirty="0" smtClean="0">
                <a:latin typeface="Georgia" pitchFamily="18" charset="0"/>
              </a:rPr>
              <a:t>neither Giles nor himself asked </a:t>
            </a:r>
            <a:r>
              <a:rPr lang="en-US" b="1" baseline="30000" dirty="0" err="1" smtClean="0">
                <a:latin typeface="Georgia" pitchFamily="18" charset="0"/>
              </a:rPr>
              <a:t>Hythlodaeus</a:t>
            </a:r>
            <a:r>
              <a:rPr lang="en-US" b="1" baseline="30000" dirty="0" smtClean="0">
                <a:latin typeface="Georgia" pitchFamily="18" charset="0"/>
              </a:rPr>
              <a:t> where Utopia is located.</a:t>
            </a:r>
          </a:p>
          <a:p>
            <a:pPr marL="0" indent="0">
              <a:buNone/>
            </a:pPr>
            <a:r>
              <a:rPr lang="en-US" baseline="30000" dirty="0" smtClean="0">
                <a:latin typeface="Georgia" pitchFamily="18" charset="0"/>
              </a:rPr>
              <a:t>In this fashion, More establishes an elaborate fictional atmosphere.</a:t>
            </a:r>
          </a:p>
          <a:p>
            <a:pPr marL="0" indent="0">
              <a:buNone/>
            </a:pPr>
            <a:endParaRPr lang="en-US" baseline="30000" dirty="0" smtClean="0">
              <a:latin typeface="Georgia" pitchFamily="18" charset="0"/>
            </a:endParaRPr>
          </a:p>
          <a:p>
            <a:pPr marL="0" indent="0">
              <a:buNone/>
            </a:pPr>
            <a:r>
              <a:rPr lang="en-US" baseline="30000" dirty="0" smtClean="0">
                <a:latin typeface="Georgia" pitchFamily="18" charset="0"/>
              </a:rPr>
              <a:t>“We forgot to ask, and he forgot to say, in what part of the </a:t>
            </a:r>
            <a:br>
              <a:rPr lang="en-US" baseline="30000" dirty="0" smtClean="0">
                <a:latin typeface="Georgia" pitchFamily="18" charset="0"/>
              </a:rPr>
            </a:br>
            <a:r>
              <a:rPr lang="en-US" baseline="30000" dirty="0" smtClean="0">
                <a:latin typeface="Georgia" pitchFamily="18" charset="0"/>
              </a:rPr>
              <a:t>new world Utopia lies. I am sorry that part was omitted, and I would be </a:t>
            </a:r>
            <a:br>
              <a:rPr lang="en-US" baseline="30000" dirty="0" smtClean="0">
                <a:latin typeface="Georgia" pitchFamily="18" charset="0"/>
              </a:rPr>
            </a:br>
            <a:r>
              <a:rPr lang="en-US" baseline="30000" dirty="0" smtClean="0">
                <a:latin typeface="Georgia" pitchFamily="18" charset="0"/>
              </a:rPr>
              <a:t>willing to pay a considerable sum to purchase that information, partly </a:t>
            </a:r>
            <a:br>
              <a:rPr lang="en-US" baseline="30000" dirty="0" smtClean="0">
                <a:latin typeface="Georgia" pitchFamily="18" charset="0"/>
              </a:rPr>
            </a:br>
            <a:r>
              <a:rPr lang="en-US" baseline="30000" dirty="0" smtClean="0">
                <a:latin typeface="Georgia" pitchFamily="18" charset="0"/>
              </a:rPr>
              <a:t>because I am rather ashamed to be ignorant in what sea lies the island </a:t>
            </a:r>
            <a:br>
              <a:rPr lang="en-US" baseline="30000" dirty="0" smtClean="0">
                <a:latin typeface="Georgia" pitchFamily="18" charset="0"/>
              </a:rPr>
            </a:br>
            <a:r>
              <a:rPr lang="en-US" baseline="30000" dirty="0" smtClean="0">
                <a:latin typeface="Georgia" pitchFamily="18" charset="0"/>
              </a:rPr>
              <a:t>of which I am saying so much, partly because there are several among us, and one in particular, a devout man and a theologian by profession, burning with an extraordinary desire to visit Utopia” (717). </a:t>
            </a:r>
          </a:p>
          <a:p>
            <a:pPr marL="0" indent="0">
              <a:buNone/>
            </a:pPr>
            <a:r>
              <a:rPr lang="en-US" dirty="0" smtClean="0">
                <a:latin typeface="Georgia" pitchFamily="18" charset="0"/>
              </a:rPr>
              <a:t>	</a:t>
            </a:r>
          </a:p>
          <a:p>
            <a:pPr marL="0" indent="0">
              <a:buNone/>
            </a:pPr>
            <a:r>
              <a:rPr lang="en-US" dirty="0" smtClean="0">
                <a:latin typeface="Georgia" pitchFamily="18" charset="0"/>
              </a:rPr>
              <a:t>			</a:t>
            </a:r>
          </a:p>
          <a:p>
            <a:pPr marL="0" indent="0">
              <a:buNone/>
            </a:pPr>
            <a:endParaRPr lang="en-US" dirty="0">
              <a:latin typeface="Georgia" pitchFamily="18" charset="0"/>
            </a:endParaRPr>
          </a:p>
        </p:txBody>
      </p:sp>
      <p:sp>
        <p:nvSpPr>
          <p:cNvPr id="5" name="Footer Placeholder 4"/>
          <p:cNvSpPr>
            <a:spLocks noGrp="1"/>
          </p:cNvSpPr>
          <p:nvPr>
            <p:ph type="ftr" sz="quarter" idx="11"/>
          </p:nvPr>
        </p:nvSpPr>
        <p:spPr/>
        <p:txBody>
          <a:bodyPr/>
          <a:lstStyle/>
          <a:p>
            <a:r>
              <a:rPr lang="en-US" dirty="0" smtClean="0"/>
              <a:t>English 1302: Composition &amp; Rhetoric II  || D. Glen Smith, instructor</a:t>
            </a:r>
            <a:endParaRPr lang="en-US" dirty="0"/>
          </a:p>
        </p:txBody>
      </p:sp>
      <p:sp>
        <p:nvSpPr>
          <p:cNvPr id="7" name="Slide Number Placeholder 6"/>
          <p:cNvSpPr>
            <a:spLocks noGrp="1"/>
          </p:cNvSpPr>
          <p:nvPr>
            <p:ph type="sldNum" sz="quarter" idx="12"/>
          </p:nvPr>
        </p:nvSpPr>
        <p:spPr/>
        <p:txBody>
          <a:bodyPr/>
          <a:lstStyle/>
          <a:p>
            <a:fld id="{22D0A825-39AA-4E6E-8F1A-A13F0D128C6E}" type="slidenum">
              <a:rPr lang="en-US" smtClean="0"/>
              <a:pPr/>
              <a:t>14</a:t>
            </a:fld>
            <a:endParaRPr lang="en-US"/>
          </a:p>
        </p:txBody>
      </p:sp>
    </p:spTree>
    <p:extLst>
      <p:ext uri="{BB962C8B-B14F-4D97-AF65-F5344CB8AC3E}">
        <p14:creationId xmlns="" xmlns:p14="http://schemas.microsoft.com/office/powerpoint/2010/main" val="339798642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Georgia" pitchFamily="18" charset="0"/>
              </a:rPr>
              <a:t>Utopia-Book 1</a:t>
            </a:r>
            <a:endParaRPr lang="en-US" dirty="0">
              <a:latin typeface="Georgia" pitchFamily="18" charset="0"/>
            </a:endParaRPr>
          </a:p>
        </p:txBody>
      </p:sp>
      <p:sp>
        <p:nvSpPr>
          <p:cNvPr id="3" name="Content Placeholder 2"/>
          <p:cNvSpPr>
            <a:spLocks noGrp="1"/>
          </p:cNvSpPr>
          <p:nvPr>
            <p:ph idx="1"/>
          </p:nvPr>
        </p:nvSpPr>
        <p:spPr/>
        <p:txBody>
          <a:bodyPr>
            <a:noAutofit/>
          </a:bodyPr>
          <a:lstStyle/>
          <a:p>
            <a:pPr marL="0" indent="0">
              <a:buNone/>
            </a:pPr>
            <a:r>
              <a:rPr lang="en-US" sz="2000" b="1" dirty="0" smtClean="0">
                <a:latin typeface="Georgia" pitchFamily="18" charset="0"/>
              </a:rPr>
              <a:t>Near the end of this portion of the text, </a:t>
            </a:r>
            <a:r>
              <a:rPr lang="en-US" sz="2000" b="1" dirty="0" err="1" smtClean="0">
                <a:latin typeface="Georgia" pitchFamily="18" charset="0"/>
              </a:rPr>
              <a:t>Hythlodaeus</a:t>
            </a:r>
            <a:r>
              <a:rPr lang="en-US" sz="2000" b="1" dirty="0" smtClean="0">
                <a:latin typeface="Georgia" pitchFamily="18" charset="0"/>
              </a:rPr>
              <a:t> proposes a radical solution to Europe’s and England’s social problems.</a:t>
            </a:r>
          </a:p>
          <a:p>
            <a:pPr marL="0" indent="0"/>
            <a:r>
              <a:rPr lang="en-US" sz="2000" dirty="0" smtClean="0">
                <a:latin typeface="Georgia" pitchFamily="18" charset="0"/>
              </a:rPr>
              <a:t> The character suggests that removal of private property and monies would alleviate English and European conflicts.</a:t>
            </a:r>
          </a:p>
          <a:p>
            <a:pPr marL="0" indent="0"/>
            <a:r>
              <a:rPr lang="en-US" sz="2000" dirty="0" smtClean="0">
                <a:latin typeface="Georgia" pitchFamily="18" charset="0"/>
              </a:rPr>
              <a:t> Remember the proposal </a:t>
            </a:r>
            <a:r>
              <a:rPr lang="en-US" sz="2000" dirty="0" err="1" smtClean="0">
                <a:latin typeface="Georgia" pitchFamily="18" charset="0"/>
              </a:rPr>
              <a:t>Hythlodaeus</a:t>
            </a:r>
            <a:r>
              <a:rPr lang="en-US" sz="2000" dirty="0" smtClean="0">
                <a:latin typeface="Georgia" pitchFamily="18" charset="0"/>
              </a:rPr>
              <a:t> suggests emerges from the early </a:t>
            </a:r>
            <a:br>
              <a:rPr lang="en-US" sz="2000" dirty="0" smtClean="0">
                <a:latin typeface="Georgia" pitchFamily="18" charset="0"/>
              </a:rPr>
            </a:br>
            <a:r>
              <a:rPr lang="en-US" sz="2000" dirty="0" smtClean="0">
                <a:latin typeface="Georgia" pitchFamily="18" charset="0"/>
              </a:rPr>
              <a:t>Sixteenth Century— a period in history where even a working notion of </a:t>
            </a:r>
            <a:br>
              <a:rPr lang="en-US" sz="2000" dirty="0" smtClean="0">
                <a:latin typeface="Georgia" pitchFamily="18" charset="0"/>
              </a:rPr>
            </a:br>
            <a:r>
              <a:rPr lang="en-US" sz="2000" dirty="0" smtClean="0">
                <a:latin typeface="Georgia" pitchFamily="18" charset="0"/>
              </a:rPr>
              <a:t>Democracy has not been achieved. </a:t>
            </a:r>
          </a:p>
          <a:p>
            <a:pPr marL="0" indent="0"/>
            <a:r>
              <a:rPr lang="en-US" sz="2000" dirty="0" smtClean="0">
                <a:latin typeface="Georgia" pitchFamily="18" charset="0"/>
              </a:rPr>
              <a:t> It has been suggested that his proposal was the beginnings of Marxist </a:t>
            </a:r>
            <a:br>
              <a:rPr lang="en-US" sz="2000" dirty="0" smtClean="0">
                <a:latin typeface="Georgia" pitchFamily="18" charset="0"/>
              </a:rPr>
            </a:br>
            <a:r>
              <a:rPr lang="en-US" sz="2000" dirty="0" smtClean="0">
                <a:latin typeface="Georgia" pitchFamily="18" charset="0"/>
              </a:rPr>
              <a:t>theories, centuries later.</a:t>
            </a:r>
          </a:p>
          <a:p>
            <a:pPr marL="0" indent="0"/>
            <a:r>
              <a:rPr lang="en-US" sz="2000" dirty="0" smtClean="0">
                <a:latin typeface="Georgia" pitchFamily="18" charset="0"/>
              </a:rPr>
              <a:t> In Utopia, Book 1, </a:t>
            </a:r>
            <a:r>
              <a:rPr lang="en-US" sz="2000" dirty="0" err="1" smtClean="0">
                <a:latin typeface="Georgia" pitchFamily="18" charset="0"/>
              </a:rPr>
              <a:t>Hythlodaeus</a:t>
            </a:r>
            <a:r>
              <a:rPr lang="en-US" sz="2000" dirty="0" smtClean="0">
                <a:latin typeface="Georgia" pitchFamily="18" charset="0"/>
              </a:rPr>
              <a:t> begins his argument: “wherever you have private property and all men measure all things by cash values, there it is scarcely possible for a commonwealth to have justice or prosperity—” (739).</a:t>
            </a:r>
          </a:p>
        </p:txBody>
      </p:sp>
      <p:sp>
        <p:nvSpPr>
          <p:cNvPr id="5" name="Footer Placeholder 4"/>
          <p:cNvSpPr>
            <a:spLocks noGrp="1"/>
          </p:cNvSpPr>
          <p:nvPr>
            <p:ph type="ftr" sz="quarter" idx="11"/>
          </p:nvPr>
        </p:nvSpPr>
        <p:spPr/>
        <p:txBody>
          <a:bodyPr/>
          <a:lstStyle/>
          <a:p>
            <a:r>
              <a:rPr lang="en-US" dirty="0" smtClean="0"/>
              <a:t>English 1302: Composition &amp; Rhetoric II  || D. Glen Smith, instructor</a:t>
            </a:r>
            <a:endParaRPr lang="en-US" dirty="0"/>
          </a:p>
        </p:txBody>
      </p:sp>
      <p:sp>
        <p:nvSpPr>
          <p:cNvPr id="7" name="Slide Number Placeholder 6"/>
          <p:cNvSpPr>
            <a:spLocks noGrp="1"/>
          </p:cNvSpPr>
          <p:nvPr>
            <p:ph type="sldNum" sz="quarter" idx="12"/>
          </p:nvPr>
        </p:nvSpPr>
        <p:spPr/>
        <p:txBody>
          <a:bodyPr/>
          <a:lstStyle/>
          <a:p>
            <a:fld id="{22D0A825-39AA-4E6E-8F1A-A13F0D128C6E}" type="slidenum">
              <a:rPr lang="en-US" smtClean="0"/>
              <a:pPr/>
              <a:t>15</a:t>
            </a:fld>
            <a:endParaRPr lang="en-US"/>
          </a:p>
        </p:txBody>
      </p:sp>
    </p:spTree>
    <p:extLst>
      <p:ext uri="{BB962C8B-B14F-4D97-AF65-F5344CB8AC3E}">
        <p14:creationId xmlns="" xmlns:p14="http://schemas.microsoft.com/office/powerpoint/2010/main" val="339798642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Georgia" pitchFamily="18" charset="0"/>
              </a:rPr>
              <a:t>Utopia-Book 2</a:t>
            </a:r>
            <a:endParaRPr lang="en-US" dirty="0">
              <a:latin typeface="Georgia" pitchFamily="18" charset="0"/>
            </a:endParaRPr>
          </a:p>
        </p:txBody>
      </p:sp>
      <p:sp>
        <p:nvSpPr>
          <p:cNvPr id="3" name="Content Placeholder 2"/>
          <p:cNvSpPr>
            <a:spLocks noGrp="1"/>
          </p:cNvSpPr>
          <p:nvPr>
            <p:ph idx="1"/>
          </p:nvPr>
        </p:nvSpPr>
        <p:spPr/>
        <p:txBody>
          <a:bodyPr>
            <a:normAutofit fontScale="70000" lnSpcReduction="20000"/>
          </a:bodyPr>
          <a:lstStyle/>
          <a:p>
            <a:pPr marL="0" indent="0">
              <a:buNone/>
            </a:pPr>
            <a:r>
              <a:rPr lang="en-US" b="1" dirty="0" smtClean="0">
                <a:latin typeface="Georgia" pitchFamily="18" charset="0"/>
              </a:rPr>
              <a:t>More, through </a:t>
            </a:r>
            <a:r>
              <a:rPr lang="en-US" b="1" dirty="0" err="1" smtClean="0">
                <a:latin typeface="Georgia" pitchFamily="18" charset="0"/>
              </a:rPr>
              <a:t>Hythlodaeus</a:t>
            </a:r>
            <a:r>
              <a:rPr lang="en-US" b="1" dirty="0" smtClean="0">
                <a:latin typeface="Georgia" pitchFamily="18" charset="0"/>
              </a:rPr>
              <a:t>,  continues his secondary theme of the evils of idle behavior. </a:t>
            </a:r>
          </a:p>
          <a:p>
            <a:pPr marL="0" indent="0">
              <a:buNone/>
            </a:pPr>
            <a:r>
              <a:rPr lang="en-US" dirty="0" smtClean="0">
                <a:latin typeface="Georgia" pitchFamily="18" charset="0"/>
              </a:rPr>
              <a:t>By strategies of the Utopian society, “no one sit[s] idle” (746).</a:t>
            </a:r>
          </a:p>
          <a:p>
            <a:pPr marL="0" indent="0"/>
            <a:r>
              <a:rPr lang="en-US" dirty="0" err="1" smtClean="0">
                <a:latin typeface="Georgia" pitchFamily="18" charset="0"/>
              </a:rPr>
              <a:t>Hythlodaeus</a:t>
            </a:r>
            <a:r>
              <a:rPr lang="en-US" dirty="0" smtClean="0">
                <a:latin typeface="Georgia" pitchFamily="18" charset="0"/>
              </a:rPr>
              <a:t> outlines the typical idlers in Europe as a contrast. Part of the vice of idleness includes: gambling, drinking, brothels, and “useless occupations” (748).		</a:t>
            </a:r>
          </a:p>
          <a:p>
            <a:pPr marL="0" indent="0"/>
            <a:r>
              <a:rPr lang="en-US" dirty="0" smtClean="0">
                <a:latin typeface="Georgia" pitchFamily="18" charset="0"/>
              </a:rPr>
              <a:t>The remainder of Book 2 shows through example how a society can reject idle lifestyles and attitudes.</a:t>
            </a:r>
          </a:p>
          <a:p>
            <a:pPr marL="0" indent="0"/>
            <a:r>
              <a:rPr lang="en-US" dirty="0" smtClean="0">
                <a:latin typeface="Georgia" pitchFamily="18" charset="0"/>
              </a:rPr>
              <a:t>One primary precautionary measure which the Utopians have in place is the fact everyone, men and women, is trained immediately in the pursuit  of farming. The society is based primarily as an agricultural culture.</a:t>
            </a:r>
            <a:endParaRPr lang="en-US" dirty="0">
              <a:latin typeface="Georgia" pitchFamily="18" charset="0"/>
            </a:endParaRPr>
          </a:p>
        </p:txBody>
      </p:sp>
      <p:sp>
        <p:nvSpPr>
          <p:cNvPr id="5" name="Footer Placeholder 4"/>
          <p:cNvSpPr>
            <a:spLocks noGrp="1"/>
          </p:cNvSpPr>
          <p:nvPr>
            <p:ph type="ftr" sz="quarter" idx="11"/>
          </p:nvPr>
        </p:nvSpPr>
        <p:spPr/>
        <p:txBody>
          <a:bodyPr/>
          <a:lstStyle/>
          <a:p>
            <a:r>
              <a:rPr lang="en-US" dirty="0" smtClean="0"/>
              <a:t>English 1302: Composition &amp; Rhetoric II  || D. Glen Smith, instructor</a:t>
            </a:r>
            <a:endParaRPr lang="en-US" dirty="0"/>
          </a:p>
        </p:txBody>
      </p:sp>
      <p:sp>
        <p:nvSpPr>
          <p:cNvPr id="7" name="Slide Number Placeholder 6"/>
          <p:cNvSpPr>
            <a:spLocks noGrp="1"/>
          </p:cNvSpPr>
          <p:nvPr>
            <p:ph type="sldNum" sz="quarter" idx="12"/>
          </p:nvPr>
        </p:nvSpPr>
        <p:spPr/>
        <p:txBody>
          <a:bodyPr/>
          <a:lstStyle/>
          <a:p>
            <a:fld id="{22D0A825-39AA-4E6E-8F1A-A13F0D128C6E}" type="slidenum">
              <a:rPr lang="en-US" smtClean="0"/>
              <a:pPr/>
              <a:t>16</a:t>
            </a:fld>
            <a:endParaRPr lang="en-US"/>
          </a:p>
        </p:txBody>
      </p:sp>
    </p:spTree>
    <p:extLst>
      <p:ext uri="{BB962C8B-B14F-4D97-AF65-F5344CB8AC3E}">
        <p14:creationId xmlns="" xmlns:p14="http://schemas.microsoft.com/office/powerpoint/2010/main" val="339798642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Georgia" pitchFamily="18" charset="0"/>
              </a:rPr>
              <a:t>Utopia-Book 2</a:t>
            </a:r>
            <a:endParaRPr lang="en-US" dirty="0">
              <a:latin typeface="Georgia" pitchFamily="18" charset="0"/>
            </a:endParaRPr>
          </a:p>
        </p:txBody>
      </p:sp>
      <p:sp>
        <p:nvSpPr>
          <p:cNvPr id="3" name="Content Placeholder 2"/>
          <p:cNvSpPr>
            <a:spLocks noGrp="1"/>
          </p:cNvSpPr>
          <p:nvPr>
            <p:ph idx="1"/>
          </p:nvPr>
        </p:nvSpPr>
        <p:spPr/>
        <p:txBody>
          <a:bodyPr>
            <a:normAutofit fontScale="85000" lnSpcReduction="10000"/>
          </a:bodyPr>
          <a:lstStyle/>
          <a:p>
            <a:pPr marL="0" indent="0">
              <a:buNone/>
            </a:pPr>
            <a:r>
              <a:rPr lang="en-US" dirty="0" smtClean="0">
                <a:latin typeface="Georgia" pitchFamily="18" charset="0"/>
              </a:rPr>
              <a:t>Aside from this type of political commentary, the majority of this section of Utopia leans closer to fantasy. </a:t>
            </a:r>
          </a:p>
          <a:p>
            <a:pPr marL="0" indent="0"/>
            <a:r>
              <a:rPr lang="en-US" dirty="0" smtClean="0">
                <a:latin typeface="Georgia" pitchFamily="18" charset="0"/>
              </a:rPr>
              <a:t>More creates elaborate details of the daily life of the average Utopian, discussing education, marriage and courtship, family relations, and housing.</a:t>
            </a:r>
          </a:p>
          <a:p>
            <a:pPr marL="0" indent="0"/>
            <a:r>
              <a:rPr lang="en-US" dirty="0" smtClean="0">
                <a:latin typeface="Georgia" pitchFamily="18" charset="0"/>
              </a:rPr>
              <a:t>His concern at this stage is creating an elaborate background of his fictional society in order to show its function and mechanism through plot devices— and less about the contrasting politics between England and Utopia.</a:t>
            </a:r>
          </a:p>
        </p:txBody>
      </p:sp>
      <p:sp>
        <p:nvSpPr>
          <p:cNvPr id="5" name="Footer Placeholder 4"/>
          <p:cNvSpPr>
            <a:spLocks noGrp="1"/>
          </p:cNvSpPr>
          <p:nvPr>
            <p:ph type="ftr" sz="quarter" idx="11"/>
          </p:nvPr>
        </p:nvSpPr>
        <p:spPr/>
        <p:txBody>
          <a:bodyPr/>
          <a:lstStyle/>
          <a:p>
            <a:r>
              <a:rPr lang="en-US" dirty="0" smtClean="0"/>
              <a:t>English 1302: Composition &amp; Rhetoric II  || D. Glen Smith, instructor</a:t>
            </a:r>
            <a:endParaRPr lang="en-US" dirty="0"/>
          </a:p>
        </p:txBody>
      </p:sp>
      <p:sp>
        <p:nvSpPr>
          <p:cNvPr id="7" name="Slide Number Placeholder 6"/>
          <p:cNvSpPr>
            <a:spLocks noGrp="1"/>
          </p:cNvSpPr>
          <p:nvPr>
            <p:ph type="sldNum" sz="quarter" idx="12"/>
          </p:nvPr>
        </p:nvSpPr>
        <p:spPr/>
        <p:txBody>
          <a:bodyPr/>
          <a:lstStyle/>
          <a:p>
            <a:fld id="{22D0A825-39AA-4E6E-8F1A-A13F0D128C6E}" type="slidenum">
              <a:rPr lang="en-US" smtClean="0"/>
              <a:pPr/>
              <a:t>17</a:t>
            </a:fld>
            <a:endParaRPr lang="en-US"/>
          </a:p>
        </p:txBody>
      </p:sp>
    </p:spTree>
    <p:extLst>
      <p:ext uri="{BB962C8B-B14F-4D97-AF65-F5344CB8AC3E}">
        <p14:creationId xmlns="" xmlns:p14="http://schemas.microsoft.com/office/powerpoint/2010/main" val="339798642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Georgia" pitchFamily="18" charset="0"/>
              </a:rPr>
              <a:t>Utopia-Book 2</a:t>
            </a:r>
            <a:endParaRPr lang="en-US" dirty="0">
              <a:latin typeface="Georgia" pitchFamily="18" charset="0"/>
            </a:endParaRPr>
          </a:p>
        </p:txBody>
      </p:sp>
      <p:sp>
        <p:nvSpPr>
          <p:cNvPr id="3" name="Content Placeholder 2"/>
          <p:cNvSpPr>
            <a:spLocks noGrp="1"/>
          </p:cNvSpPr>
          <p:nvPr>
            <p:ph idx="1"/>
          </p:nvPr>
        </p:nvSpPr>
        <p:spPr/>
        <p:txBody>
          <a:bodyPr>
            <a:normAutofit fontScale="85000" lnSpcReduction="10000"/>
          </a:bodyPr>
          <a:lstStyle/>
          <a:p>
            <a:pPr marL="0" indent="0">
              <a:buNone/>
            </a:pPr>
            <a:r>
              <a:rPr lang="en-US" dirty="0" smtClean="0">
                <a:latin typeface="Georgia" pitchFamily="18" charset="0"/>
              </a:rPr>
              <a:t>However, </a:t>
            </a:r>
            <a:r>
              <a:rPr lang="en-US" dirty="0" err="1" smtClean="0">
                <a:latin typeface="Georgia" pitchFamily="18" charset="0"/>
              </a:rPr>
              <a:t>More’s</a:t>
            </a:r>
            <a:r>
              <a:rPr lang="en-US" dirty="0" smtClean="0">
                <a:latin typeface="Georgia" pitchFamily="18" charset="0"/>
              </a:rPr>
              <a:t> fantasy soon changes in tone once </a:t>
            </a:r>
            <a:r>
              <a:rPr lang="en-US" dirty="0" err="1" smtClean="0">
                <a:latin typeface="Georgia" pitchFamily="18" charset="0"/>
              </a:rPr>
              <a:t>Hythlodaeus</a:t>
            </a:r>
            <a:r>
              <a:rPr lang="en-US" dirty="0" smtClean="0">
                <a:latin typeface="Georgia" pitchFamily="18" charset="0"/>
              </a:rPr>
              <a:t> acknowledges the existence of slaves. </a:t>
            </a:r>
          </a:p>
          <a:p>
            <a:pPr marL="0" indent="0">
              <a:buNone/>
            </a:pPr>
            <a:r>
              <a:rPr lang="en-US" dirty="0" smtClean="0">
                <a:latin typeface="Georgia" pitchFamily="18" charset="0"/>
              </a:rPr>
              <a:t>One of the first times they are mentioned is in the section “Social Relations” where </a:t>
            </a:r>
            <a:r>
              <a:rPr lang="en-US" dirty="0" err="1" smtClean="0">
                <a:latin typeface="Georgia" pitchFamily="18" charset="0"/>
              </a:rPr>
              <a:t>Hythlodaeus</a:t>
            </a:r>
            <a:r>
              <a:rPr lang="en-US" dirty="0" smtClean="0">
                <a:latin typeface="Georgia" pitchFamily="18" charset="0"/>
              </a:rPr>
              <a:t> displays how the food markets are maintained:</a:t>
            </a:r>
          </a:p>
          <a:p>
            <a:pPr marL="0" indent="0">
              <a:buNone/>
            </a:pPr>
            <a:r>
              <a:rPr lang="en-US" dirty="0" smtClean="0">
                <a:latin typeface="Georgia" pitchFamily="18" charset="0"/>
              </a:rPr>
              <a:t>“Outside the city are designated places where all gore and offal may be washed away in running water. From these places they transport the carcasses of the animals slaughtered and cleaned by the hands of slaves. They do not allow their citizens to accustom themselves to the butchering of animals” (750).</a:t>
            </a:r>
            <a:endParaRPr lang="en-US" dirty="0">
              <a:latin typeface="Georgia" pitchFamily="18" charset="0"/>
            </a:endParaRPr>
          </a:p>
        </p:txBody>
      </p:sp>
      <p:sp>
        <p:nvSpPr>
          <p:cNvPr id="5" name="Footer Placeholder 4"/>
          <p:cNvSpPr>
            <a:spLocks noGrp="1"/>
          </p:cNvSpPr>
          <p:nvPr>
            <p:ph type="ftr" sz="quarter" idx="11"/>
          </p:nvPr>
        </p:nvSpPr>
        <p:spPr/>
        <p:txBody>
          <a:bodyPr/>
          <a:lstStyle/>
          <a:p>
            <a:r>
              <a:rPr lang="en-US" dirty="0" smtClean="0"/>
              <a:t>English 1302: Composition &amp; Rhetoric II  || D. Glen Smith, instructor</a:t>
            </a:r>
            <a:endParaRPr lang="en-US" dirty="0"/>
          </a:p>
        </p:txBody>
      </p:sp>
      <p:sp>
        <p:nvSpPr>
          <p:cNvPr id="7" name="Slide Number Placeholder 6"/>
          <p:cNvSpPr>
            <a:spLocks noGrp="1"/>
          </p:cNvSpPr>
          <p:nvPr>
            <p:ph type="sldNum" sz="quarter" idx="12"/>
          </p:nvPr>
        </p:nvSpPr>
        <p:spPr/>
        <p:txBody>
          <a:bodyPr/>
          <a:lstStyle/>
          <a:p>
            <a:fld id="{22D0A825-39AA-4E6E-8F1A-A13F0D128C6E}" type="slidenum">
              <a:rPr lang="en-US" smtClean="0"/>
              <a:pPr/>
              <a:t>18</a:t>
            </a:fld>
            <a:endParaRPr lang="en-US"/>
          </a:p>
        </p:txBody>
      </p:sp>
    </p:spTree>
    <p:extLst>
      <p:ext uri="{BB962C8B-B14F-4D97-AF65-F5344CB8AC3E}">
        <p14:creationId xmlns="" xmlns:p14="http://schemas.microsoft.com/office/powerpoint/2010/main" val="339798642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Georgia" pitchFamily="18" charset="0"/>
              </a:rPr>
              <a:t>Utopia-Book 2</a:t>
            </a:r>
            <a:endParaRPr lang="en-US" dirty="0">
              <a:latin typeface="Georgia" panose="02040502050405020303" pitchFamily="18" charset="0"/>
            </a:endParaRPr>
          </a:p>
        </p:txBody>
      </p:sp>
      <p:sp>
        <p:nvSpPr>
          <p:cNvPr id="3" name="Content Placeholder 2"/>
          <p:cNvSpPr>
            <a:spLocks noGrp="1"/>
          </p:cNvSpPr>
          <p:nvPr>
            <p:ph idx="1"/>
          </p:nvPr>
        </p:nvSpPr>
        <p:spPr/>
        <p:txBody>
          <a:bodyPr>
            <a:noAutofit/>
          </a:bodyPr>
          <a:lstStyle/>
          <a:p>
            <a:pPr marL="0" indent="0">
              <a:buNone/>
            </a:pPr>
            <a:r>
              <a:rPr lang="en-US" b="1" dirty="0" smtClean="0">
                <a:latin typeface="Georgia" pitchFamily="18" charset="0"/>
              </a:rPr>
              <a:t>Notice just after first establishing the “perfect” classless society, he </a:t>
            </a:r>
            <a:r>
              <a:rPr lang="en-US" b="1" i="1" dirty="0" smtClean="0">
                <a:latin typeface="Georgia" pitchFamily="18" charset="0"/>
              </a:rPr>
              <a:t>then</a:t>
            </a:r>
            <a:r>
              <a:rPr lang="en-US" b="1" dirty="0" smtClean="0">
                <a:latin typeface="Georgia" pitchFamily="18" charset="0"/>
              </a:rPr>
              <a:t> discloses a major flaw in their community.</a:t>
            </a:r>
            <a:endParaRPr lang="en-US" dirty="0" smtClean="0">
              <a:latin typeface="Georgia" pitchFamily="18" charset="0"/>
            </a:endParaRPr>
          </a:p>
          <a:p>
            <a:pPr marL="0" indent="0"/>
            <a:r>
              <a:rPr lang="en-US" dirty="0" smtClean="0">
                <a:latin typeface="Georgia" pitchFamily="18" charset="0"/>
              </a:rPr>
              <a:t> The existence of slaves in the plot causes the primary</a:t>
            </a:r>
            <a:r>
              <a:rPr lang="en-US" b="1" dirty="0" smtClean="0">
                <a:latin typeface="Georgia" pitchFamily="18" charset="0"/>
              </a:rPr>
              <a:t> fantasy</a:t>
            </a:r>
            <a:r>
              <a:rPr lang="en-US" dirty="0" smtClean="0">
                <a:latin typeface="Georgia" pitchFamily="18" charset="0"/>
              </a:rPr>
              <a:t> structure to shift to an overt </a:t>
            </a:r>
            <a:r>
              <a:rPr lang="en-US" b="1" dirty="0" smtClean="0">
                <a:latin typeface="Georgia" pitchFamily="18" charset="0"/>
              </a:rPr>
              <a:t>political/social commentary</a:t>
            </a:r>
            <a:r>
              <a:rPr lang="en-US" dirty="0" smtClean="0">
                <a:latin typeface="Georgia" pitchFamily="18" charset="0"/>
              </a:rPr>
              <a:t>.</a:t>
            </a:r>
            <a:endParaRPr lang="en-US" dirty="0">
              <a:latin typeface="Georgia" pitchFamily="18" charset="0"/>
            </a:endParaRPr>
          </a:p>
        </p:txBody>
      </p:sp>
      <p:sp>
        <p:nvSpPr>
          <p:cNvPr id="5" name="Footer Placeholder 4"/>
          <p:cNvSpPr>
            <a:spLocks noGrp="1"/>
          </p:cNvSpPr>
          <p:nvPr>
            <p:ph type="ftr" sz="quarter" idx="11"/>
          </p:nvPr>
        </p:nvSpPr>
        <p:spPr/>
        <p:txBody>
          <a:bodyPr/>
          <a:lstStyle/>
          <a:p>
            <a:r>
              <a:rPr lang="en-US" dirty="0" smtClean="0"/>
              <a:t>English 1302: Composition &amp; Rhetoric II  || D. Glen Smith, instructor</a:t>
            </a:r>
            <a:endParaRPr lang="en-US" dirty="0"/>
          </a:p>
        </p:txBody>
      </p:sp>
      <p:sp>
        <p:nvSpPr>
          <p:cNvPr id="7" name="Slide Number Placeholder 6"/>
          <p:cNvSpPr>
            <a:spLocks noGrp="1"/>
          </p:cNvSpPr>
          <p:nvPr>
            <p:ph type="sldNum" sz="quarter" idx="12"/>
          </p:nvPr>
        </p:nvSpPr>
        <p:spPr/>
        <p:txBody>
          <a:bodyPr/>
          <a:lstStyle/>
          <a:p>
            <a:fld id="{22D0A825-39AA-4E6E-8F1A-A13F0D128C6E}" type="slidenum">
              <a:rPr lang="en-US" smtClean="0"/>
              <a:pPr/>
              <a:t>19</a:t>
            </a:fld>
            <a:endParaRPr lang="en-US"/>
          </a:p>
        </p:txBody>
      </p:sp>
    </p:spTree>
    <p:extLst>
      <p:ext uri="{BB962C8B-B14F-4D97-AF65-F5344CB8AC3E}">
        <p14:creationId xmlns="" xmlns:p14="http://schemas.microsoft.com/office/powerpoint/2010/main" val="33979864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3600" dirty="0" smtClean="0">
                <a:latin typeface="Georgia" pitchFamily="18" charset="0"/>
              </a:rPr>
              <a:t>Original Latin title: </a:t>
            </a:r>
            <a:r>
              <a:rPr lang="en-US" sz="3600" dirty="0" smtClean="0">
                <a:latin typeface="Georgia" pitchFamily="18" charset="0"/>
              </a:rPr>
              <a:t/>
            </a:r>
            <a:br>
              <a:rPr lang="en-US" sz="3600" dirty="0" smtClean="0">
                <a:latin typeface="Georgia" pitchFamily="18" charset="0"/>
              </a:rPr>
            </a:br>
            <a:r>
              <a:rPr lang="en-US" sz="3600" dirty="0" smtClean="0">
                <a:latin typeface="Georgia" pitchFamily="18" charset="0"/>
              </a:rPr>
              <a:t/>
            </a:r>
            <a:br>
              <a:rPr lang="en-US" sz="3600" dirty="0" smtClean="0">
                <a:latin typeface="Georgia" pitchFamily="18" charset="0"/>
              </a:rPr>
            </a:br>
            <a:r>
              <a:rPr lang="en-US" sz="3000" i="1" dirty="0" smtClean="0">
                <a:latin typeface="Georgia" pitchFamily="18" charset="0"/>
              </a:rPr>
              <a:t>De </a:t>
            </a:r>
            <a:r>
              <a:rPr lang="en-US" sz="3000" i="1" dirty="0" err="1" smtClean="0">
                <a:latin typeface="Georgia" pitchFamily="18" charset="0"/>
              </a:rPr>
              <a:t>Optimo</a:t>
            </a:r>
            <a:r>
              <a:rPr lang="en-US" sz="3000" i="1" dirty="0" smtClean="0">
                <a:latin typeface="Georgia" pitchFamily="18" charset="0"/>
              </a:rPr>
              <a:t> </a:t>
            </a:r>
            <a:r>
              <a:rPr lang="en-US" sz="3000" i="1" dirty="0" err="1" smtClean="0">
                <a:latin typeface="Georgia" pitchFamily="18" charset="0"/>
              </a:rPr>
              <a:t>Reipublicae</a:t>
            </a:r>
            <a:r>
              <a:rPr lang="en-US" sz="3000" i="1" dirty="0" smtClean="0">
                <a:latin typeface="Georgia" pitchFamily="18" charset="0"/>
              </a:rPr>
              <a:t> </a:t>
            </a:r>
            <a:br>
              <a:rPr lang="en-US" sz="3000" i="1" dirty="0" smtClean="0">
                <a:latin typeface="Georgia" pitchFamily="18" charset="0"/>
              </a:rPr>
            </a:br>
            <a:r>
              <a:rPr lang="en-US" sz="3000" i="1" dirty="0" err="1" smtClean="0">
                <a:latin typeface="Georgia" pitchFamily="18" charset="0"/>
              </a:rPr>
              <a:t>Statu</a:t>
            </a:r>
            <a:r>
              <a:rPr lang="en-US" sz="3000" i="1" dirty="0" smtClean="0">
                <a:latin typeface="Georgia" pitchFamily="18" charset="0"/>
              </a:rPr>
              <a:t> </a:t>
            </a:r>
            <a:r>
              <a:rPr lang="en-US" sz="3000" i="1" dirty="0" err="1" smtClean="0">
                <a:latin typeface="Georgia" pitchFamily="18" charset="0"/>
              </a:rPr>
              <a:t>deque</a:t>
            </a:r>
            <a:r>
              <a:rPr lang="en-US" sz="3000" i="1" dirty="0" smtClean="0">
                <a:latin typeface="Georgia" pitchFamily="18" charset="0"/>
              </a:rPr>
              <a:t/>
            </a:r>
            <a:br>
              <a:rPr lang="en-US" sz="3000" i="1" dirty="0" smtClean="0">
                <a:latin typeface="Georgia" pitchFamily="18" charset="0"/>
              </a:rPr>
            </a:br>
            <a:r>
              <a:rPr lang="en-US" sz="3000" i="1" dirty="0" smtClean="0">
                <a:latin typeface="Georgia" pitchFamily="18" charset="0"/>
              </a:rPr>
              <a:t>nova </a:t>
            </a:r>
            <a:r>
              <a:rPr lang="en-US" sz="3000" i="1" dirty="0" err="1" smtClean="0">
                <a:latin typeface="Georgia" pitchFamily="18" charset="0"/>
              </a:rPr>
              <a:t>insula</a:t>
            </a:r>
            <a:r>
              <a:rPr lang="en-US" sz="3000" i="1" dirty="0" smtClean="0">
                <a:latin typeface="Georgia" pitchFamily="18" charset="0"/>
              </a:rPr>
              <a:t> Utopia </a:t>
            </a:r>
            <a:r>
              <a:rPr lang="en-US" sz="3000" i="1" dirty="0" err="1" smtClean="0">
                <a:latin typeface="Georgia" pitchFamily="18" charset="0"/>
              </a:rPr>
              <a:t>libellus</a:t>
            </a:r>
            <a:r>
              <a:rPr lang="en-US" sz="3000" i="1" dirty="0" smtClean="0">
                <a:latin typeface="Georgia" pitchFamily="18" charset="0"/>
              </a:rPr>
              <a:t> </a:t>
            </a:r>
            <a:r>
              <a:rPr lang="en-US" sz="3000" i="1" dirty="0" err="1" smtClean="0">
                <a:latin typeface="Georgia" pitchFamily="18" charset="0"/>
              </a:rPr>
              <a:t>vere</a:t>
            </a:r>
            <a:r>
              <a:rPr lang="en-US" sz="3000" i="1" dirty="0" smtClean="0">
                <a:latin typeface="Georgia" pitchFamily="18" charset="0"/>
              </a:rPr>
              <a:t> </a:t>
            </a:r>
            <a:r>
              <a:rPr lang="en-US" sz="3000" i="1" dirty="0" err="1" smtClean="0">
                <a:latin typeface="Georgia" pitchFamily="18" charset="0"/>
              </a:rPr>
              <a:t>aureus</a:t>
            </a:r>
            <a:r>
              <a:rPr lang="en-US" sz="3000" i="1" dirty="0" smtClean="0">
                <a:latin typeface="Georgia" pitchFamily="18" charset="0"/>
              </a:rPr>
              <a:t>, </a:t>
            </a:r>
            <a:br>
              <a:rPr lang="en-US" sz="3000" i="1" dirty="0" smtClean="0">
                <a:latin typeface="Georgia" pitchFamily="18" charset="0"/>
              </a:rPr>
            </a:br>
            <a:r>
              <a:rPr lang="en-US" sz="3000" i="1" dirty="0" err="1" smtClean="0">
                <a:latin typeface="Georgia" pitchFamily="18" charset="0"/>
              </a:rPr>
              <a:t>nec</a:t>
            </a:r>
            <a:r>
              <a:rPr lang="en-US" sz="3000" i="1" dirty="0" smtClean="0">
                <a:latin typeface="Georgia" pitchFamily="18" charset="0"/>
              </a:rPr>
              <a:t> </a:t>
            </a:r>
            <a:r>
              <a:rPr lang="en-US" sz="3000" i="1" dirty="0" smtClean="0">
                <a:latin typeface="Georgia" pitchFamily="18" charset="0"/>
              </a:rPr>
              <a:t>minus </a:t>
            </a:r>
            <a:r>
              <a:rPr lang="en-US" sz="3000" i="1" dirty="0" err="1" smtClean="0">
                <a:latin typeface="Georgia" pitchFamily="18" charset="0"/>
              </a:rPr>
              <a:t>salutaris</a:t>
            </a:r>
            <a:r>
              <a:rPr lang="en-US" sz="3000" i="1" dirty="0" smtClean="0">
                <a:latin typeface="Georgia" pitchFamily="18" charset="0"/>
              </a:rPr>
              <a:t> quam </a:t>
            </a:r>
            <a:r>
              <a:rPr lang="en-US" sz="3000" i="1" dirty="0" err="1" smtClean="0">
                <a:latin typeface="Georgia" pitchFamily="18" charset="0"/>
              </a:rPr>
              <a:t>festivus</a:t>
            </a:r>
            <a:r>
              <a:rPr lang="en-US" sz="3000" i="1" dirty="0" smtClean="0">
                <a:latin typeface="Georgia" pitchFamily="18" charset="0"/>
              </a:rPr>
              <a:t>, </a:t>
            </a:r>
            <a:r>
              <a:rPr lang="en-US" sz="3000" i="1" dirty="0" err="1" smtClean="0">
                <a:latin typeface="Georgia" pitchFamily="18" charset="0"/>
              </a:rPr>
              <a:t>clarissimi</a:t>
            </a:r>
            <a:r>
              <a:rPr lang="en-US" sz="3000" i="1" dirty="0" smtClean="0">
                <a:latin typeface="Georgia" pitchFamily="18" charset="0"/>
              </a:rPr>
              <a:t> </a:t>
            </a:r>
            <a:r>
              <a:rPr lang="en-US" sz="3000" i="1" dirty="0" err="1" smtClean="0">
                <a:latin typeface="Georgia" pitchFamily="18" charset="0"/>
              </a:rPr>
              <a:t>disertissimique</a:t>
            </a:r>
            <a:r>
              <a:rPr lang="en-US" sz="3000" i="1" dirty="0" smtClean="0">
                <a:latin typeface="Georgia" pitchFamily="18" charset="0"/>
              </a:rPr>
              <a:t> </a:t>
            </a:r>
            <a:r>
              <a:rPr lang="en-US" sz="3000" i="1" dirty="0" err="1" smtClean="0">
                <a:latin typeface="Georgia" pitchFamily="18" charset="0"/>
              </a:rPr>
              <a:t>viri</a:t>
            </a:r>
            <a:r>
              <a:rPr lang="en-US" sz="3000" i="1" dirty="0" smtClean="0">
                <a:latin typeface="Georgia" pitchFamily="18" charset="0"/>
              </a:rPr>
              <a:t> </a:t>
            </a:r>
            <a:r>
              <a:rPr lang="en-US" sz="3000" i="1" dirty="0" err="1" smtClean="0">
                <a:latin typeface="Georgia" pitchFamily="18" charset="0"/>
              </a:rPr>
              <a:t>Thomae</a:t>
            </a:r>
            <a:r>
              <a:rPr lang="en-US" sz="3000" i="1" dirty="0" smtClean="0">
                <a:latin typeface="Georgia" pitchFamily="18" charset="0"/>
              </a:rPr>
              <a:t> Mori </a:t>
            </a:r>
            <a:r>
              <a:rPr lang="en-US" sz="3000" i="1" dirty="0" smtClean="0">
                <a:latin typeface="Georgia" pitchFamily="18" charset="0"/>
              </a:rPr>
              <a:t/>
            </a:r>
            <a:br>
              <a:rPr lang="en-US" sz="3000" i="1" dirty="0" smtClean="0">
                <a:latin typeface="Georgia" pitchFamily="18" charset="0"/>
              </a:rPr>
            </a:br>
            <a:r>
              <a:rPr lang="en-US" sz="3000" i="1" dirty="0" err="1" smtClean="0">
                <a:latin typeface="Georgia" pitchFamily="18" charset="0"/>
              </a:rPr>
              <a:t>inclytae</a:t>
            </a:r>
            <a:r>
              <a:rPr lang="en-US" sz="3000" i="1" dirty="0" smtClean="0">
                <a:latin typeface="Georgia" pitchFamily="18" charset="0"/>
              </a:rPr>
              <a:t> </a:t>
            </a:r>
            <a:r>
              <a:rPr lang="en-US" sz="3000" i="1" dirty="0" err="1" smtClean="0">
                <a:latin typeface="Georgia" pitchFamily="18" charset="0"/>
              </a:rPr>
              <a:t>civitatis</a:t>
            </a:r>
            <a:r>
              <a:rPr lang="en-US" sz="3000" i="1" dirty="0" smtClean="0">
                <a:latin typeface="Georgia" pitchFamily="18" charset="0"/>
              </a:rPr>
              <a:t> </a:t>
            </a:r>
            <a:r>
              <a:rPr lang="en-US" sz="3000" i="1" dirty="0" err="1" smtClean="0">
                <a:latin typeface="Georgia" pitchFamily="18" charset="0"/>
              </a:rPr>
              <a:t>Londinensis</a:t>
            </a:r>
            <a:r>
              <a:rPr lang="en-US" sz="3000" i="1" dirty="0" smtClean="0">
                <a:latin typeface="Georgia" pitchFamily="18" charset="0"/>
              </a:rPr>
              <a:t> </a:t>
            </a:r>
            <a:r>
              <a:rPr lang="en-US" sz="3000" i="1" dirty="0" err="1" smtClean="0">
                <a:latin typeface="Georgia" pitchFamily="18" charset="0"/>
              </a:rPr>
              <a:t>civis</a:t>
            </a:r>
            <a:r>
              <a:rPr lang="en-US" sz="3000" i="1" dirty="0" smtClean="0">
                <a:latin typeface="Georgia" pitchFamily="18" charset="0"/>
              </a:rPr>
              <a:t> </a:t>
            </a:r>
            <a:br>
              <a:rPr lang="en-US" sz="3000" i="1" dirty="0" smtClean="0">
                <a:latin typeface="Georgia" pitchFamily="18" charset="0"/>
              </a:rPr>
            </a:br>
            <a:r>
              <a:rPr lang="en-US" sz="3000" i="1" dirty="0" smtClean="0">
                <a:latin typeface="Georgia" pitchFamily="18" charset="0"/>
              </a:rPr>
              <a:t>&amp; </a:t>
            </a:r>
            <a:r>
              <a:rPr lang="en-US" sz="3000" i="1" dirty="0" err="1" smtClean="0">
                <a:latin typeface="Georgia" pitchFamily="18" charset="0"/>
              </a:rPr>
              <a:t>Vicecomitis</a:t>
            </a:r>
            <a:r>
              <a:rPr lang="en-US" sz="3000" i="1" dirty="0" smtClean="0">
                <a:latin typeface="Georgia" pitchFamily="18" charset="0"/>
              </a:rPr>
              <a:t>.</a:t>
            </a:r>
            <a:endParaRPr lang="en-US" sz="3000" dirty="0">
              <a:latin typeface="Georgia" pitchFamily="18" charset="0"/>
            </a:endParaRPr>
          </a:p>
        </p:txBody>
      </p:sp>
      <p:sp>
        <p:nvSpPr>
          <p:cNvPr id="7" name="Footer Placeholder 6"/>
          <p:cNvSpPr>
            <a:spLocks noGrp="1"/>
          </p:cNvSpPr>
          <p:nvPr>
            <p:ph type="ftr" sz="quarter" idx="11"/>
          </p:nvPr>
        </p:nvSpPr>
        <p:spPr/>
        <p:txBody>
          <a:bodyPr/>
          <a:lstStyle/>
          <a:p>
            <a:r>
              <a:rPr lang="en-US" dirty="0" smtClean="0"/>
              <a:t>English 1302: Composition &amp; Rhetoric II  || D. Glen Smith, instructor</a:t>
            </a:r>
            <a:endParaRPr lang="en-US" dirty="0"/>
          </a:p>
        </p:txBody>
      </p:sp>
      <p:sp>
        <p:nvSpPr>
          <p:cNvPr id="8" name="Slide Number Placeholder 7"/>
          <p:cNvSpPr>
            <a:spLocks noGrp="1"/>
          </p:cNvSpPr>
          <p:nvPr>
            <p:ph type="sldNum" sz="quarter" idx="12"/>
          </p:nvPr>
        </p:nvSpPr>
        <p:spPr/>
        <p:txBody>
          <a:bodyPr/>
          <a:lstStyle/>
          <a:p>
            <a:fld id="{22D0A825-39AA-4E6E-8F1A-A13F0D128C6E}" type="slidenum">
              <a:rPr lang="en-US" smtClean="0"/>
              <a:pPr/>
              <a:t>2</a:t>
            </a:fld>
            <a:endParaRPr lang="en-US" dirty="0"/>
          </a:p>
        </p:txBody>
      </p:sp>
    </p:spTree>
    <p:extLst>
      <p:ext uri="{BB962C8B-B14F-4D97-AF65-F5344CB8AC3E}">
        <p14:creationId xmlns="" xmlns:p14="http://schemas.microsoft.com/office/powerpoint/2010/main" val="377213686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Georgia" pitchFamily="18" charset="0"/>
              </a:rPr>
              <a:t>Utopia-Book 2</a:t>
            </a:r>
            <a:endParaRPr lang="en-US" dirty="0">
              <a:latin typeface="Georgia" panose="02040502050405020303" pitchFamily="18" charset="0"/>
            </a:endParaRPr>
          </a:p>
        </p:txBody>
      </p:sp>
      <p:sp>
        <p:nvSpPr>
          <p:cNvPr id="3" name="Content Placeholder 2"/>
          <p:cNvSpPr>
            <a:spLocks noGrp="1"/>
          </p:cNvSpPr>
          <p:nvPr>
            <p:ph idx="1"/>
          </p:nvPr>
        </p:nvSpPr>
        <p:spPr/>
        <p:txBody>
          <a:bodyPr>
            <a:noAutofit/>
          </a:bodyPr>
          <a:lstStyle/>
          <a:p>
            <a:pPr marL="0" indent="0">
              <a:buNone/>
            </a:pPr>
            <a:r>
              <a:rPr lang="en-US" sz="2000" b="1" dirty="0" smtClean="0">
                <a:latin typeface="Georgia" pitchFamily="18" charset="0"/>
              </a:rPr>
              <a:t>Be sure to note that More is not an advocate of slavery. </a:t>
            </a:r>
            <a:br>
              <a:rPr lang="en-US" sz="2000" b="1" dirty="0" smtClean="0">
                <a:latin typeface="Georgia" pitchFamily="18" charset="0"/>
              </a:rPr>
            </a:br>
            <a:r>
              <a:rPr lang="en-US" sz="2000" b="1" dirty="0" smtClean="0">
                <a:latin typeface="Georgia" pitchFamily="18" charset="0"/>
              </a:rPr>
              <a:t>He is mentioning this practice as a common-place evil in </a:t>
            </a:r>
            <a:br>
              <a:rPr lang="en-US" sz="2000" b="1" dirty="0" smtClean="0">
                <a:latin typeface="Georgia" pitchFamily="18" charset="0"/>
              </a:rPr>
            </a:br>
            <a:r>
              <a:rPr lang="en-US" sz="2000" b="1" dirty="0" smtClean="0">
                <a:latin typeface="Georgia" pitchFamily="18" charset="0"/>
              </a:rPr>
              <a:t>the world. </a:t>
            </a:r>
          </a:p>
          <a:p>
            <a:pPr marL="0" indent="0"/>
            <a:r>
              <a:rPr lang="en-US" sz="2000" dirty="0" smtClean="0">
                <a:latin typeface="Georgia" pitchFamily="18" charset="0"/>
              </a:rPr>
              <a:t> During the early 1500s slavery as an institution had not yet reached a peak of inhumanity as the American slave trade industry during the early formation of the United States industry. </a:t>
            </a:r>
          </a:p>
          <a:p>
            <a:pPr marL="0" indent="0"/>
            <a:r>
              <a:rPr lang="en-US" sz="2000" dirty="0" smtClean="0">
                <a:latin typeface="Georgia" pitchFamily="18" charset="0"/>
              </a:rPr>
              <a:t>Spanish conquistadors were only just beginning to import populations of African slaves rather than use Native Americans as a resource. </a:t>
            </a:r>
          </a:p>
          <a:p>
            <a:pPr marL="0" indent="0"/>
            <a:r>
              <a:rPr lang="en-US" sz="2000" dirty="0" smtClean="0">
                <a:latin typeface="Georgia" pitchFamily="18" charset="0"/>
              </a:rPr>
              <a:t> In addition, England would not begin participating in the Transatlantic Slave Trade until the mid 1500s, a few decades after </a:t>
            </a:r>
            <a:r>
              <a:rPr lang="en-US" sz="2000" dirty="0" err="1" smtClean="0">
                <a:latin typeface="Georgia" pitchFamily="18" charset="0"/>
              </a:rPr>
              <a:t>More’s</a:t>
            </a:r>
            <a:r>
              <a:rPr lang="en-US" sz="2000" dirty="0" smtClean="0">
                <a:latin typeface="Georgia" pitchFamily="18" charset="0"/>
              </a:rPr>
              <a:t> execution.</a:t>
            </a:r>
          </a:p>
          <a:p>
            <a:pPr marL="0" indent="0"/>
            <a:r>
              <a:rPr lang="en-US" sz="2000" dirty="0" smtClean="0">
                <a:latin typeface="Georgia" pitchFamily="18" charset="0"/>
              </a:rPr>
              <a:t> At this stage in history, the common accepted belief was if a country conquered another country, the first country had “legal” right to do what they wished to the conquered. “To the victor goes the spoils.”</a:t>
            </a:r>
          </a:p>
          <a:p>
            <a:pPr marL="0" indent="0"/>
            <a:endParaRPr lang="en-US" sz="2000" dirty="0"/>
          </a:p>
        </p:txBody>
      </p:sp>
      <p:sp>
        <p:nvSpPr>
          <p:cNvPr id="5" name="Footer Placeholder 4"/>
          <p:cNvSpPr>
            <a:spLocks noGrp="1"/>
          </p:cNvSpPr>
          <p:nvPr>
            <p:ph type="ftr" sz="quarter" idx="11"/>
          </p:nvPr>
        </p:nvSpPr>
        <p:spPr/>
        <p:txBody>
          <a:bodyPr/>
          <a:lstStyle/>
          <a:p>
            <a:r>
              <a:rPr lang="en-US" dirty="0" smtClean="0"/>
              <a:t>English 1302: Composition &amp; Rhetoric II  || D. Glen Smith, instructor</a:t>
            </a:r>
            <a:endParaRPr lang="en-US" dirty="0"/>
          </a:p>
        </p:txBody>
      </p:sp>
      <p:sp>
        <p:nvSpPr>
          <p:cNvPr id="7" name="Slide Number Placeholder 6"/>
          <p:cNvSpPr>
            <a:spLocks noGrp="1"/>
          </p:cNvSpPr>
          <p:nvPr>
            <p:ph type="sldNum" sz="quarter" idx="12"/>
          </p:nvPr>
        </p:nvSpPr>
        <p:spPr/>
        <p:txBody>
          <a:bodyPr/>
          <a:lstStyle/>
          <a:p>
            <a:fld id="{22D0A825-39AA-4E6E-8F1A-A13F0D128C6E}" type="slidenum">
              <a:rPr lang="en-US" smtClean="0"/>
              <a:pPr/>
              <a:t>20</a:t>
            </a:fld>
            <a:endParaRPr lang="en-US"/>
          </a:p>
        </p:txBody>
      </p:sp>
    </p:spTree>
    <p:extLst>
      <p:ext uri="{BB962C8B-B14F-4D97-AF65-F5344CB8AC3E}">
        <p14:creationId xmlns="" xmlns:p14="http://schemas.microsoft.com/office/powerpoint/2010/main" val="339798642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Georgia" panose="02040502050405020303" pitchFamily="18" charset="0"/>
              </a:rPr>
              <a:t>Utopia-Book 2</a:t>
            </a:r>
            <a:endParaRPr lang="en-US" dirty="0">
              <a:latin typeface="Georgia" panose="02040502050405020303" pitchFamily="18" charset="0"/>
            </a:endParaRPr>
          </a:p>
        </p:txBody>
      </p:sp>
      <p:sp>
        <p:nvSpPr>
          <p:cNvPr id="3" name="Content Placeholder 2"/>
          <p:cNvSpPr>
            <a:spLocks noGrp="1"/>
          </p:cNvSpPr>
          <p:nvPr>
            <p:ph idx="1"/>
          </p:nvPr>
        </p:nvSpPr>
        <p:spPr/>
        <p:txBody>
          <a:bodyPr>
            <a:noAutofit/>
          </a:bodyPr>
          <a:lstStyle/>
          <a:p>
            <a:pPr marL="0" indent="0">
              <a:buNone/>
            </a:pPr>
            <a:r>
              <a:rPr lang="en-US" b="1" baseline="30000" dirty="0" smtClean="0">
                <a:latin typeface="Georgia" pitchFamily="18" charset="0"/>
              </a:rPr>
              <a:t>In a later section of Book 2, “Slavery, [Etc],” </a:t>
            </a:r>
            <a:r>
              <a:rPr lang="en-US" b="1" baseline="30000" dirty="0" err="1" smtClean="0">
                <a:latin typeface="Georgia" pitchFamily="18" charset="0"/>
              </a:rPr>
              <a:t>Hythlodaeus</a:t>
            </a:r>
            <a:r>
              <a:rPr lang="en-US" b="1" baseline="30000" dirty="0" smtClean="0">
                <a:latin typeface="Georgia" pitchFamily="18" charset="0"/>
              </a:rPr>
              <a:t> discusses the issues of enslavement.</a:t>
            </a:r>
          </a:p>
          <a:p>
            <a:pPr marL="0" indent="0">
              <a:buNone/>
            </a:pPr>
            <a:r>
              <a:rPr lang="en-US" baseline="30000" dirty="0" smtClean="0">
                <a:latin typeface="Georgia" pitchFamily="18" charset="0"/>
              </a:rPr>
              <a:t>• The opening paragraph goes into elaborate detail of the condition of these people.</a:t>
            </a:r>
          </a:p>
          <a:p>
            <a:pPr marL="0" indent="0">
              <a:buNone/>
            </a:pPr>
            <a:endParaRPr lang="en-US" baseline="30000" dirty="0" smtClean="0">
              <a:latin typeface="Georgia" pitchFamily="18" charset="0"/>
            </a:endParaRPr>
          </a:p>
          <a:p>
            <a:pPr marL="0" indent="0">
              <a:buNone/>
            </a:pPr>
            <a:r>
              <a:rPr lang="en-US" baseline="30000" dirty="0" smtClean="0">
                <a:latin typeface="Georgia" pitchFamily="18" charset="0"/>
              </a:rPr>
              <a:t>“Prisoners of war are not enslaved unless captured in wars fought by the Utopians themselves [...] Their slaves are either such or such as have been condemned to death elsewhere for some offense. The greater number are of this latter kind. They carry away many of them; </a:t>
            </a:r>
            <a:r>
              <a:rPr lang="en-US" i="1" baseline="30000" dirty="0" smtClean="0">
                <a:solidFill>
                  <a:srgbClr val="C00000"/>
                </a:solidFill>
                <a:latin typeface="Georgia" pitchFamily="18" charset="0"/>
              </a:rPr>
              <a:t>sometimes they buy them cheaply; </a:t>
            </a:r>
            <a:r>
              <a:rPr lang="en-US" baseline="30000" dirty="0" smtClean="0">
                <a:latin typeface="Georgia" pitchFamily="18" charset="0"/>
              </a:rPr>
              <a:t>but often they ask for them and get them for nothing. </a:t>
            </a:r>
            <a:r>
              <a:rPr lang="en-US" i="1" baseline="30000" dirty="0" smtClean="0">
                <a:solidFill>
                  <a:srgbClr val="C00000"/>
                </a:solidFill>
                <a:latin typeface="Georgia" pitchFamily="18" charset="0"/>
              </a:rPr>
              <a:t>These classes of slaves </a:t>
            </a:r>
            <a:r>
              <a:rPr lang="en-US" baseline="30000" dirty="0" smtClean="0">
                <a:latin typeface="Georgia" pitchFamily="18" charset="0"/>
              </a:rPr>
              <a:t>they keep not only continually at work but also in chains” (my emphasis, 764).</a:t>
            </a:r>
          </a:p>
          <a:p>
            <a:pPr marL="0" indent="0">
              <a:buNone/>
            </a:pPr>
            <a:endParaRPr lang="en-US" dirty="0" smtClean="0">
              <a:latin typeface="Georgia" pitchFamily="18" charset="0"/>
            </a:endParaRPr>
          </a:p>
        </p:txBody>
      </p:sp>
      <p:sp>
        <p:nvSpPr>
          <p:cNvPr id="5" name="Footer Placeholder 4"/>
          <p:cNvSpPr>
            <a:spLocks noGrp="1"/>
          </p:cNvSpPr>
          <p:nvPr>
            <p:ph type="ftr" sz="quarter" idx="11"/>
          </p:nvPr>
        </p:nvSpPr>
        <p:spPr/>
        <p:txBody>
          <a:bodyPr/>
          <a:lstStyle/>
          <a:p>
            <a:r>
              <a:rPr lang="en-US" dirty="0" smtClean="0"/>
              <a:t>English 1302: Composition &amp; Rhetoric II  || D. Glen Smith, instructor</a:t>
            </a:r>
            <a:endParaRPr lang="en-US" dirty="0"/>
          </a:p>
        </p:txBody>
      </p:sp>
      <p:sp>
        <p:nvSpPr>
          <p:cNvPr id="7" name="Slide Number Placeholder 6"/>
          <p:cNvSpPr>
            <a:spLocks noGrp="1"/>
          </p:cNvSpPr>
          <p:nvPr>
            <p:ph type="sldNum" sz="quarter" idx="12"/>
          </p:nvPr>
        </p:nvSpPr>
        <p:spPr/>
        <p:txBody>
          <a:bodyPr/>
          <a:lstStyle/>
          <a:p>
            <a:fld id="{22D0A825-39AA-4E6E-8F1A-A13F0D128C6E}" type="slidenum">
              <a:rPr lang="en-US" smtClean="0"/>
              <a:pPr/>
              <a:t>21</a:t>
            </a:fld>
            <a:endParaRPr lang="en-US" dirty="0"/>
          </a:p>
        </p:txBody>
      </p:sp>
    </p:spTree>
    <p:extLst>
      <p:ext uri="{BB962C8B-B14F-4D97-AF65-F5344CB8AC3E}">
        <p14:creationId xmlns="" xmlns:p14="http://schemas.microsoft.com/office/powerpoint/2010/main" val="339798642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Georgia" pitchFamily="18" charset="0"/>
              </a:rPr>
              <a:t>Utopia-Book 2</a:t>
            </a:r>
            <a:endParaRPr lang="en-US" dirty="0">
              <a:latin typeface="Georgia" pitchFamily="18" charset="0"/>
            </a:endParaRPr>
          </a:p>
        </p:txBody>
      </p:sp>
      <p:sp>
        <p:nvSpPr>
          <p:cNvPr id="3" name="Content Placeholder 2"/>
          <p:cNvSpPr>
            <a:spLocks noGrp="1"/>
          </p:cNvSpPr>
          <p:nvPr>
            <p:ph idx="1"/>
          </p:nvPr>
        </p:nvSpPr>
        <p:spPr/>
        <p:txBody>
          <a:bodyPr>
            <a:normAutofit lnSpcReduction="10000"/>
          </a:bodyPr>
          <a:lstStyle/>
          <a:p>
            <a:r>
              <a:rPr lang="en-US" dirty="0" smtClean="0">
                <a:latin typeface="Georgia" pitchFamily="18" charset="0"/>
              </a:rPr>
              <a:t>What was presented earlier in the text, how the society lacks a social hierarchy is now changed: this utopian society is based on a class system: Freeman and Slaves. </a:t>
            </a:r>
          </a:p>
          <a:p>
            <a:r>
              <a:rPr lang="en-US" dirty="0" smtClean="0">
                <a:latin typeface="Georgia" pitchFamily="18" charset="0"/>
              </a:rPr>
              <a:t>As well, within the Slave category itself, an additional hierarchy is created: </a:t>
            </a:r>
            <a:br>
              <a:rPr lang="en-US" dirty="0" smtClean="0">
                <a:latin typeface="Georgia" pitchFamily="18" charset="0"/>
              </a:rPr>
            </a:br>
            <a:r>
              <a:rPr lang="en-US" dirty="0" smtClean="0">
                <a:latin typeface="Georgia" pitchFamily="18" charset="0"/>
              </a:rPr>
              <a:t>	Acquired Foreign Slaves</a:t>
            </a:r>
            <a:br>
              <a:rPr lang="en-US" dirty="0" smtClean="0">
                <a:latin typeface="Georgia" pitchFamily="18" charset="0"/>
              </a:rPr>
            </a:br>
            <a:r>
              <a:rPr lang="en-US" dirty="0" smtClean="0">
                <a:latin typeface="Georgia" pitchFamily="18" charset="0"/>
              </a:rPr>
              <a:t>	Willing Slaves</a:t>
            </a:r>
            <a:br>
              <a:rPr lang="en-US" dirty="0" smtClean="0">
                <a:latin typeface="Georgia" pitchFamily="18" charset="0"/>
              </a:rPr>
            </a:br>
            <a:r>
              <a:rPr lang="en-US" dirty="0" smtClean="0">
                <a:latin typeface="Georgia" pitchFamily="18" charset="0"/>
              </a:rPr>
              <a:t>	Criminal Slaves</a:t>
            </a:r>
          </a:p>
        </p:txBody>
      </p:sp>
      <p:sp>
        <p:nvSpPr>
          <p:cNvPr id="5" name="Footer Placeholder 4"/>
          <p:cNvSpPr>
            <a:spLocks noGrp="1"/>
          </p:cNvSpPr>
          <p:nvPr>
            <p:ph type="ftr" sz="quarter" idx="11"/>
          </p:nvPr>
        </p:nvSpPr>
        <p:spPr/>
        <p:txBody>
          <a:bodyPr/>
          <a:lstStyle/>
          <a:p>
            <a:r>
              <a:rPr lang="en-US" dirty="0" smtClean="0"/>
              <a:t>English 1302: Composition &amp; Rhetoric II  || D. Glen Smith, instructor</a:t>
            </a:r>
            <a:endParaRPr lang="en-US" dirty="0"/>
          </a:p>
        </p:txBody>
      </p:sp>
      <p:sp>
        <p:nvSpPr>
          <p:cNvPr id="7" name="Slide Number Placeholder 6"/>
          <p:cNvSpPr>
            <a:spLocks noGrp="1"/>
          </p:cNvSpPr>
          <p:nvPr>
            <p:ph type="sldNum" sz="quarter" idx="12"/>
          </p:nvPr>
        </p:nvSpPr>
        <p:spPr/>
        <p:txBody>
          <a:bodyPr/>
          <a:lstStyle/>
          <a:p>
            <a:fld id="{22D0A825-39AA-4E6E-8F1A-A13F0D128C6E}" type="slidenum">
              <a:rPr lang="en-US" smtClean="0"/>
              <a:pPr/>
              <a:t>22</a:t>
            </a:fld>
            <a:endParaRPr lang="en-US" dirty="0"/>
          </a:p>
        </p:txBody>
      </p:sp>
    </p:spTree>
    <p:extLst>
      <p:ext uri="{BB962C8B-B14F-4D97-AF65-F5344CB8AC3E}">
        <p14:creationId xmlns="" xmlns:p14="http://schemas.microsoft.com/office/powerpoint/2010/main" val="339798642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Georgia" panose="02040502050405020303" pitchFamily="18" charset="0"/>
              </a:rPr>
              <a:t>Utopia-Book 2</a:t>
            </a:r>
            <a:endParaRPr lang="en-US" dirty="0">
              <a:latin typeface="Georgia" panose="02040502050405020303" pitchFamily="18" charset="0"/>
            </a:endParaRPr>
          </a:p>
        </p:txBody>
      </p:sp>
      <p:sp>
        <p:nvSpPr>
          <p:cNvPr id="3" name="Content Placeholder 2"/>
          <p:cNvSpPr>
            <a:spLocks noGrp="1"/>
          </p:cNvSpPr>
          <p:nvPr>
            <p:ph idx="1"/>
          </p:nvPr>
        </p:nvSpPr>
        <p:spPr/>
        <p:txBody>
          <a:bodyPr>
            <a:noAutofit/>
          </a:bodyPr>
          <a:lstStyle/>
          <a:p>
            <a:pPr marL="0" indent="0">
              <a:buNone/>
            </a:pPr>
            <a:r>
              <a:rPr lang="en-US" sz="2800" b="1" baseline="30000" dirty="0" smtClean="0">
                <a:latin typeface="Georgia" pitchFamily="18" charset="0"/>
              </a:rPr>
              <a:t>Utopia is then shown as a flawed and hypocritical country.</a:t>
            </a:r>
          </a:p>
          <a:p>
            <a:pPr marL="0" indent="0">
              <a:buNone/>
            </a:pPr>
            <a:r>
              <a:rPr lang="en-US" sz="2800" baseline="30000" dirty="0" smtClean="0">
                <a:latin typeface="Georgia" pitchFamily="18" charset="0"/>
              </a:rPr>
              <a:t>• The notion of slaves or serfs defines an aspect of possession, even if the ownership is restricted to the government itself. </a:t>
            </a:r>
          </a:p>
          <a:p>
            <a:pPr marL="0" indent="0">
              <a:buNone/>
            </a:pPr>
            <a:r>
              <a:rPr lang="en-US" sz="2800" baseline="30000" dirty="0" smtClean="0">
                <a:latin typeface="Georgia" pitchFamily="18" charset="0"/>
              </a:rPr>
              <a:t>• From </a:t>
            </a:r>
            <a:r>
              <a:rPr lang="en-US" sz="2800" baseline="30000" dirty="0" err="1" smtClean="0">
                <a:latin typeface="Georgia" pitchFamily="18" charset="0"/>
              </a:rPr>
              <a:t>More’s</a:t>
            </a:r>
            <a:r>
              <a:rPr lang="en-US" sz="2800" baseline="30000" dirty="0" smtClean="0">
                <a:latin typeface="Georgia" pitchFamily="18" charset="0"/>
              </a:rPr>
              <a:t> perspective, although he found  a “moral” alternative for the slave trade by placing limits to its functions within a “classless” society— yet, he does this all in order to create an elaborate fantasy to show how an utopia actually cannot function without someone being taken advantage of. </a:t>
            </a:r>
          </a:p>
          <a:p>
            <a:pPr marL="0" indent="0">
              <a:buNone/>
            </a:pPr>
            <a:r>
              <a:rPr lang="en-US" sz="2800" baseline="30000" dirty="0" smtClean="0">
                <a:latin typeface="Georgia" pitchFamily="18" charset="0"/>
              </a:rPr>
              <a:t>• Once you see this intended flaw in the story’s logic, then, the story cannot function as a</a:t>
            </a:r>
            <a:r>
              <a:rPr lang="en-US" sz="2800" i="1" baseline="30000" dirty="0" smtClean="0">
                <a:latin typeface="Georgia" pitchFamily="18" charset="0"/>
              </a:rPr>
              <a:t> formal </a:t>
            </a:r>
            <a:r>
              <a:rPr lang="en-US" sz="2800" baseline="30000" dirty="0" smtClean="0">
                <a:latin typeface="Georgia" pitchFamily="18" charset="0"/>
              </a:rPr>
              <a:t>social political commentary. Once the “perfect” classless society encourages slavery, then the political discourse falls apart in an obvious fashion due to the structure of the plot. </a:t>
            </a:r>
          </a:p>
          <a:p>
            <a:pPr marL="0" indent="0">
              <a:buNone/>
            </a:pPr>
            <a:r>
              <a:rPr lang="en-US" sz="2800" baseline="30000" dirty="0" smtClean="0">
                <a:latin typeface="Georgia" pitchFamily="18" charset="0"/>
              </a:rPr>
              <a:t>• More furthers this by creating an elaborate allegory showing the slaves</a:t>
            </a:r>
            <a:r>
              <a:rPr lang="en-US" sz="2800" dirty="0" smtClean="0">
                <a:latin typeface="Georgia" pitchFamily="18" charset="0"/>
              </a:rPr>
              <a:t/>
            </a:r>
            <a:br>
              <a:rPr lang="en-US" sz="2800" dirty="0" smtClean="0">
                <a:latin typeface="Georgia" pitchFamily="18" charset="0"/>
              </a:rPr>
            </a:br>
            <a:r>
              <a:rPr lang="en-US" sz="2800" baseline="30000" dirty="0" smtClean="0">
                <a:latin typeface="Georgia" pitchFamily="18" charset="0"/>
              </a:rPr>
              <a:t>placed in shackles and chains of gold.</a:t>
            </a:r>
          </a:p>
          <a:p>
            <a:pPr marL="0" indent="0">
              <a:buNone/>
            </a:pPr>
            <a:endParaRPr lang="en-US" sz="2800" baseline="30000" dirty="0" smtClean="0">
              <a:latin typeface="Georgia" pitchFamily="18" charset="0"/>
            </a:endParaRPr>
          </a:p>
        </p:txBody>
      </p:sp>
      <p:sp>
        <p:nvSpPr>
          <p:cNvPr id="5" name="Footer Placeholder 4"/>
          <p:cNvSpPr>
            <a:spLocks noGrp="1"/>
          </p:cNvSpPr>
          <p:nvPr>
            <p:ph type="ftr" sz="quarter" idx="11"/>
          </p:nvPr>
        </p:nvSpPr>
        <p:spPr/>
        <p:txBody>
          <a:bodyPr/>
          <a:lstStyle/>
          <a:p>
            <a:r>
              <a:rPr lang="en-US" dirty="0" smtClean="0"/>
              <a:t>English 1302: Composition &amp; Rhetoric II  || D. Glen Smith, instructor</a:t>
            </a:r>
            <a:endParaRPr lang="en-US" dirty="0"/>
          </a:p>
        </p:txBody>
      </p:sp>
      <p:sp>
        <p:nvSpPr>
          <p:cNvPr id="7" name="Slide Number Placeholder 6"/>
          <p:cNvSpPr>
            <a:spLocks noGrp="1"/>
          </p:cNvSpPr>
          <p:nvPr>
            <p:ph type="sldNum" sz="quarter" idx="12"/>
          </p:nvPr>
        </p:nvSpPr>
        <p:spPr/>
        <p:txBody>
          <a:bodyPr/>
          <a:lstStyle/>
          <a:p>
            <a:fld id="{22D0A825-39AA-4E6E-8F1A-A13F0D128C6E}" type="slidenum">
              <a:rPr lang="en-US" smtClean="0"/>
              <a:pPr/>
              <a:t>23</a:t>
            </a:fld>
            <a:endParaRPr lang="en-US" dirty="0"/>
          </a:p>
        </p:txBody>
      </p:sp>
    </p:spTree>
    <p:extLst>
      <p:ext uri="{BB962C8B-B14F-4D97-AF65-F5344CB8AC3E}">
        <p14:creationId xmlns="" xmlns:p14="http://schemas.microsoft.com/office/powerpoint/2010/main" val="33979864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3600" dirty="0" smtClean="0">
                <a:latin typeface="Georgia" pitchFamily="18" charset="0"/>
              </a:rPr>
              <a:t>In English, </a:t>
            </a:r>
            <a:r>
              <a:rPr lang="en-US" sz="3600" dirty="0" smtClean="0">
                <a:latin typeface="Georgia" pitchFamily="18" charset="0"/>
              </a:rPr>
              <a:t>the </a:t>
            </a:r>
            <a:r>
              <a:rPr lang="en-US" sz="3600" dirty="0" smtClean="0">
                <a:latin typeface="Georgia" pitchFamily="18" charset="0"/>
              </a:rPr>
              <a:t>simplified title reads:</a:t>
            </a:r>
            <a:r>
              <a:rPr lang="en-US" sz="3600" dirty="0" smtClean="0">
                <a:latin typeface="Georgia" pitchFamily="18" charset="0"/>
              </a:rPr>
              <a:t/>
            </a:r>
            <a:br>
              <a:rPr lang="en-US" sz="3600" dirty="0" smtClean="0">
                <a:latin typeface="Georgia" pitchFamily="18" charset="0"/>
              </a:rPr>
            </a:br>
            <a:r>
              <a:rPr lang="en-US" sz="3600" dirty="0" smtClean="0">
                <a:latin typeface="Georgia" pitchFamily="18" charset="0"/>
              </a:rPr>
              <a:t/>
            </a:r>
            <a:br>
              <a:rPr lang="en-US" sz="3600" dirty="0" smtClean="0">
                <a:latin typeface="Georgia" pitchFamily="18" charset="0"/>
              </a:rPr>
            </a:br>
            <a:r>
              <a:rPr lang="en-US" sz="3200" i="1" dirty="0" smtClean="0">
                <a:latin typeface="Georgia" pitchFamily="18" charset="0"/>
              </a:rPr>
              <a:t>The Best State of a Commonwealth and the New Island of </a:t>
            </a:r>
            <a:r>
              <a:rPr lang="en-US" sz="3200" i="1" dirty="0" smtClean="0">
                <a:latin typeface="Georgia" pitchFamily="18" charset="0"/>
              </a:rPr>
              <a:t>Utopia</a:t>
            </a:r>
            <a:br>
              <a:rPr lang="en-US" sz="3200" i="1" dirty="0" smtClean="0">
                <a:latin typeface="Georgia" pitchFamily="18" charset="0"/>
              </a:rPr>
            </a:br>
            <a:r>
              <a:rPr lang="en-US" sz="3200" i="1" dirty="0" smtClean="0">
                <a:latin typeface="Georgia" pitchFamily="18" charset="0"/>
              </a:rPr>
              <a:t/>
            </a:r>
            <a:br>
              <a:rPr lang="en-US" sz="3200" i="1" dirty="0" smtClean="0">
                <a:latin typeface="Georgia" pitchFamily="18" charset="0"/>
              </a:rPr>
            </a:br>
            <a:r>
              <a:rPr lang="en-US" sz="2000" dirty="0" smtClean="0">
                <a:latin typeface="Georgia" pitchFamily="18" charset="0"/>
              </a:rPr>
              <a:t>As translated by Richards, C. G. </a:t>
            </a:r>
            <a:r>
              <a:rPr lang="en-US" sz="2000" dirty="0" smtClean="0">
                <a:latin typeface="Georgia" pitchFamily="18" charset="0"/>
              </a:rPr>
              <a:t>and Rev. Edward </a:t>
            </a:r>
            <a:r>
              <a:rPr lang="en-US" sz="2000" dirty="0" err="1" smtClean="0">
                <a:latin typeface="Georgia" pitchFamily="18" charset="0"/>
              </a:rPr>
              <a:t>Surz</a:t>
            </a:r>
            <a:r>
              <a:rPr lang="en-US" sz="2000" dirty="0" smtClean="0">
                <a:latin typeface="Georgia" pitchFamily="18" charset="0"/>
              </a:rPr>
              <a:t>, S.J., </a:t>
            </a:r>
            <a:r>
              <a:rPr lang="en-US" sz="2000" dirty="0" smtClean="0">
                <a:latin typeface="Georgia" pitchFamily="18" charset="0"/>
              </a:rPr>
              <a:t/>
            </a:r>
            <a:br>
              <a:rPr lang="en-US" sz="2000" dirty="0" smtClean="0">
                <a:latin typeface="Georgia" pitchFamily="18" charset="0"/>
              </a:rPr>
            </a:br>
            <a:r>
              <a:rPr lang="en-US" sz="2000" i="1" dirty="0" smtClean="0">
                <a:latin typeface="Georgia" pitchFamily="18" charset="0"/>
              </a:rPr>
              <a:t>The </a:t>
            </a:r>
            <a:r>
              <a:rPr lang="en-US" sz="2000" i="1" dirty="0" smtClean="0">
                <a:latin typeface="Georgia" pitchFamily="18" charset="0"/>
              </a:rPr>
              <a:t>Longman Anthology: </a:t>
            </a:r>
            <a:r>
              <a:rPr lang="en-US" sz="2000" i="1" dirty="0" smtClean="0">
                <a:latin typeface="Georgia" pitchFamily="18" charset="0"/>
              </a:rPr>
              <a:t>British </a:t>
            </a:r>
            <a:r>
              <a:rPr lang="en-US" sz="2000" i="1" dirty="0" smtClean="0">
                <a:latin typeface="Georgia" pitchFamily="18" charset="0"/>
              </a:rPr>
              <a:t>Literature</a:t>
            </a:r>
            <a:r>
              <a:rPr lang="en-US" sz="2000" dirty="0" smtClean="0">
                <a:latin typeface="Georgia" pitchFamily="18" charset="0"/>
              </a:rPr>
              <a:t>, Fourth ed., </a:t>
            </a:r>
            <a:r>
              <a:rPr lang="en-US" sz="2000" dirty="0" smtClean="0">
                <a:latin typeface="Georgia" pitchFamily="18" charset="0"/>
              </a:rPr>
              <a:t/>
            </a:r>
            <a:br>
              <a:rPr lang="en-US" sz="2000" dirty="0" smtClean="0">
                <a:latin typeface="Georgia" pitchFamily="18" charset="0"/>
              </a:rPr>
            </a:br>
            <a:r>
              <a:rPr lang="en-US" sz="2000" dirty="0" smtClean="0">
                <a:latin typeface="Georgia" pitchFamily="18" charset="0"/>
              </a:rPr>
              <a:t>pp</a:t>
            </a:r>
            <a:r>
              <a:rPr lang="en-US" sz="2000" dirty="0" smtClean="0">
                <a:latin typeface="Georgia" pitchFamily="18" charset="0"/>
              </a:rPr>
              <a:t>. 714-784. New York: Longman, 2010. Print.</a:t>
            </a:r>
            <a:endParaRPr lang="en-US" sz="2000" dirty="0">
              <a:latin typeface="Georgia" pitchFamily="18" charset="0"/>
            </a:endParaRPr>
          </a:p>
        </p:txBody>
      </p:sp>
      <p:sp>
        <p:nvSpPr>
          <p:cNvPr id="7" name="Footer Placeholder 6"/>
          <p:cNvSpPr>
            <a:spLocks noGrp="1"/>
          </p:cNvSpPr>
          <p:nvPr>
            <p:ph type="ftr" sz="quarter" idx="11"/>
          </p:nvPr>
        </p:nvSpPr>
        <p:spPr/>
        <p:txBody>
          <a:bodyPr/>
          <a:lstStyle/>
          <a:p>
            <a:r>
              <a:rPr lang="en-US" dirty="0" smtClean="0"/>
              <a:t>English 1302: Composition &amp; Rhetoric II  || D. Glen Smith, instructor</a:t>
            </a:r>
            <a:endParaRPr lang="en-US" dirty="0"/>
          </a:p>
        </p:txBody>
      </p:sp>
      <p:sp>
        <p:nvSpPr>
          <p:cNvPr id="8" name="Slide Number Placeholder 7"/>
          <p:cNvSpPr>
            <a:spLocks noGrp="1"/>
          </p:cNvSpPr>
          <p:nvPr>
            <p:ph type="sldNum" sz="quarter" idx="12"/>
          </p:nvPr>
        </p:nvSpPr>
        <p:spPr/>
        <p:txBody>
          <a:bodyPr/>
          <a:lstStyle/>
          <a:p>
            <a:fld id="{22D0A825-39AA-4E6E-8F1A-A13F0D128C6E}" type="slidenum">
              <a:rPr lang="en-US" smtClean="0"/>
              <a:pPr/>
              <a:t>3</a:t>
            </a:fld>
            <a:endParaRPr lang="en-US" dirty="0"/>
          </a:p>
        </p:txBody>
      </p:sp>
    </p:spTree>
    <p:extLst>
      <p:ext uri="{BB962C8B-B14F-4D97-AF65-F5344CB8AC3E}">
        <p14:creationId xmlns="" xmlns:p14="http://schemas.microsoft.com/office/powerpoint/2010/main" val="37721368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Georgia" panose="02040502050405020303" pitchFamily="18" charset="0"/>
              </a:rPr>
              <a:t>Definition</a:t>
            </a:r>
            <a:endParaRPr lang="en-US" dirty="0">
              <a:latin typeface="Georgia" panose="02040502050405020303" pitchFamily="18" charset="0"/>
            </a:endParaRPr>
          </a:p>
        </p:txBody>
      </p:sp>
      <p:sp>
        <p:nvSpPr>
          <p:cNvPr id="3" name="Content Placeholder 2"/>
          <p:cNvSpPr>
            <a:spLocks noGrp="1"/>
          </p:cNvSpPr>
          <p:nvPr>
            <p:ph idx="1"/>
          </p:nvPr>
        </p:nvSpPr>
        <p:spPr/>
        <p:txBody>
          <a:bodyPr>
            <a:normAutofit/>
          </a:bodyPr>
          <a:lstStyle/>
          <a:p>
            <a:r>
              <a:rPr lang="en-US" b="1" dirty="0" smtClean="0">
                <a:latin typeface="Georgia" pitchFamily="18" charset="0"/>
              </a:rPr>
              <a:t>Utopia</a:t>
            </a:r>
            <a:r>
              <a:rPr lang="en-US" dirty="0" smtClean="0">
                <a:latin typeface="Georgia" pitchFamily="18" charset="0"/>
              </a:rPr>
              <a:t>—Thomas More created this word, derived from Greek. It roughly translates to “no place,” or “a land that does not exist.”</a:t>
            </a:r>
          </a:p>
          <a:p>
            <a:r>
              <a:rPr lang="en-US" dirty="0" smtClean="0">
                <a:latin typeface="Georgia" pitchFamily="18" charset="0"/>
              </a:rPr>
              <a:t>In the common English language, “utopia” refers to a society of idealistic rationality. A “perfect” society or a location of </a:t>
            </a:r>
            <a:br>
              <a:rPr lang="en-US" dirty="0" smtClean="0">
                <a:latin typeface="Georgia" pitchFamily="18" charset="0"/>
              </a:rPr>
            </a:br>
            <a:r>
              <a:rPr lang="en-US" dirty="0" smtClean="0">
                <a:latin typeface="Georgia" pitchFamily="18" charset="0"/>
              </a:rPr>
              <a:t>peaceful rest and tranquility. </a:t>
            </a:r>
          </a:p>
          <a:p>
            <a:endParaRPr lang="en-US" dirty="0">
              <a:latin typeface="Georgia" pitchFamily="18" charset="0"/>
            </a:endParaRPr>
          </a:p>
        </p:txBody>
      </p:sp>
      <p:sp>
        <p:nvSpPr>
          <p:cNvPr id="5" name="Footer Placeholder 4"/>
          <p:cNvSpPr>
            <a:spLocks noGrp="1"/>
          </p:cNvSpPr>
          <p:nvPr>
            <p:ph type="ftr" sz="quarter" idx="11"/>
          </p:nvPr>
        </p:nvSpPr>
        <p:spPr/>
        <p:txBody>
          <a:bodyPr/>
          <a:lstStyle/>
          <a:p>
            <a:r>
              <a:rPr lang="en-US" dirty="0" smtClean="0"/>
              <a:t>English 1302: Composition &amp; Rhetoric II  || D. Glen Smith, instructor</a:t>
            </a:r>
            <a:endParaRPr lang="en-US" dirty="0"/>
          </a:p>
        </p:txBody>
      </p:sp>
      <p:sp>
        <p:nvSpPr>
          <p:cNvPr id="7" name="Slide Number Placeholder 6"/>
          <p:cNvSpPr>
            <a:spLocks noGrp="1"/>
          </p:cNvSpPr>
          <p:nvPr>
            <p:ph type="sldNum" sz="quarter" idx="12"/>
          </p:nvPr>
        </p:nvSpPr>
        <p:spPr/>
        <p:txBody>
          <a:bodyPr/>
          <a:lstStyle/>
          <a:p>
            <a:fld id="{22D0A825-39AA-4E6E-8F1A-A13F0D128C6E}" type="slidenum">
              <a:rPr lang="en-US" smtClean="0"/>
              <a:pPr/>
              <a:t>4</a:t>
            </a:fld>
            <a:endParaRPr lang="en-US" dirty="0"/>
          </a:p>
        </p:txBody>
      </p:sp>
    </p:spTree>
    <p:extLst>
      <p:ext uri="{BB962C8B-B14F-4D97-AF65-F5344CB8AC3E}">
        <p14:creationId xmlns="" xmlns:p14="http://schemas.microsoft.com/office/powerpoint/2010/main" val="32481513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Georgia" panose="02040502050405020303" pitchFamily="18" charset="0"/>
              </a:rPr>
              <a:t>Intentions</a:t>
            </a:r>
            <a:endParaRPr lang="en-US" dirty="0">
              <a:latin typeface="Georgia" panose="02040502050405020303" pitchFamily="18" charset="0"/>
            </a:endParaRPr>
          </a:p>
        </p:txBody>
      </p:sp>
      <p:sp>
        <p:nvSpPr>
          <p:cNvPr id="3" name="Content Placeholder 2"/>
          <p:cNvSpPr>
            <a:spLocks noGrp="1"/>
          </p:cNvSpPr>
          <p:nvPr>
            <p:ph idx="1"/>
          </p:nvPr>
        </p:nvSpPr>
        <p:spPr/>
        <p:txBody>
          <a:bodyPr>
            <a:noAutofit/>
          </a:bodyPr>
          <a:lstStyle/>
          <a:p>
            <a:pPr marL="0" indent="0">
              <a:buNone/>
            </a:pPr>
            <a:r>
              <a:rPr lang="en-US" b="1" baseline="30000" dirty="0" smtClean="0">
                <a:latin typeface="Georgia" pitchFamily="18" charset="0"/>
              </a:rPr>
              <a:t>There is much discussion over Thomas </a:t>
            </a:r>
            <a:r>
              <a:rPr lang="en-US" b="1" baseline="30000" dirty="0" err="1" smtClean="0">
                <a:latin typeface="Georgia" pitchFamily="18" charset="0"/>
              </a:rPr>
              <a:t>More’s</a:t>
            </a:r>
            <a:r>
              <a:rPr lang="en-US" b="1" baseline="30000" dirty="0" smtClean="0">
                <a:latin typeface="Georgia" pitchFamily="18" charset="0"/>
              </a:rPr>
              <a:t> intentions</a:t>
            </a:r>
            <a:r>
              <a:rPr lang="en-US" b="1" dirty="0" smtClean="0">
                <a:latin typeface="Georgia" pitchFamily="18" charset="0"/>
              </a:rPr>
              <a:t> </a:t>
            </a:r>
            <a:r>
              <a:rPr lang="en-US" b="1" baseline="30000" dirty="0" smtClean="0">
                <a:latin typeface="Georgia" pitchFamily="18" charset="0"/>
              </a:rPr>
              <a:t>with this publication. </a:t>
            </a:r>
          </a:p>
          <a:p>
            <a:pPr marL="0" indent="0">
              <a:buNone/>
            </a:pPr>
            <a:r>
              <a:rPr lang="en-US" baseline="30000" dirty="0" smtClean="0">
                <a:latin typeface="Georgia" pitchFamily="18" charset="0"/>
              </a:rPr>
              <a:t>The focus of many arguments centers on the basic understanding that </a:t>
            </a:r>
            <a:r>
              <a:rPr lang="en-US" baseline="30000" dirty="0" err="1" smtClean="0">
                <a:latin typeface="Georgia" pitchFamily="18" charset="0"/>
              </a:rPr>
              <a:t>More’s</a:t>
            </a:r>
            <a:r>
              <a:rPr lang="en-US" baseline="30000" dirty="0" smtClean="0">
                <a:latin typeface="Georgia" pitchFamily="18" charset="0"/>
              </a:rPr>
              <a:t> life contradicts the opinions presented in the book.</a:t>
            </a:r>
          </a:p>
          <a:p>
            <a:pPr marL="0" indent="0">
              <a:buNone/>
            </a:pPr>
            <a:r>
              <a:rPr lang="en-US" baseline="30000" dirty="0" smtClean="0">
                <a:latin typeface="Georgia" pitchFamily="18" charset="0"/>
              </a:rPr>
              <a:t>•</a:t>
            </a:r>
            <a:r>
              <a:rPr lang="en-US" dirty="0" smtClean="0">
                <a:latin typeface="Georgia" pitchFamily="18" charset="0"/>
              </a:rPr>
              <a:t> </a:t>
            </a:r>
            <a:r>
              <a:rPr lang="en-US" baseline="30000" dirty="0" smtClean="0">
                <a:latin typeface="Georgia" pitchFamily="18" charset="0"/>
              </a:rPr>
              <a:t>the book </a:t>
            </a:r>
            <a:r>
              <a:rPr lang="en-US" i="1" baseline="30000" dirty="0" smtClean="0">
                <a:latin typeface="Georgia" pitchFamily="18" charset="0"/>
              </a:rPr>
              <a:t>Utopia </a:t>
            </a:r>
            <a:r>
              <a:rPr lang="en-US" baseline="30000" dirty="0" smtClean="0">
                <a:latin typeface="Georgia" pitchFamily="18" charset="0"/>
              </a:rPr>
              <a:t>can be considered a pure fantasy </a:t>
            </a:r>
            <a:r>
              <a:rPr lang="en-US" b="1" i="1" baseline="30000" dirty="0" smtClean="0">
                <a:latin typeface="Georgia" pitchFamily="18" charset="0"/>
              </a:rPr>
              <a:t>—or—</a:t>
            </a:r>
            <a:br>
              <a:rPr lang="en-US" b="1" i="1" baseline="30000" dirty="0" smtClean="0">
                <a:latin typeface="Georgia" pitchFamily="18" charset="0"/>
              </a:rPr>
            </a:br>
            <a:r>
              <a:rPr lang="en-US" baseline="30000" dirty="0" smtClean="0">
                <a:latin typeface="Georgia" pitchFamily="18" charset="0"/>
              </a:rPr>
              <a:t>•</a:t>
            </a:r>
            <a:r>
              <a:rPr lang="en-US" dirty="0" smtClean="0">
                <a:latin typeface="Georgia" pitchFamily="18" charset="0"/>
              </a:rPr>
              <a:t> </a:t>
            </a:r>
            <a:r>
              <a:rPr lang="en-US" baseline="30000" dirty="0" smtClean="0">
                <a:latin typeface="Georgia" pitchFamily="18" charset="0"/>
              </a:rPr>
              <a:t>pure social, political commentary </a:t>
            </a:r>
            <a:r>
              <a:rPr lang="en-US" b="1" i="1" baseline="30000" dirty="0" smtClean="0">
                <a:latin typeface="Georgia" pitchFamily="18" charset="0"/>
              </a:rPr>
              <a:t>—or—</a:t>
            </a:r>
          </a:p>
          <a:p>
            <a:pPr marL="0" indent="0">
              <a:buNone/>
            </a:pPr>
            <a:r>
              <a:rPr lang="en-US" baseline="30000" dirty="0" smtClean="0">
                <a:latin typeface="Georgia" pitchFamily="18" charset="0"/>
              </a:rPr>
              <a:t>•</a:t>
            </a:r>
            <a:r>
              <a:rPr lang="en-US" dirty="0" smtClean="0">
                <a:latin typeface="Georgia" pitchFamily="18" charset="0"/>
              </a:rPr>
              <a:t> </a:t>
            </a:r>
            <a:r>
              <a:rPr lang="en-US" baseline="30000" dirty="0" smtClean="0">
                <a:latin typeface="Georgia" pitchFamily="18" charset="0"/>
              </a:rPr>
              <a:t>in many regards, it is considered the perfect </a:t>
            </a:r>
            <a:r>
              <a:rPr lang="en-US" b="1" baseline="30000" dirty="0" smtClean="0">
                <a:latin typeface="Georgia" pitchFamily="18" charset="0"/>
              </a:rPr>
              <a:t>satire</a:t>
            </a:r>
            <a:r>
              <a:rPr lang="en-US" baseline="30000" dirty="0" smtClean="0">
                <a:latin typeface="Georgia" pitchFamily="18" charset="0"/>
              </a:rPr>
              <a:t> of human</a:t>
            </a:r>
            <a:r>
              <a:rPr lang="en-US" dirty="0" smtClean="0">
                <a:latin typeface="Georgia" pitchFamily="18" charset="0"/>
              </a:rPr>
              <a:t/>
            </a:r>
            <a:br>
              <a:rPr lang="en-US" dirty="0" smtClean="0">
                <a:latin typeface="Georgia" pitchFamily="18" charset="0"/>
              </a:rPr>
            </a:br>
            <a:r>
              <a:rPr lang="en-US" baseline="30000" dirty="0" smtClean="0">
                <a:latin typeface="Georgia" pitchFamily="18" charset="0"/>
              </a:rPr>
              <a:t>society it predates many classic writings with similar intentions</a:t>
            </a:r>
            <a:br>
              <a:rPr lang="en-US" baseline="30000" dirty="0" smtClean="0">
                <a:latin typeface="Georgia" pitchFamily="18" charset="0"/>
              </a:rPr>
            </a:br>
            <a:r>
              <a:rPr lang="en-US" baseline="30000" dirty="0" smtClean="0">
                <a:latin typeface="Georgia" pitchFamily="18" charset="0"/>
              </a:rPr>
              <a:t>much like Jonathan Swift’s “Modest Proposal.”</a:t>
            </a:r>
          </a:p>
          <a:p>
            <a:pPr marL="0" indent="0">
              <a:buNone/>
            </a:pPr>
            <a:endParaRPr lang="en-US" baseline="30000" dirty="0" smtClean="0">
              <a:latin typeface="Georgia" pitchFamily="18" charset="0"/>
            </a:endParaRPr>
          </a:p>
        </p:txBody>
      </p:sp>
      <p:sp>
        <p:nvSpPr>
          <p:cNvPr id="5" name="Footer Placeholder 4"/>
          <p:cNvSpPr>
            <a:spLocks noGrp="1"/>
          </p:cNvSpPr>
          <p:nvPr>
            <p:ph type="ftr" sz="quarter" idx="11"/>
          </p:nvPr>
        </p:nvSpPr>
        <p:spPr/>
        <p:txBody>
          <a:bodyPr/>
          <a:lstStyle/>
          <a:p>
            <a:r>
              <a:rPr lang="en-US" dirty="0" smtClean="0"/>
              <a:t>English 1302: Composition &amp; Rhetoric II  || D. Glen Smith, instructor</a:t>
            </a:r>
            <a:endParaRPr lang="en-US" dirty="0"/>
          </a:p>
        </p:txBody>
      </p:sp>
      <p:sp>
        <p:nvSpPr>
          <p:cNvPr id="7" name="Slide Number Placeholder 6"/>
          <p:cNvSpPr>
            <a:spLocks noGrp="1"/>
          </p:cNvSpPr>
          <p:nvPr>
            <p:ph type="sldNum" sz="quarter" idx="12"/>
          </p:nvPr>
        </p:nvSpPr>
        <p:spPr/>
        <p:txBody>
          <a:bodyPr/>
          <a:lstStyle/>
          <a:p>
            <a:fld id="{22D0A825-39AA-4E6E-8F1A-A13F0D128C6E}" type="slidenum">
              <a:rPr lang="en-US" smtClean="0"/>
              <a:pPr/>
              <a:t>5</a:t>
            </a:fld>
            <a:endParaRPr lang="en-US" dirty="0"/>
          </a:p>
        </p:txBody>
      </p:sp>
    </p:spTree>
    <p:extLst>
      <p:ext uri="{BB962C8B-B14F-4D97-AF65-F5344CB8AC3E}">
        <p14:creationId xmlns="" xmlns:p14="http://schemas.microsoft.com/office/powerpoint/2010/main" val="30793441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Georgia" panose="02040502050405020303" pitchFamily="18" charset="0"/>
              </a:rPr>
              <a:t>Similar Works</a:t>
            </a:r>
            <a:endParaRPr lang="en-US" dirty="0">
              <a:latin typeface="Georgia" panose="02040502050405020303" pitchFamily="18" charset="0"/>
            </a:endParaRPr>
          </a:p>
        </p:txBody>
      </p:sp>
      <p:sp>
        <p:nvSpPr>
          <p:cNvPr id="3" name="Content Placeholder 2"/>
          <p:cNvSpPr>
            <a:spLocks noGrp="1"/>
          </p:cNvSpPr>
          <p:nvPr>
            <p:ph idx="1"/>
          </p:nvPr>
        </p:nvSpPr>
        <p:spPr/>
        <p:txBody>
          <a:bodyPr>
            <a:normAutofit/>
          </a:bodyPr>
          <a:lstStyle/>
          <a:p>
            <a:pPr>
              <a:buNone/>
            </a:pPr>
            <a:r>
              <a:rPr lang="en-US" baseline="30000" dirty="0" smtClean="0">
                <a:solidFill>
                  <a:srgbClr val="C00000"/>
                </a:solidFill>
                <a:latin typeface="Georgia" pitchFamily="18" charset="0"/>
              </a:rPr>
              <a:t>Jonathon Swift </a:t>
            </a:r>
            <a:r>
              <a:rPr lang="en-US" baseline="30000" dirty="0" smtClean="0">
                <a:latin typeface="Georgia" pitchFamily="18" charset="0"/>
              </a:rPr>
              <a:t>	</a:t>
            </a:r>
            <a:r>
              <a:rPr lang="en-US" i="1" baseline="30000" dirty="0" smtClean="0">
                <a:latin typeface="Georgia" pitchFamily="18" charset="0"/>
              </a:rPr>
              <a:t>Gulliver’s Travels</a:t>
            </a:r>
          </a:p>
          <a:p>
            <a:pPr>
              <a:buNone/>
            </a:pPr>
            <a:r>
              <a:rPr lang="en-US" baseline="30000" dirty="0" smtClean="0">
                <a:latin typeface="Georgia" pitchFamily="18" charset="0"/>
              </a:rPr>
              <a:t>George Orwell 		</a:t>
            </a:r>
            <a:r>
              <a:rPr lang="en-US" i="1" baseline="30000" dirty="0" smtClean="0">
                <a:latin typeface="Georgia" pitchFamily="18" charset="0"/>
              </a:rPr>
              <a:t>1984</a:t>
            </a:r>
          </a:p>
          <a:p>
            <a:pPr>
              <a:buNone/>
            </a:pPr>
            <a:r>
              <a:rPr lang="en-US" baseline="30000" dirty="0" err="1" smtClean="0">
                <a:latin typeface="Georgia" pitchFamily="18" charset="0"/>
              </a:rPr>
              <a:t>Aldous</a:t>
            </a:r>
            <a:r>
              <a:rPr lang="en-US" baseline="30000" dirty="0" smtClean="0">
                <a:latin typeface="Georgia" pitchFamily="18" charset="0"/>
              </a:rPr>
              <a:t> Huxley 		</a:t>
            </a:r>
            <a:r>
              <a:rPr lang="en-US" i="1" baseline="30000" dirty="0" smtClean="0">
                <a:latin typeface="Georgia" pitchFamily="18" charset="0"/>
              </a:rPr>
              <a:t>Brave New World</a:t>
            </a:r>
          </a:p>
          <a:p>
            <a:pPr>
              <a:buNone/>
            </a:pPr>
            <a:r>
              <a:rPr lang="en-US" baseline="30000" dirty="0" smtClean="0">
                <a:latin typeface="Georgia" pitchFamily="18" charset="0"/>
              </a:rPr>
              <a:t>Russell Hoban 		</a:t>
            </a:r>
            <a:r>
              <a:rPr lang="en-US" i="1" baseline="30000" dirty="0" err="1" smtClean="0">
                <a:latin typeface="Georgia" pitchFamily="18" charset="0"/>
              </a:rPr>
              <a:t>Riddley</a:t>
            </a:r>
            <a:r>
              <a:rPr lang="en-US" i="1" baseline="30000" dirty="0" smtClean="0">
                <a:latin typeface="Georgia" pitchFamily="18" charset="0"/>
              </a:rPr>
              <a:t> Walker</a:t>
            </a:r>
          </a:p>
          <a:p>
            <a:pPr>
              <a:buNone/>
            </a:pPr>
            <a:r>
              <a:rPr lang="en-US" baseline="30000" dirty="0" smtClean="0">
                <a:solidFill>
                  <a:srgbClr val="C00000"/>
                </a:solidFill>
                <a:latin typeface="Georgia" pitchFamily="18" charset="0"/>
              </a:rPr>
              <a:t>Ursula K. Le </a:t>
            </a:r>
            <a:r>
              <a:rPr lang="en-US" baseline="30000" dirty="0" err="1" smtClean="0">
                <a:solidFill>
                  <a:srgbClr val="C00000"/>
                </a:solidFill>
                <a:latin typeface="Georgia" pitchFamily="18" charset="0"/>
              </a:rPr>
              <a:t>Guin</a:t>
            </a:r>
            <a:r>
              <a:rPr lang="en-US" baseline="30000" dirty="0" smtClean="0">
                <a:solidFill>
                  <a:srgbClr val="C00000"/>
                </a:solidFill>
                <a:latin typeface="Georgia" pitchFamily="18" charset="0"/>
              </a:rPr>
              <a:t> </a:t>
            </a:r>
            <a:r>
              <a:rPr lang="en-US" baseline="30000" dirty="0" smtClean="0">
                <a:latin typeface="Georgia" pitchFamily="18" charset="0"/>
              </a:rPr>
              <a:t>	</a:t>
            </a:r>
            <a:r>
              <a:rPr lang="en-US" i="1" baseline="30000" dirty="0" smtClean="0">
                <a:latin typeface="Georgia" pitchFamily="18" charset="0"/>
              </a:rPr>
              <a:t>The Dispossessed: An Ambiguous Utopia</a:t>
            </a:r>
          </a:p>
          <a:p>
            <a:pPr>
              <a:buNone/>
            </a:pPr>
            <a:r>
              <a:rPr lang="en-US" baseline="30000" dirty="0" smtClean="0">
                <a:latin typeface="Georgia" pitchFamily="18" charset="0"/>
              </a:rPr>
              <a:t>Ray Bradbury 		</a:t>
            </a:r>
            <a:r>
              <a:rPr lang="en-US" i="1" baseline="30000" dirty="0" smtClean="0">
                <a:latin typeface="Georgia" pitchFamily="18" charset="0"/>
              </a:rPr>
              <a:t>Fahrenheit 451</a:t>
            </a:r>
          </a:p>
          <a:p>
            <a:pPr>
              <a:buNone/>
            </a:pPr>
            <a:r>
              <a:rPr lang="en-US" baseline="30000" dirty="0" smtClean="0">
                <a:latin typeface="Georgia" pitchFamily="18" charset="0"/>
              </a:rPr>
              <a:t>Richard Adams 	</a:t>
            </a:r>
            <a:r>
              <a:rPr lang="en-US" i="1" baseline="30000" dirty="0" err="1" smtClean="0">
                <a:latin typeface="Georgia" pitchFamily="18" charset="0"/>
              </a:rPr>
              <a:t>Watership</a:t>
            </a:r>
            <a:r>
              <a:rPr lang="en-US" i="1" baseline="30000" dirty="0" smtClean="0">
                <a:latin typeface="Georgia" pitchFamily="18" charset="0"/>
              </a:rPr>
              <a:t> Down</a:t>
            </a:r>
          </a:p>
          <a:p>
            <a:pPr>
              <a:buNone/>
            </a:pPr>
            <a:endParaRPr lang="en-US" baseline="30000" dirty="0" smtClean="0">
              <a:latin typeface="Georgia" pitchFamily="18" charset="0"/>
            </a:endParaRPr>
          </a:p>
          <a:p>
            <a:pPr marL="0" indent="0">
              <a:buNone/>
            </a:pPr>
            <a:r>
              <a:rPr lang="en-US" baseline="30000" dirty="0" smtClean="0">
                <a:latin typeface="Georgia" pitchFamily="18" charset="0"/>
              </a:rPr>
              <a:t>all of these writings in some form discuss how a society based on supposed</a:t>
            </a:r>
            <a:r>
              <a:rPr lang="en-US" dirty="0" smtClean="0">
                <a:latin typeface="Georgia" pitchFamily="18" charset="0"/>
              </a:rPr>
              <a:t> </a:t>
            </a:r>
            <a:r>
              <a:rPr lang="en-US" baseline="30000" dirty="0" smtClean="0">
                <a:latin typeface="Georgia" pitchFamily="18" charset="0"/>
              </a:rPr>
              <a:t>utopian values becomes a dystopia; social commentaries</a:t>
            </a:r>
            <a:endParaRPr lang="en-US" dirty="0" smtClean="0">
              <a:latin typeface="Georgia" pitchFamily="18" charset="0"/>
            </a:endParaRPr>
          </a:p>
          <a:p>
            <a:pPr>
              <a:buNone/>
            </a:pPr>
            <a:endParaRPr lang="en-US" i="1" dirty="0" smtClean="0">
              <a:latin typeface="Georgia" pitchFamily="18" charset="0"/>
            </a:endParaRPr>
          </a:p>
        </p:txBody>
      </p:sp>
      <p:sp>
        <p:nvSpPr>
          <p:cNvPr id="5" name="Footer Placeholder 4"/>
          <p:cNvSpPr>
            <a:spLocks noGrp="1"/>
          </p:cNvSpPr>
          <p:nvPr>
            <p:ph type="ftr" sz="quarter" idx="11"/>
          </p:nvPr>
        </p:nvSpPr>
        <p:spPr/>
        <p:txBody>
          <a:bodyPr/>
          <a:lstStyle/>
          <a:p>
            <a:r>
              <a:rPr lang="en-US" dirty="0" smtClean="0"/>
              <a:t>English 1302: Composition &amp; Rhetoric II  || D. Glen Smith, instructor</a:t>
            </a:r>
            <a:endParaRPr lang="en-US" dirty="0"/>
          </a:p>
        </p:txBody>
      </p:sp>
      <p:sp>
        <p:nvSpPr>
          <p:cNvPr id="7" name="Slide Number Placeholder 6"/>
          <p:cNvSpPr>
            <a:spLocks noGrp="1"/>
          </p:cNvSpPr>
          <p:nvPr>
            <p:ph type="sldNum" sz="quarter" idx="12"/>
          </p:nvPr>
        </p:nvSpPr>
        <p:spPr/>
        <p:txBody>
          <a:bodyPr/>
          <a:lstStyle/>
          <a:p>
            <a:fld id="{22D0A825-39AA-4E6E-8F1A-A13F0D128C6E}" type="slidenum">
              <a:rPr lang="en-US" smtClean="0"/>
              <a:pPr/>
              <a:t>6</a:t>
            </a:fld>
            <a:endParaRPr lang="en-US"/>
          </a:p>
        </p:txBody>
      </p:sp>
    </p:spTree>
    <p:extLst>
      <p:ext uri="{BB962C8B-B14F-4D97-AF65-F5344CB8AC3E}">
        <p14:creationId xmlns="" xmlns:p14="http://schemas.microsoft.com/office/powerpoint/2010/main" val="317110365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Georgia" pitchFamily="18" charset="0"/>
              </a:rPr>
              <a:t>Classifying the Work</a:t>
            </a:r>
            <a:endParaRPr lang="en-US" dirty="0">
              <a:latin typeface="Georgia" pitchFamily="18" charset="0"/>
            </a:endParaRPr>
          </a:p>
        </p:txBody>
      </p:sp>
      <p:sp>
        <p:nvSpPr>
          <p:cNvPr id="3" name="Content Placeholder 2"/>
          <p:cNvSpPr>
            <a:spLocks noGrp="1"/>
          </p:cNvSpPr>
          <p:nvPr>
            <p:ph idx="1"/>
          </p:nvPr>
        </p:nvSpPr>
        <p:spPr/>
        <p:txBody>
          <a:bodyPr>
            <a:normAutofit fontScale="85000" lnSpcReduction="10000"/>
          </a:bodyPr>
          <a:lstStyle/>
          <a:p>
            <a:r>
              <a:rPr lang="en-US" dirty="0" smtClean="0">
                <a:latin typeface="Georgia" pitchFamily="18" charset="0"/>
              </a:rPr>
              <a:t>Critics are divided how to label the piece due to the fact that the work appeared in the early Sixteenth Century, the era of Monarchs, a time without experiments on formation of different political societies. </a:t>
            </a:r>
          </a:p>
          <a:p>
            <a:r>
              <a:rPr lang="en-US" dirty="0" smtClean="0">
                <a:latin typeface="Georgia" pitchFamily="18" charset="0"/>
              </a:rPr>
              <a:t>Further discussions result when one considers </a:t>
            </a:r>
            <a:r>
              <a:rPr lang="en-US" dirty="0" err="1" smtClean="0">
                <a:latin typeface="Georgia" pitchFamily="18" charset="0"/>
              </a:rPr>
              <a:t>More’s</a:t>
            </a:r>
            <a:r>
              <a:rPr lang="en-US" dirty="0" smtClean="0">
                <a:latin typeface="Georgia" pitchFamily="18" charset="0"/>
              </a:rPr>
              <a:t> own political career as advisor to England’s Henry VIII, as Lord Chancellor, and lawyer.</a:t>
            </a:r>
          </a:p>
          <a:p>
            <a:r>
              <a:rPr lang="en-US" dirty="0" smtClean="0">
                <a:latin typeface="Georgia" pitchFamily="18" charset="0"/>
              </a:rPr>
              <a:t>The criticisms embedded in the full book </a:t>
            </a:r>
            <a:r>
              <a:rPr lang="en-US" i="1" dirty="0" smtClean="0">
                <a:latin typeface="Georgia" pitchFamily="18" charset="0"/>
              </a:rPr>
              <a:t>Utopia</a:t>
            </a:r>
            <a:r>
              <a:rPr lang="en-US" dirty="0" smtClean="0">
                <a:latin typeface="Georgia" pitchFamily="18" charset="0"/>
              </a:rPr>
              <a:t> even run counter to </a:t>
            </a:r>
            <a:r>
              <a:rPr lang="en-US" dirty="0" err="1" smtClean="0">
                <a:latin typeface="Georgia" pitchFamily="18" charset="0"/>
              </a:rPr>
              <a:t>More’s</a:t>
            </a:r>
            <a:r>
              <a:rPr lang="en-US" dirty="0" smtClean="0">
                <a:latin typeface="Georgia" pitchFamily="18" charset="0"/>
              </a:rPr>
              <a:t> assumed values as a devout follower of the Catholic faith.</a:t>
            </a:r>
          </a:p>
        </p:txBody>
      </p:sp>
      <p:sp>
        <p:nvSpPr>
          <p:cNvPr id="5" name="Footer Placeholder 4"/>
          <p:cNvSpPr>
            <a:spLocks noGrp="1"/>
          </p:cNvSpPr>
          <p:nvPr>
            <p:ph type="ftr" sz="quarter" idx="11"/>
          </p:nvPr>
        </p:nvSpPr>
        <p:spPr/>
        <p:txBody>
          <a:bodyPr/>
          <a:lstStyle/>
          <a:p>
            <a:r>
              <a:rPr lang="en-US" dirty="0" smtClean="0"/>
              <a:t>English 1302: Composition &amp; Rhetoric II  || D. Glen Smith, instructor</a:t>
            </a:r>
            <a:endParaRPr lang="en-US" dirty="0"/>
          </a:p>
        </p:txBody>
      </p:sp>
      <p:sp>
        <p:nvSpPr>
          <p:cNvPr id="7" name="Slide Number Placeholder 6"/>
          <p:cNvSpPr>
            <a:spLocks noGrp="1"/>
          </p:cNvSpPr>
          <p:nvPr>
            <p:ph type="sldNum" sz="quarter" idx="12"/>
          </p:nvPr>
        </p:nvSpPr>
        <p:spPr/>
        <p:txBody>
          <a:bodyPr/>
          <a:lstStyle/>
          <a:p>
            <a:fld id="{22D0A825-39AA-4E6E-8F1A-A13F0D128C6E}" type="slidenum">
              <a:rPr lang="en-US" smtClean="0"/>
              <a:pPr/>
              <a:t>7</a:t>
            </a:fld>
            <a:endParaRPr lang="en-US"/>
          </a:p>
        </p:txBody>
      </p:sp>
    </p:spTree>
    <p:extLst>
      <p:ext uri="{BB962C8B-B14F-4D97-AF65-F5344CB8AC3E}">
        <p14:creationId xmlns="" xmlns:p14="http://schemas.microsoft.com/office/powerpoint/2010/main" val="339798642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Georgia" pitchFamily="18" charset="0"/>
              </a:rPr>
              <a:t>As Satire</a:t>
            </a:r>
            <a:endParaRPr lang="en-US" dirty="0">
              <a:latin typeface="Georgia" pitchFamily="18" charset="0"/>
            </a:endParaRPr>
          </a:p>
        </p:txBody>
      </p:sp>
      <p:sp>
        <p:nvSpPr>
          <p:cNvPr id="3" name="Content Placeholder 2"/>
          <p:cNvSpPr>
            <a:spLocks noGrp="1"/>
          </p:cNvSpPr>
          <p:nvPr>
            <p:ph idx="1"/>
          </p:nvPr>
        </p:nvSpPr>
        <p:spPr/>
        <p:txBody>
          <a:bodyPr/>
          <a:lstStyle/>
          <a:p>
            <a:pPr marL="0" indent="0">
              <a:buNone/>
            </a:pPr>
            <a:r>
              <a:rPr lang="en-US" dirty="0" smtClean="0">
                <a:latin typeface="Georgia" pitchFamily="18" charset="0"/>
              </a:rPr>
              <a:t>As a genre, satires run a wide spectrum of possibilities: </a:t>
            </a:r>
          </a:p>
          <a:p>
            <a:endParaRPr lang="en-US" dirty="0" smtClean="0">
              <a:latin typeface="Georgia" pitchFamily="18" charset="0"/>
            </a:endParaRPr>
          </a:p>
          <a:p>
            <a:pPr>
              <a:buNone/>
            </a:pPr>
            <a:r>
              <a:rPr lang="it-IT" sz="2000" dirty="0" smtClean="0">
                <a:latin typeface="Georgia" pitchFamily="18" charset="0"/>
              </a:rPr>
              <a:t>pure fantasy, an allegory 			</a:t>
            </a:r>
          </a:p>
          <a:p>
            <a:pPr>
              <a:buNone/>
            </a:pPr>
            <a:r>
              <a:rPr lang="it-IT" sz="2000" dirty="0" smtClean="0">
                <a:latin typeface="Georgia" pitchFamily="18" charset="0"/>
              </a:rPr>
              <a:t>used as </a:t>
            </a:r>
            <a:r>
              <a:rPr lang="en-US" sz="2000" dirty="0" smtClean="0">
                <a:latin typeface="Georgia" pitchFamily="18" charset="0"/>
              </a:rPr>
              <a:t>basic entertainment		</a:t>
            </a:r>
          </a:p>
          <a:p>
            <a:pPr>
              <a:buNone/>
            </a:pPr>
            <a:endParaRPr lang="en-US" sz="2000" dirty="0" smtClean="0">
              <a:latin typeface="Georgia" pitchFamily="18" charset="0"/>
            </a:endParaRPr>
          </a:p>
          <a:p>
            <a:pPr>
              <a:buNone/>
            </a:pPr>
            <a:r>
              <a:rPr lang="it-IT" sz="2000" dirty="0" smtClean="0">
                <a:latin typeface="Georgia" pitchFamily="18" charset="0"/>
              </a:rPr>
              <a:t>					pure allegory as political commentary,</a:t>
            </a:r>
            <a:endParaRPr lang="en-US" sz="2000" dirty="0" smtClean="0">
              <a:latin typeface="Georgia" pitchFamily="18" charset="0"/>
            </a:endParaRPr>
          </a:p>
          <a:p>
            <a:pPr>
              <a:buNone/>
            </a:pPr>
            <a:r>
              <a:rPr lang="en-US" sz="2000" dirty="0" smtClean="0">
                <a:latin typeface="Georgia" pitchFamily="18" charset="0"/>
              </a:rPr>
              <a:t>					a political/philosophical discourse</a:t>
            </a:r>
          </a:p>
        </p:txBody>
      </p:sp>
      <p:sp>
        <p:nvSpPr>
          <p:cNvPr id="5" name="Footer Placeholder 4"/>
          <p:cNvSpPr>
            <a:spLocks noGrp="1"/>
          </p:cNvSpPr>
          <p:nvPr>
            <p:ph type="ftr" sz="quarter" idx="11"/>
          </p:nvPr>
        </p:nvSpPr>
        <p:spPr/>
        <p:txBody>
          <a:bodyPr/>
          <a:lstStyle/>
          <a:p>
            <a:r>
              <a:rPr lang="en-US" dirty="0" smtClean="0"/>
              <a:t>English 1302: Composition &amp; Rhetoric II  || D. Glen Smith, instructor</a:t>
            </a:r>
            <a:endParaRPr lang="en-US" dirty="0"/>
          </a:p>
        </p:txBody>
      </p:sp>
      <p:sp>
        <p:nvSpPr>
          <p:cNvPr id="7" name="Slide Number Placeholder 6"/>
          <p:cNvSpPr>
            <a:spLocks noGrp="1"/>
          </p:cNvSpPr>
          <p:nvPr>
            <p:ph type="sldNum" sz="quarter" idx="12"/>
          </p:nvPr>
        </p:nvSpPr>
        <p:spPr/>
        <p:txBody>
          <a:bodyPr/>
          <a:lstStyle/>
          <a:p>
            <a:fld id="{22D0A825-39AA-4E6E-8F1A-A13F0D128C6E}" type="slidenum">
              <a:rPr lang="en-US" smtClean="0"/>
              <a:pPr/>
              <a:t>8</a:t>
            </a:fld>
            <a:endParaRPr lang="en-US"/>
          </a:p>
        </p:txBody>
      </p:sp>
      <p:cxnSp>
        <p:nvCxnSpPr>
          <p:cNvPr id="12" name="Straight Arrow Connector 11"/>
          <p:cNvCxnSpPr/>
          <p:nvPr/>
        </p:nvCxnSpPr>
        <p:spPr>
          <a:xfrm>
            <a:off x="1524000" y="4267200"/>
            <a:ext cx="3200400" cy="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339798642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Georgia" pitchFamily="18" charset="0"/>
              </a:rPr>
              <a:t>Background Common Points </a:t>
            </a:r>
            <a:endParaRPr lang="en-US" dirty="0">
              <a:latin typeface="Georgia" pitchFamily="18" charset="0"/>
            </a:endParaRPr>
          </a:p>
        </p:txBody>
      </p:sp>
      <p:sp>
        <p:nvSpPr>
          <p:cNvPr id="3" name="Content Placeholder 2"/>
          <p:cNvSpPr>
            <a:spLocks noGrp="1"/>
          </p:cNvSpPr>
          <p:nvPr>
            <p:ph idx="1"/>
          </p:nvPr>
        </p:nvSpPr>
        <p:spPr/>
        <p:txBody>
          <a:bodyPr>
            <a:noAutofit/>
          </a:bodyPr>
          <a:lstStyle/>
          <a:p>
            <a:pPr marL="0" indent="0">
              <a:buNone/>
            </a:pPr>
            <a:r>
              <a:rPr lang="en-US" sz="2000" dirty="0" smtClean="0">
                <a:latin typeface="Georgia" pitchFamily="18" charset="0"/>
              </a:rPr>
              <a:t>Similarities can be seen in the strategy of the narrator and the manner the writing raises controversial topics.</a:t>
            </a:r>
          </a:p>
          <a:p>
            <a:r>
              <a:rPr lang="en-US" sz="2000" dirty="0" smtClean="0">
                <a:latin typeface="Georgia" pitchFamily="18" charset="0"/>
              </a:rPr>
              <a:t>The full text utilizes a narrator who is a false copy of More.</a:t>
            </a:r>
          </a:p>
          <a:p>
            <a:r>
              <a:rPr lang="en-US" sz="2000" dirty="0" smtClean="0">
                <a:latin typeface="Georgia" pitchFamily="18" charset="0"/>
              </a:rPr>
              <a:t>He records a past discussion from a record of only their memory, after an undisclosed time period; More does relate in non-specific terms that over a year has passed between the initial conversation with the fictional Raphael </a:t>
            </a:r>
            <a:r>
              <a:rPr lang="en-US" sz="2000" dirty="0" err="1" smtClean="0">
                <a:latin typeface="Georgia" pitchFamily="18" charset="0"/>
              </a:rPr>
              <a:t>Hythlodaeus</a:t>
            </a:r>
            <a:r>
              <a:rPr lang="en-US" sz="2000" dirty="0" smtClean="0">
                <a:latin typeface="Georgia" pitchFamily="18" charset="0"/>
              </a:rPr>
              <a:t> and the publication of </a:t>
            </a:r>
            <a:r>
              <a:rPr lang="en-US" sz="2000" dirty="0" err="1" smtClean="0">
                <a:latin typeface="Georgia" pitchFamily="18" charset="0"/>
              </a:rPr>
              <a:t>More’s</a:t>
            </a:r>
            <a:r>
              <a:rPr lang="en-US" sz="2000" dirty="0" smtClean="0">
                <a:latin typeface="Georgia" pitchFamily="18" charset="0"/>
              </a:rPr>
              <a:t> book.</a:t>
            </a:r>
          </a:p>
          <a:p>
            <a:r>
              <a:rPr lang="en-US" sz="2000" dirty="0" smtClean="0">
                <a:latin typeface="Georgia" pitchFamily="18" charset="0"/>
              </a:rPr>
              <a:t>The narrator apologizes for his memory skills and for possible flaws in his retelling the material, adding layers of irony to the piece.</a:t>
            </a:r>
          </a:p>
          <a:p>
            <a:r>
              <a:rPr lang="en-US" sz="2000" dirty="0" smtClean="0">
                <a:latin typeface="Georgia" pitchFamily="18" charset="0"/>
              </a:rPr>
              <a:t>A slight blurring of fiction with reality is used in order to communicate his observations of human nature and human psychology.</a:t>
            </a:r>
          </a:p>
          <a:p>
            <a:r>
              <a:rPr lang="en-US" sz="2000" dirty="0" smtClean="0">
                <a:latin typeface="Georgia" pitchFamily="18" charset="0"/>
              </a:rPr>
              <a:t>The text is organized as a frame narrative, a story within a story.</a:t>
            </a:r>
          </a:p>
        </p:txBody>
      </p:sp>
      <p:sp>
        <p:nvSpPr>
          <p:cNvPr id="5" name="Footer Placeholder 4"/>
          <p:cNvSpPr>
            <a:spLocks noGrp="1"/>
          </p:cNvSpPr>
          <p:nvPr>
            <p:ph type="ftr" sz="quarter" idx="11"/>
          </p:nvPr>
        </p:nvSpPr>
        <p:spPr/>
        <p:txBody>
          <a:bodyPr/>
          <a:lstStyle/>
          <a:p>
            <a:r>
              <a:rPr lang="en-US" dirty="0" smtClean="0"/>
              <a:t>English 1302: Composition &amp; Rhetoric II  || D. Glen Smith, instructor</a:t>
            </a:r>
            <a:endParaRPr lang="en-US" dirty="0"/>
          </a:p>
        </p:txBody>
      </p:sp>
      <p:sp>
        <p:nvSpPr>
          <p:cNvPr id="7" name="Slide Number Placeholder 6"/>
          <p:cNvSpPr>
            <a:spLocks noGrp="1"/>
          </p:cNvSpPr>
          <p:nvPr>
            <p:ph type="sldNum" sz="quarter" idx="12"/>
          </p:nvPr>
        </p:nvSpPr>
        <p:spPr/>
        <p:txBody>
          <a:bodyPr/>
          <a:lstStyle/>
          <a:p>
            <a:fld id="{22D0A825-39AA-4E6E-8F1A-A13F0D128C6E}" type="slidenum">
              <a:rPr lang="en-US" smtClean="0"/>
              <a:pPr/>
              <a:t>9</a:t>
            </a:fld>
            <a:endParaRPr lang="en-US" dirty="0"/>
          </a:p>
        </p:txBody>
      </p:sp>
    </p:spTree>
    <p:extLst>
      <p:ext uri="{BB962C8B-B14F-4D97-AF65-F5344CB8AC3E}">
        <p14:creationId xmlns="" xmlns:p14="http://schemas.microsoft.com/office/powerpoint/2010/main" val="339798642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684</TotalTime>
  <Words>1742</Words>
  <Application>Microsoft Office PowerPoint</Application>
  <PresentationFormat>On-screen Show (4:3)</PresentationFormat>
  <Paragraphs>185</Paragraphs>
  <Slides>23</Slides>
  <Notes>17</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Office Theme</vt:lpstr>
      <vt:lpstr>Utopia</vt:lpstr>
      <vt:lpstr>Original Latin title:   De Optimo Reipublicae  Statu deque nova insula Utopia libellus vere aureus,  nec minus salutaris quam festivus, clarissimi disertissimique viri Thomae Mori  inclytae civitatis Londinensis civis  &amp; Vicecomitis.</vt:lpstr>
      <vt:lpstr>In English, the simplified title reads:  The Best State of a Commonwealth and the New Island of Utopia  As translated by Richards, C. G. and Rev. Edward Surz, S.J.,  The Longman Anthology: British Literature, Fourth ed.,  pp. 714-784. New York: Longman, 2010. Print.</vt:lpstr>
      <vt:lpstr>Definition</vt:lpstr>
      <vt:lpstr>Intentions</vt:lpstr>
      <vt:lpstr>Similar Works</vt:lpstr>
      <vt:lpstr>Classifying the Work</vt:lpstr>
      <vt:lpstr>As Satire</vt:lpstr>
      <vt:lpstr>Background Common Points </vt:lpstr>
      <vt:lpstr>Background Common Points </vt:lpstr>
      <vt:lpstr>Background Common Points</vt:lpstr>
      <vt:lpstr>Characters</vt:lpstr>
      <vt:lpstr>The Full Text’s Components</vt:lpstr>
      <vt:lpstr>The Full Text’s Components</vt:lpstr>
      <vt:lpstr>Utopia-Book 1</vt:lpstr>
      <vt:lpstr>Utopia-Book 2</vt:lpstr>
      <vt:lpstr>Utopia-Book 2</vt:lpstr>
      <vt:lpstr>Utopia-Book 2</vt:lpstr>
      <vt:lpstr>Utopia-Book 2</vt:lpstr>
      <vt:lpstr>Utopia-Book 2</vt:lpstr>
      <vt:lpstr>Utopia-Book 2</vt:lpstr>
      <vt:lpstr>Utopia-Book 2</vt:lpstr>
      <vt:lpstr>Utopia-Book 2</vt:lpstr>
    </vt:vector>
  </TitlesOfParts>
  <Company>Wharton County Junior College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Elements of Rhetoric</dc:title>
  <dc:creator>WCJC</dc:creator>
  <cp:lastModifiedBy>David Glen Smith</cp:lastModifiedBy>
  <cp:revision>142</cp:revision>
  <cp:lastPrinted>2014-06-25T15:30:39Z</cp:lastPrinted>
  <dcterms:created xsi:type="dcterms:W3CDTF">2014-06-25T15:15:52Z</dcterms:created>
  <dcterms:modified xsi:type="dcterms:W3CDTF">2015-03-22T15:45:08Z</dcterms:modified>
</cp:coreProperties>
</file>