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7" r:id="rId2"/>
    <p:sldId id="258" r:id="rId3"/>
    <p:sldId id="262" r:id="rId4"/>
    <p:sldId id="266" r:id="rId5"/>
    <p:sldId id="263" r:id="rId6"/>
    <p:sldId id="265" r:id="rId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>
        <p:scale>
          <a:sx n="75" d="100"/>
          <a:sy n="75" d="100"/>
        </p:scale>
        <p:origin x="-1152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27176F6-258B-4646-A18F-82E371AC12D5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5364E04-DDD3-4F17-BBCF-86B0CB5ED5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7012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883E-FE5E-42F0-90EE-BFE6E56D1767}" type="datetimeFigureOut">
              <a:rPr lang="en-US" smtClean="0"/>
              <a:pPr/>
              <a:t>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D8E6-BE9B-42FF-A591-BF25BEC76F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883E-FE5E-42F0-90EE-BFE6E56D1767}" type="datetimeFigureOut">
              <a:rPr lang="en-US" smtClean="0"/>
              <a:pPr/>
              <a:t>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D8E6-BE9B-42FF-A591-BF25BEC76F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883E-FE5E-42F0-90EE-BFE6E56D1767}" type="datetimeFigureOut">
              <a:rPr lang="en-US" smtClean="0"/>
              <a:pPr/>
              <a:t>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D8E6-BE9B-42FF-A591-BF25BEC76F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883E-FE5E-42F0-90EE-BFE6E56D1767}" type="datetimeFigureOut">
              <a:rPr lang="en-US" smtClean="0"/>
              <a:pPr/>
              <a:t>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D8E6-BE9B-42FF-A591-BF25BEC76F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883E-FE5E-42F0-90EE-BFE6E56D1767}" type="datetimeFigureOut">
              <a:rPr lang="en-US" smtClean="0"/>
              <a:pPr/>
              <a:t>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D8E6-BE9B-42FF-A591-BF25BEC76F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883E-FE5E-42F0-90EE-BFE6E56D1767}" type="datetimeFigureOut">
              <a:rPr lang="en-US" smtClean="0"/>
              <a:pPr/>
              <a:t>2/7/2016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D8E6-BE9B-42FF-A591-BF25BEC76F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883E-FE5E-42F0-90EE-BFE6E56D1767}" type="datetimeFigureOut">
              <a:rPr lang="en-US" smtClean="0"/>
              <a:pPr/>
              <a:t>2/7/2016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D8E6-BE9B-42FF-A591-BF25BEC76F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883E-FE5E-42F0-90EE-BFE6E56D1767}" type="datetimeFigureOut">
              <a:rPr lang="en-US" smtClean="0"/>
              <a:pPr/>
              <a:t>2/7/2016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D8E6-BE9B-42FF-A591-BF25BEC76F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883E-FE5E-42F0-90EE-BFE6E56D1767}" type="datetimeFigureOut">
              <a:rPr lang="en-US" smtClean="0"/>
              <a:pPr/>
              <a:t>2/7/2016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D8E6-BE9B-42FF-A591-BF25BEC76F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883E-FE5E-42F0-90EE-BFE6E56D1767}" type="datetimeFigureOut">
              <a:rPr lang="en-US" smtClean="0"/>
              <a:pPr/>
              <a:t>2/7/2016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D8E6-BE9B-42FF-A591-BF25BEC76F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883E-FE5E-42F0-90EE-BFE6E56D1767}" type="datetimeFigureOut">
              <a:rPr lang="en-US" smtClean="0"/>
              <a:pPr/>
              <a:t>2/7/2016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D8E6-BE9B-42FF-A591-BF25BEC76F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7883E-FE5E-42F0-90EE-BFE6E56D1767}" type="datetimeFigureOut">
              <a:rPr lang="en-US" smtClean="0"/>
              <a:pPr/>
              <a:t>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8D8E6-BE9B-42FF-A591-BF25BEC76F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latin typeface="Georgia" pitchFamily="18" charset="0"/>
              </a:rPr>
              <a:t>Rogerian</a:t>
            </a:r>
            <a:r>
              <a:rPr lang="en-US" b="1" dirty="0" smtClean="0">
                <a:latin typeface="Georgia" pitchFamily="18" charset="0"/>
              </a:rPr>
              <a:t> Model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sz="2800" dirty="0" smtClean="0">
                <a:latin typeface="Georgia" pitchFamily="18" charset="0"/>
              </a:rPr>
              <a:t>• not confrontational in methods; authors do not have an opponent, you have an </a:t>
            </a:r>
            <a:r>
              <a:rPr lang="en-US" sz="2800" b="1" dirty="0" smtClean="0">
                <a:latin typeface="Georgia" pitchFamily="18" charset="0"/>
              </a:rPr>
              <a:t>audience</a:t>
            </a:r>
          </a:p>
          <a:p>
            <a:pPr>
              <a:buNone/>
            </a:pPr>
            <a:r>
              <a:rPr lang="en-US" sz="2800" dirty="0" smtClean="0">
                <a:latin typeface="Georgia" pitchFamily="18" charset="0"/>
              </a:rPr>
              <a:t>• in addition, you </a:t>
            </a:r>
            <a:r>
              <a:rPr lang="en-US" sz="2800" dirty="0" smtClean="0">
                <a:latin typeface="Georgia" pitchFamily="18" charset="0"/>
              </a:rPr>
              <a:t>are </a:t>
            </a:r>
            <a:r>
              <a:rPr lang="en-US" sz="2800" dirty="0" smtClean="0">
                <a:latin typeface="Georgia" pitchFamily="18" charset="0"/>
              </a:rPr>
              <a:t>not constructing an opinionated, true argument, but rather establishing a </a:t>
            </a:r>
            <a:r>
              <a:rPr lang="en-US" sz="2800" b="1" dirty="0" smtClean="0">
                <a:latin typeface="Georgia" pitchFamily="18" charset="0"/>
              </a:rPr>
              <a:t>discussion</a:t>
            </a:r>
          </a:p>
          <a:p>
            <a:pPr>
              <a:buNone/>
            </a:pPr>
            <a:r>
              <a:rPr lang="en-US" sz="2800" dirty="0" smtClean="0">
                <a:latin typeface="Georgia" pitchFamily="18" charset="0"/>
              </a:rPr>
              <a:t>• this model builds bridges between two parties; acts as a mediator rather than combatant </a:t>
            </a:r>
          </a:p>
          <a:p>
            <a:pPr>
              <a:buNone/>
            </a:pPr>
            <a:r>
              <a:rPr lang="en-US" sz="2800" dirty="0" smtClean="0">
                <a:latin typeface="Georgia" pitchFamily="18" charset="0"/>
              </a:rPr>
              <a:t>• </a:t>
            </a:r>
            <a:r>
              <a:rPr lang="en-US" sz="2800" dirty="0" err="1" smtClean="0">
                <a:latin typeface="Georgia" pitchFamily="18" charset="0"/>
              </a:rPr>
              <a:t>Rogerian</a:t>
            </a:r>
            <a:r>
              <a:rPr lang="en-US" sz="2800" dirty="0" smtClean="0">
                <a:latin typeface="Georgia" pitchFamily="18" charset="0"/>
              </a:rPr>
              <a:t> discussions aim for compromise between two opposing views</a:t>
            </a:r>
          </a:p>
          <a:p>
            <a:pPr>
              <a:buNone/>
            </a:pPr>
            <a:r>
              <a:rPr lang="en-US" sz="2800" dirty="0" smtClean="0">
                <a:latin typeface="Georgia" pitchFamily="18" charset="0"/>
              </a:rPr>
              <a:t>• likewise, you seek </a:t>
            </a:r>
            <a:r>
              <a:rPr lang="en-US" sz="2800" b="1" dirty="0" smtClean="0">
                <a:latin typeface="Georgia" pitchFamily="18" charset="0"/>
              </a:rPr>
              <a:t>validity</a:t>
            </a:r>
            <a:r>
              <a:rPr lang="en-US" sz="2800" dirty="0" smtClean="0">
                <a:latin typeface="Georgia" pitchFamily="18" charset="0"/>
              </a:rPr>
              <a:t> in the audience’s views; heavy research is necessary to represent both sides </a:t>
            </a:r>
          </a:p>
          <a:p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Georgia" pitchFamily="18" charset="0"/>
              </a:rPr>
              <a:t>Rogerian</a:t>
            </a:r>
            <a:r>
              <a:rPr lang="en-US" b="1" dirty="0" smtClean="0">
                <a:latin typeface="Georgia" pitchFamily="18" charset="0"/>
              </a:rPr>
              <a:t> Discussion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500" b="1" u="sng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Introduction </a:t>
            </a:r>
            <a:r>
              <a:rPr lang="en-US" sz="2500" b="1" u="sng" dirty="0">
                <a:latin typeface="Georgia" pitchFamily="18" charset="0"/>
              </a:rPr>
              <a:t/>
            </a:r>
            <a:br>
              <a:rPr lang="en-US" sz="2500" b="1" u="sng" dirty="0">
                <a:latin typeface="Georgia" pitchFamily="18" charset="0"/>
              </a:rPr>
            </a:br>
            <a:r>
              <a:rPr lang="en-US" sz="2800" b="1" dirty="0" smtClean="0">
                <a:latin typeface="Georgia" pitchFamily="18" charset="0"/>
              </a:rPr>
              <a:t>1. </a:t>
            </a:r>
            <a:r>
              <a:rPr lang="en-US" sz="2800" dirty="0" smtClean="0">
                <a:latin typeface="Georgia" pitchFamily="18" charset="0"/>
              </a:rPr>
              <a:t>The writer should first gain the audience’s interest and provide the problem using </a:t>
            </a:r>
            <a:r>
              <a:rPr lang="en-US" sz="2800" b="1" dirty="0" smtClean="0">
                <a:latin typeface="Georgia" pitchFamily="18" charset="0"/>
              </a:rPr>
              <a:t>neutral language</a:t>
            </a:r>
            <a:r>
              <a:rPr lang="en-US" sz="2800" dirty="0" smtClean="0">
                <a:latin typeface="Georgia" pitchFamily="18" charset="0"/>
              </a:rPr>
              <a:t>; no bias should be shown towards either side. </a:t>
            </a:r>
            <a:br>
              <a:rPr lang="en-US" sz="2800" dirty="0" smtClean="0">
                <a:latin typeface="Georgia" pitchFamily="18" charset="0"/>
              </a:rPr>
            </a:br>
            <a:r>
              <a:rPr lang="en-US" sz="2800" dirty="0" smtClean="0">
                <a:latin typeface="Georgia" pitchFamily="18" charset="0"/>
              </a:rPr>
              <a:t>     • Show how the problem affects you both.</a:t>
            </a:r>
            <a:br>
              <a:rPr lang="en-US" sz="2800" dirty="0" smtClean="0">
                <a:latin typeface="Georgia" pitchFamily="18" charset="0"/>
              </a:rPr>
            </a:br>
            <a:r>
              <a:rPr lang="en-US" sz="2800" dirty="0" smtClean="0">
                <a:latin typeface="Georgia" pitchFamily="18" charset="0"/>
              </a:rPr>
              <a:t>     • Show where disagreement lies.</a:t>
            </a:r>
          </a:p>
          <a:p>
            <a:pPr>
              <a:buNone/>
            </a:pPr>
            <a:r>
              <a:rPr lang="en-US" sz="2800" b="1" dirty="0" smtClean="0">
                <a:latin typeface="Georgia" pitchFamily="18" charset="0"/>
              </a:rPr>
              <a:t>	2.</a:t>
            </a:r>
            <a:r>
              <a:rPr lang="en-US" sz="2800" dirty="0" smtClean="0">
                <a:latin typeface="Georgia" pitchFamily="18" charset="0"/>
              </a:rPr>
              <a:t> Determine what both parties are seeking as a result by providing common-held beliefs. With this effort, the writer is building </a:t>
            </a:r>
            <a:r>
              <a:rPr lang="en-US" sz="2800" b="1" dirty="0" smtClean="0">
                <a:latin typeface="Georgia" pitchFamily="18" charset="0"/>
              </a:rPr>
              <a:t>common ground </a:t>
            </a:r>
            <a:r>
              <a:rPr lang="en-US" sz="2800" dirty="0" smtClean="0">
                <a:latin typeface="Georgia" pitchFamily="18" charset="0"/>
              </a:rPr>
              <a:t>between the two sides. The writer is seen acknowledging the two sides of the discussion immediately, but without acting defensive nor showing opposition to the audience. </a:t>
            </a:r>
          </a:p>
          <a:p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Georgia" pitchFamily="18" charset="0"/>
              </a:rPr>
              <a:t>Rogerian</a:t>
            </a:r>
            <a:r>
              <a:rPr lang="en-US" b="1" dirty="0" smtClean="0">
                <a:latin typeface="Georgia" pitchFamily="18" charset="0"/>
              </a:rPr>
              <a:t> Discussion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2500" b="1" u="sng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Body</a:t>
            </a:r>
            <a:r>
              <a:rPr lang="en-US" sz="2500" b="1" u="sng" dirty="0">
                <a:latin typeface="Georgia" pitchFamily="18" charset="0"/>
              </a:rPr>
              <a:t/>
            </a:r>
            <a:br>
              <a:rPr lang="en-US" sz="2500" b="1" u="sng" dirty="0">
                <a:latin typeface="Georgia" pitchFamily="18" charset="0"/>
              </a:rPr>
            </a:br>
            <a:r>
              <a:rPr lang="en-US" sz="2800" b="1" dirty="0" smtClean="0">
                <a:latin typeface="Georgia" pitchFamily="18" charset="0"/>
              </a:rPr>
              <a:t>1. </a:t>
            </a:r>
            <a:r>
              <a:rPr lang="en-US" sz="2800" dirty="0" smtClean="0">
                <a:latin typeface="Georgia" pitchFamily="18" charset="0"/>
              </a:rPr>
              <a:t>First, present a specific point of the audience. </a:t>
            </a:r>
            <a:br>
              <a:rPr lang="en-US" sz="2800" dirty="0" smtClean="0">
                <a:latin typeface="Georgia" pitchFamily="18" charset="0"/>
              </a:rPr>
            </a:br>
            <a:r>
              <a:rPr lang="en-US" sz="2800" dirty="0" smtClean="0">
                <a:latin typeface="Georgia" pitchFamily="18" charset="0"/>
              </a:rPr>
              <a:t>Be sure you are not using any accusatory words and phrases. Remember, </a:t>
            </a:r>
            <a:r>
              <a:rPr lang="en-US" sz="2800" b="1" dirty="0" smtClean="0">
                <a:latin typeface="Georgia" pitchFamily="18" charset="0"/>
              </a:rPr>
              <a:t>compromise</a:t>
            </a:r>
            <a:r>
              <a:rPr lang="en-US" sz="2800" dirty="0" smtClean="0">
                <a:latin typeface="Georgia" pitchFamily="18" charset="0"/>
              </a:rPr>
              <a:t> is the goal here, not to show logical fallacies in another’s viewpoints.</a:t>
            </a:r>
            <a:br>
              <a:rPr lang="en-US" sz="2800" dirty="0" smtClean="0">
                <a:latin typeface="Georgia" pitchFamily="18" charset="0"/>
              </a:rPr>
            </a:br>
            <a:r>
              <a:rPr lang="en-US" sz="2800" dirty="0" smtClean="0">
                <a:latin typeface="Georgia" pitchFamily="18" charset="0"/>
              </a:rPr>
              <a:t>     • Be sure to thoroughly represent your audience’s view</a:t>
            </a:r>
            <a:br>
              <a:rPr lang="en-US" sz="2800" dirty="0" smtClean="0">
                <a:latin typeface="Georgia" pitchFamily="18" charset="0"/>
              </a:rPr>
            </a:br>
            <a:r>
              <a:rPr lang="en-US" sz="2800" dirty="0" smtClean="0">
                <a:latin typeface="Georgia" pitchFamily="18" charset="0"/>
              </a:rPr>
              <a:t>         in an accurate fashion.</a:t>
            </a:r>
            <a:br>
              <a:rPr lang="en-US" sz="2800" dirty="0" smtClean="0">
                <a:latin typeface="Georgia" pitchFamily="18" charset="0"/>
              </a:rPr>
            </a:br>
            <a:r>
              <a:rPr lang="en-US" sz="2800" dirty="0" smtClean="0">
                <a:latin typeface="Georgia" pitchFamily="18" charset="0"/>
              </a:rPr>
              <a:t>     • Be careful crafting this section; if displaying your </a:t>
            </a:r>
            <a:br>
              <a:rPr lang="en-US" sz="2800" dirty="0" smtClean="0">
                <a:latin typeface="Georgia" pitchFamily="18" charset="0"/>
              </a:rPr>
            </a:br>
            <a:r>
              <a:rPr lang="en-US" sz="2800" dirty="0" smtClean="0">
                <a:latin typeface="Georgia" pitchFamily="18" charset="0"/>
              </a:rPr>
              <a:t>	audience’s view in an honest, fair manner cannot be 	achieved, the entire essay fails.</a:t>
            </a:r>
          </a:p>
          <a:p>
            <a:pPr>
              <a:buNone/>
            </a:pPr>
            <a:r>
              <a:rPr lang="en-US" sz="2800" b="1" dirty="0" smtClean="0">
                <a:latin typeface="Georgia" pitchFamily="18" charset="0"/>
              </a:rPr>
              <a:t>	2.</a:t>
            </a:r>
            <a:r>
              <a:rPr lang="en-US" sz="2800" dirty="0" smtClean="0">
                <a:latin typeface="Georgia" pitchFamily="18" charset="0"/>
              </a:rPr>
              <a:t> Indicate how the audience has a valid point.   </a:t>
            </a:r>
            <a:br>
              <a:rPr lang="en-US" sz="2800" dirty="0" smtClean="0">
                <a:latin typeface="Georgia" pitchFamily="18" charset="0"/>
              </a:rPr>
            </a:br>
            <a:r>
              <a:rPr lang="en-US" sz="2800" dirty="0" smtClean="0">
                <a:latin typeface="Georgia" pitchFamily="18" charset="0"/>
              </a:rPr>
              <a:t>     • State your audience’s strengths in their argument.</a:t>
            </a:r>
          </a:p>
          <a:p>
            <a:pPr>
              <a:buNone/>
            </a:pPr>
            <a:r>
              <a:rPr lang="en-US" sz="2800" b="1" dirty="0" smtClean="0">
                <a:latin typeface="Georgia" pitchFamily="18" charset="0"/>
              </a:rPr>
              <a:t>	</a:t>
            </a:r>
            <a:endParaRPr lang="en-US" sz="2800" dirty="0" smtClean="0">
              <a:latin typeface="Georgia" pitchFamily="18" charset="0"/>
            </a:endParaRPr>
          </a:p>
          <a:p>
            <a:pPr>
              <a:buNone/>
            </a:pPr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Georgia" pitchFamily="18" charset="0"/>
              </a:rPr>
              <a:t>Rogerian</a:t>
            </a:r>
            <a:r>
              <a:rPr lang="en-US" b="1" dirty="0" smtClean="0">
                <a:latin typeface="Georgia" pitchFamily="18" charset="0"/>
              </a:rPr>
              <a:t> Discussion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100" b="1" u="sng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Body</a:t>
            </a:r>
            <a:r>
              <a:rPr lang="en-US" sz="2100" b="1" u="sng" dirty="0">
                <a:latin typeface="Georgia" pitchFamily="18" charset="0"/>
              </a:rPr>
              <a:t/>
            </a:r>
            <a:br>
              <a:rPr lang="en-US" sz="2100" b="1" u="sng" dirty="0">
                <a:latin typeface="Georgia" pitchFamily="18" charset="0"/>
              </a:rPr>
            </a:br>
            <a:r>
              <a:rPr lang="en-US" sz="2100" b="1" dirty="0" smtClean="0">
                <a:latin typeface="Georgia" pitchFamily="18" charset="0"/>
              </a:rPr>
              <a:t>3.</a:t>
            </a:r>
            <a:r>
              <a:rPr lang="en-US" sz="2100" dirty="0" smtClean="0">
                <a:latin typeface="Georgia" pitchFamily="18" charset="0"/>
              </a:rPr>
              <a:t> Next, carefully provide your own point of view through </a:t>
            </a:r>
            <a:r>
              <a:rPr lang="en-US" sz="2100" b="1" dirty="0" smtClean="0">
                <a:latin typeface="Georgia" pitchFamily="18" charset="0"/>
              </a:rPr>
              <a:t>objective language</a:t>
            </a:r>
            <a:r>
              <a:rPr lang="en-US" sz="2100" dirty="0" smtClean="0">
                <a:latin typeface="Georgia" pitchFamily="18" charset="0"/>
              </a:rPr>
              <a:t>; supply analytical evidence which shows why you have made your choice in the discussion. </a:t>
            </a:r>
            <a:br>
              <a:rPr lang="en-US" sz="2100" dirty="0" smtClean="0">
                <a:latin typeface="Georgia" pitchFamily="18" charset="0"/>
              </a:rPr>
            </a:br>
            <a:r>
              <a:rPr lang="en-US" sz="2100" dirty="0" smtClean="0">
                <a:latin typeface="Georgia" pitchFamily="18" charset="0"/>
              </a:rPr>
              <a:t>     • Do not suggest your opinion is better.</a:t>
            </a:r>
          </a:p>
          <a:p>
            <a:pPr>
              <a:buNone/>
            </a:pPr>
            <a:r>
              <a:rPr lang="en-US" sz="2100" dirty="0" smtClean="0">
                <a:latin typeface="Georgia" pitchFamily="18" charset="0"/>
              </a:rPr>
              <a:t>	</a:t>
            </a:r>
            <a:r>
              <a:rPr lang="en-US" sz="2100" b="1" dirty="0" smtClean="0">
                <a:latin typeface="Georgia" pitchFamily="18" charset="0"/>
              </a:rPr>
              <a:t>4. </a:t>
            </a:r>
            <a:r>
              <a:rPr lang="en-US" sz="2100" dirty="0" smtClean="0">
                <a:latin typeface="Georgia" pitchFamily="18" charset="0"/>
              </a:rPr>
              <a:t>Alternate discussion of the two points aiming to show concessions between the two sides using compare/contrast techniques.</a:t>
            </a:r>
            <a:endParaRPr lang="en-US" sz="2100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Georgia" pitchFamily="18" charset="0"/>
              </a:rPr>
              <a:t>Rogerian</a:t>
            </a:r>
            <a:r>
              <a:rPr lang="en-US" b="1" dirty="0" smtClean="0">
                <a:latin typeface="Georgia" pitchFamily="18" charset="0"/>
              </a:rPr>
              <a:t> Discussion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500" b="1" u="sng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Conclusion</a:t>
            </a:r>
            <a:endParaRPr lang="en-US" sz="2500" u="sng" dirty="0">
              <a:latin typeface="Georgia" pitchFamily="18" charset="0"/>
            </a:endParaRPr>
          </a:p>
          <a:p>
            <a:pPr>
              <a:buNone/>
            </a:pPr>
            <a:r>
              <a:rPr lang="en-US" sz="2500" b="1" dirty="0" smtClean="0">
                <a:latin typeface="Georgia" pitchFamily="18" charset="0"/>
              </a:rPr>
              <a:t>	1.</a:t>
            </a:r>
            <a:r>
              <a:rPr lang="en-US" sz="2500" dirty="0" smtClean="0">
                <a:latin typeface="Georgia" pitchFamily="18" charset="0"/>
              </a:rPr>
              <a:t> State a major commonality between the two versions of the discussion. Seek out an element in common between you and the audience to focus your closing discussion. </a:t>
            </a:r>
            <a:br>
              <a:rPr lang="en-US" sz="2500" dirty="0" smtClean="0">
                <a:latin typeface="Georgia" pitchFamily="18" charset="0"/>
              </a:rPr>
            </a:br>
            <a:r>
              <a:rPr lang="en-US" sz="2500" dirty="0" smtClean="0">
                <a:latin typeface="Georgia" pitchFamily="18" charset="0"/>
              </a:rPr>
              <a:t>     • Provide a sense of hope for resolution.</a:t>
            </a:r>
          </a:p>
          <a:p>
            <a:pPr>
              <a:buNone/>
            </a:pPr>
            <a:r>
              <a:rPr lang="en-US" sz="2500" b="1" dirty="0" smtClean="0">
                <a:latin typeface="Georgia" pitchFamily="18" charset="0"/>
              </a:rPr>
              <a:t>	2.</a:t>
            </a:r>
            <a:r>
              <a:rPr lang="en-US" sz="2500" dirty="0" smtClean="0">
                <a:latin typeface="Georgia" pitchFamily="18" charset="0"/>
              </a:rPr>
              <a:t> Propose how your audience could </a:t>
            </a:r>
            <a:r>
              <a:rPr lang="en-US" sz="2500" i="1" dirty="0" smtClean="0">
                <a:latin typeface="Georgia" pitchFamily="18" charset="0"/>
              </a:rPr>
              <a:t>strengthen</a:t>
            </a:r>
            <a:r>
              <a:rPr lang="en-US" sz="2500" dirty="0" smtClean="0">
                <a:latin typeface="Georgia" pitchFamily="18" charset="0"/>
              </a:rPr>
              <a:t> their position to allow you to agree with them.</a:t>
            </a:r>
          </a:p>
          <a:p>
            <a:pPr>
              <a:buNone/>
            </a:pPr>
            <a:r>
              <a:rPr lang="en-US" sz="2500" i="1" dirty="0" smtClean="0">
                <a:latin typeface="Georgia" pitchFamily="18" charset="0"/>
              </a:rPr>
              <a:t>				</a:t>
            </a:r>
            <a:r>
              <a:rPr lang="en-US" sz="2500" i="1" dirty="0" smtClean="0">
                <a:solidFill>
                  <a:srgbClr val="C00000"/>
                </a:solidFill>
                <a:latin typeface="Georgia" pitchFamily="18" charset="0"/>
              </a:rPr>
              <a:t>Then…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Georgia" pitchFamily="18" charset="0"/>
              </a:rPr>
              <a:t>Rogerian</a:t>
            </a:r>
            <a:r>
              <a:rPr lang="en-US" b="1" dirty="0" smtClean="0">
                <a:latin typeface="Georgia" pitchFamily="18" charset="0"/>
              </a:rPr>
              <a:t> Discussion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500" b="1" u="sng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Conclusion</a:t>
            </a:r>
            <a:endParaRPr lang="en-US" sz="2500" u="sng" dirty="0">
              <a:latin typeface="Georgia" pitchFamily="18" charset="0"/>
            </a:endParaRPr>
          </a:p>
          <a:p>
            <a:pPr>
              <a:buNone/>
            </a:pPr>
            <a:r>
              <a:rPr lang="en-US" sz="2500" b="1" dirty="0" smtClean="0">
                <a:latin typeface="Georgia" pitchFamily="18" charset="0"/>
              </a:rPr>
              <a:t>	3. </a:t>
            </a:r>
            <a:r>
              <a:rPr lang="en-US" sz="2500" dirty="0" smtClean="0">
                <a:latin typeface="Georgia" pitchFamily="18" charset="0"/>
              </a:rPr>
              <a:t>—offer a plausible compromise, using your </a:t>
            </a:r>
            <a:r>
              <a:rPr lang="en-US" sz="2500" b="1" dirty="0" smtClean="0">
                <a:latin typeface="Georgia" pitchFamily="18" charset="0"/>
              </a:rPr>
              <a:t>thesis statement</a:t>
            </a:r>
            <a:r>
              <a:rPr lang="en-US" sz="2500" dirty="0" smtClean="0">
                <a:latin typeface="Georgia" pitchFamily="18" charset="0"/>
              </a:rPr>
              <a:t> in such a fashion that your audience sees you have willing to change a portion of your side of the discussion, aligning your beliefs to the audience’s view. </a:t>
            </a:r>
          </a:p>
          <a:p>
            <a:pPr>
              <a:buNone/>
            </a:pPr>
            <a:r>
              <a:rPr lang="en-US" sz="2500" dirty="0" smtClean="0">
                <a:latin typeface="Georgia" pitchFamily="18" charset="0"/>
              </a:rPr>
              <a:t>	• Likewise, you also display an expectation that   </a:t>
            </a:r>
            <a:br>
              <a:rPr lang="en-US" sz="2500" dirty="0" smtClean="0">
                <a:latin typeface="Georgia" pitchFamily="18" charset="0"/>
              </a:rPr>
            </a:br>
            <a:r>
              <a:rPr lang="en-US" sz="2500" dirty="0" smtClean="0">
                <a:latin typeface="Georgia" pitchFamily="18" charset="0"/>
              </a:rPr>
              <a:t>   the audience also </a:t>
            </a:r>
            <a:r>
              <a:rPr lang="en-US" sz="2500" b="1" dirty="0" smtClean="0">
                <a:latin typeface="Georgia" pitchFamily="18" charset="0"/>
              </a:rPr>
              <a:t>will change </a:t>
            </a:r>
            <a:r>
              <a:rPr lang="en-US" sz="2500" dirty="0" smtClean="0">
                <a:latin typeface="Georgia" pitchFamily="18" charset="0"/>
              </a:rPr>
              <a:t>a portion their side of </a:t>
            </a:r>
            <a:br>
              <a:rPr lang="en-US" sz="2500" dirty="0" smtClean="0">
                <a:latin typeface="Georgia" pitchFamily="18" charset="0"/>
              </a:rPr>
            </a:br>
            <a:r>
              <a:rPr lang="en-US" sz="2500" dirty="0" smtClean="0">
                <a:latin typeface="Georgia" pitchFamily="18" charset="0"/>
              </a:rPr>
              <a:t>   the discussion. </a:t>
            </a:r>
            <a:br>
              <a:rPr lang="en-US" sz="2500" dirty="0" smtClean="0">
                <a:latin typeface="Georgia" pitchFamily="18" charset="0"/>
              </a:rPr>
            </a:br>
            <a:r>
              <a:rPr lang="en-US" sz="2500" dirty="0" smtClean="0">
                <a:latin typeface="Georgia" pitchFamily="18" charset="0"/>
              </a:rPr>
              <a:t>• The conclusion offers a </a:t>
            </a:r>
            <a:r>
              <a:rPr lang="en-US" sz="2500" b="1" dirty="0" smtClean="0">
                <a:latin typeface="Georgia" pitchFamily="18" charset="0"/>
              </a:rPr>
              <a:t>benefit</a:t>
            </a:r>
            <a:r>
              <a:rPr lang="en-US" sz="2500" dirty="0" smtClean="0">
                <a:latin typeface="Georgia" pitchFamily="18" charset="0"/>
              </a:rPr>
              <a:t> for both parties </a:t>
            </a:r>
            <a:br>
              <a:rPr lang="en-US" sz="2500" dirty="0" smtClean="0">
                <a:latin typeface="Georgia" pitchFamily="18" charset="0"/>
              </a:rPr>
            </a:br>
            <a:r>
              <a:rPr lang="en-US" sz="2500" dirty="0" smtClean="0">
                <a:latin typeface="Georgia" pitchFamily="18" charset="0"/>
              </a:rPr>
              <a:t>   if both parties are willing to change.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98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Rogerian Model</vt:lpstr>
      <vt:lpstr>Rogerian Discussion</vt:lpstr>
      <vt:lpstr>Rogerian Discussion</vt:lpstr>
      <vt:lpstr>Rogerian Discussion</vt:lpstr>
      <vt:lpstr>Rogerian Discussion</vt:lpstr>
      <vt:lpstr>Rogerian Discussion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Aristotelian Argument :  Classic Argument Format</dc:title>
  <dc:creator>David Glen Smith</dc:creator>
  <cp:lastModifiedBy>David Glen Smith</cp:lastModifiedBy>
  <cp:revision>36</cp:revision>
  <dcterms:created xsi:type="dcterms:W3CDTF">2015-09-01T20:44:46Z</dcterms:created>
  <dcterms:modified xsi:type="dcterms:W3CDTF">2016-02-07T23:08:37Z</dcterms:modified>
</cp:coreProperties>
</file>