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8" r:id="rId4"/>
    <p:sldId id="258" r:id="rId5"/>
    <p:sldId id="260" r:id="rId6"/>
    <p:sldId id="266" r:id="rId7"/>
    <p:sldId id="269" r:id="rId8"/>
    <p:sldId id="270" r:id="rId9"/>
    <p:sldId id="279" r:id="rId10"/>
    <p:sldId id="278" r:id="rId11"/>
    <p:sldId id="280" r:id="rId12"/>
    <p:sldId id="287" r:id="rId13"/>
    <p:sldId id="281" r:id="rId14"/>
    <p:sldId id="282" r:id="rId15"/>
    <p:sldId id="271" r:id="rId16"/>
    <p:sldId id="283" r:id="rId17"/>
    <p:sldId id="284" r:id="rId18"/>
    <p:sldId id="285" r:id="rId19"/>
    <p:sldId id="286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A312F6DE-BFC8-4549-9D05-F6D2C6836255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2B847860-A9EA-41CB-9652-E6D5AE2F6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26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5D63ED45-824F-45C2-B8F5-9B37743BCCF7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61226"/>
            <a:ext cx="5850835" cy="4320213"/>
          </a:xfrm>
          <a:prstGeom prst="rect">
            <a:avLst/>
          </a:prstGeom>
        </p:spPr>
        <p:txBody>
          <a:bodyPr vert="horz" lIns="94851" tIns="47425" rIns="94851" bIns="4742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DD196087-5279-445A-8F82-E5AD77880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94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96087-5279-445A-8F82-E5AD778806E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86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96087-5279-445A-8F82-E5AD778806E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05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96087-5279-445A-8F82-E5AD778806E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563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96087-5279-445A-8F82-E5AD778806E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916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96087-5279-445A-8F82-E5AD778806E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59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96087-5279-445A-8F82-E5AD778806E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06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96087-5279-445A-8F82-E5AD778806E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98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96087-5279-445A-8F82-E5AD778806E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28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96087-5279-445A-8F82-E5AD778806E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63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96087-5279-445A-8F82-E5AD778806E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46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96087-5279-445A-8F82-E5AD778806E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19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96087-5279-445A-8F82-E5AD778806E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794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96087-5279-445A-8F82-E5AD778806E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07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1066800" cy="349250"/>
          </a:xfrm>
        </p:spPr>
        <p:txBody>
          <a:bodyPr/>
          <a:lstStyle>
            <a:lvl1pPr algn="r">
              <a:defRPr sz="900">
                <a:latin typeface="Georgia" pitchFamily="18" charset="0"/>
              </a:defRPr>
            </a:lvl1pPr>
          </a:lstStyle>
          <a:p>
            <a:r>
              <a:rPr lang="en-US"/>
              <a:t>7/9/2014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4419600" cy="365125"/>
          </a:xfrm>
        </p:spPr>
        <p:txBody>
          <a:bodyPr/>
          <a:lstStyle>
            <a:lvl1pPr algn="l">
              <a:defRPr sz="900">
                <a:latin typeface="Georgia" pitchFamily="18" charset="0"/>
              </a:defRPr>
            </a:lvl1pPr>
          </a:lstStyle>
          <a:p>
            <a:r>
              <a:rPr lang="en-US" dirty="0"/>
              <a:t>English 1301: Composition &amp; Rhetoric I  || D. Glen Smith, instructor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69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7/9/2014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 1301: Composition &amp; Rhetoric I  || D. Glen Smith, instructor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83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7/9/2014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 1301: Composition &amp; Rhetoric I  || D. Glen Smith, instructor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79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685800" cy="365125"/>
          </a:xfrm>
        </p:spPr>
        <p:txBody>
          <a:bodyPr/>
          <a:lstStyle/>
          <a:p>
            <a:r>
              <a:rPr lang="en-US"/>
              <a:t>7/9/2014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3340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English 1301: Composition &amp; Rhetoric I  || D. Glen Smith, instructor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8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7/9/2014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 1301: Composition &amp; Rhetoric I  || D. Glen Smith, instructor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86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7/9/2014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 1301: Composition &amp; Rhetoric I  || D. Glen Smith, instructor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3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7/9/2014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 1301: Composition &amp; Rhetoric I  || D. Glen Smith, instructor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90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7/9/2014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 1301: Composition &amp; Rhetoric I  || D. Glen Smith, instructor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3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7/9/2014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 1301: Composition &amp; Rhetoric I  || D. Glen Smith, instructor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34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7/9/2014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 1301: Composition &amp; Rhetoric I  || D. Glen Smith, instructor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38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7/9/2014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 1301: Composition &amp; Rhetoric I  || D. Glen Smith, instructor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3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/>
              <a:t>7/9/2014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/>
              <a:t>English 1301: Composition &amp; Rhetoric I  || D. Glen Smith, instructor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</a:lstStyle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4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ets.org/poetsorg/poem/unknown-citize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ets.org/poetsorg/poem/shall-i-compare-thee-summers-day-sonnet-1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ets.org/poetsorg/poem/lost-fugue-che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Poems of Witness/Poems of Protest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 1301: Composition &amp; Rhetoric I  || D. Glen Smith, instructor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36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Use of Rhyme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Georgia" pitchFamily="18" charset="0"/>
              </a:rPr>
              <a:t>		</a:t>
            </a:r>
          </a:p>
          <a:p>
            <a:pPr>
              <a:buNone/>
            </a:pPr>
            <a:r>
              <a:rPr lang="en-US" dirty="0">
                <a:latin typeface="Georgia" pitchFamily="18" charset="0"/>
              </a:rPr>
              <a:t>			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 1301: Composition &amp; Rhetoric I  || D. Glen Smith, instructor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31426"/>
              </p:ext>
            </p:extLst>
          </p:nvPr>
        </p:nvGraphicFramePr>
        <p:xfrm>
          <a:off x="1524000" y="1397000"/>
          <a:ext cx="6096000" cy="423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kern="1200" dirty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  <a:t>A	be</a:t>
                      </a:r>
                      <a:br>
                        <a:rPr lang="en-US" sz="1600" b="0" kern="1200" dirty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</a:br>
                      <a:r>
                        <a:rPr lang="en-US" sz="1600" b="0" kern="1200" dirty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  <a:t>B	complaint </a:t>
                      </a:r>
                      <a:br>
                        <a:rPr lang="en-US" sz="1600" b="0" kern="1200" dirty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</a:br>
                      <a:r>
                        <a:rPr lang="en-US" sz="1600" b="0" kern="1200" dirty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  <a:t>A	agree</a:t>
                      </a:r>
                      <a:br>
                        <a:rPr lang="en-US" sz="1600" b="0" kern="1200" dirty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</a:br>
                      <a:r>
                        <a:rPr lang="en-US" sz="1600" b="0" kern="1200" dirty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  <a:t>B	saint</a:t>
                      </a:r>
                    </a:p>
                    <a:p>
                      <a:r>
                        <a:rPr lang="en-US" sz="1600" b="0" kern="1200" dirty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  <a:t>A	community </a:t>
                      </a:r>
                    </a:p>
                    <a:p>
                      <a:br>
                        <a:rPr lang="en-US" sz="1600" b="0" kern="1200" dirty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</a:br>
                      <a:r>
                        <a:rPr lang="en-US" sz="1600" b="0" kern="1200" dirty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  <a:t>C	retired	</a:t>
                      </a:r>
                      <a:br>
                        <a:rPr lang="en-US" sz="1600" b="0" kern="1200" dirty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</a:br>
                      <a:r>
                        <a:rPr lang="en-US" sz="1600" b="0" kern="1200" dirty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  <a:t>C	fired</a:t>
                      </a:r>
                    </a:p>
                    <a:p>
                      <a:r>
                        <a:rPr lang="en-US" sz="1600" b="0" kern="1200" dirty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  <a:t>D	</a:t>
                      </a:r>
                      <a:r>
                        <a:rPr lang="en-US" sz="1600" b="0" kern="1200" dirty="0" err="1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  <a:t>inc</a:t>
                      </a:r>
                      <a:endParaRPr lang="en-US" sz="1600" b="0" kern="1200" dirty="0">
                        <a:solidFill>
                          <a:sysClr val="windowText" lastClr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  <a:p>
                      <a:r>
                        <a:rPr lang="en-US" sz="1600" b="0" kern="1200" dirty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  <a:t>E	views</a:t>
                      </a:r>
                      <a:br>
                        <a:rPr lang="en-US" sz="1600" b="0" kern="1200" dirty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</a:br>
                      <a:r>
                        <a:rPr lang="en-US" sz="1600" b="0" kern="1200" dirty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  <a:t>E	dues</a:t>
                      </a:r>
                      <a:br>
                        <a:rPr lang="en-US" sz="1600" b="0" kern="1200" dirty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</a:br>
                      <a:r>
                        <a:rPr lang="en-US" sz="1600" b="0" kern="1200" dirty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  <a:t>F	sound </a:t>
                      </a:r>
                      <a:br>
                        <a:rPr lang="en-US" sz="1600" b="0" kern="1200" dirty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</a:br>
                      <a:r>
                        <a:rPr lang="en-US" sz="1600" b="0" kern="1200" dirty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  <a:t>F	found</a:t>
                      </a:r>
                      <a:br>
                        <a:rPr lang="en-US" sz="1600" b="0" kern="1200" dirty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</a:br>
                      <a:r>
                        <a:rPr lang="en-US" sz="1600" b="0" kern="1200" dirty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  <a:t>D	drink</a:t>
                      </a:r>
                    </a:p>
                    <a:p>
                      <a:endParaRPr lang="en-US" sz="1600" b="0" kern="1200" dirty="0">
                        <a:solidFill>
                          <a:sysClr val="windowText" lastClr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  <a:t>G	day</a:t>
                      </a:r>
                      <a:br>
                        <a:rPr lang="en-US" sz="1600" b="0" kern="1200" dirty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</a:br>
                      <a:r>
                        <a:rPr lang="en-US" sz="1600" b="0" kern="1200" dirty="0">
                          <a:solidFill>
                            <a:sysClr val="windowText" lastClr="000000"/>
                          </a:solidFill>
                          <a:effectLst/>
                          <a:latin typeface="Georgia" panose="02040502050405020303" pitchFamily="18" charset="0"/>
                        </a:rPr>
                        <a:t>G	way</a:t>
                      </a:r>
                      <a:endParaRPr lang="en-US" sz="1800" b="0" kern="1200" dirty="0">
                        <a:solidFill>
                          <a:sysClr val="windowText" lastClr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H	insured</a:t>
                      </a:r>
                      <a:b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</a:b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H	cured</a:t>
                      </a:r>
                    </a:p>
                    <a:p>
                      <a:b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</a:b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	declare</a:t>
                      </a:r>
                      <a:b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</a:b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J	plan</a:t>
                      </a:r>
                      <a:b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</a:b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J	man</a:t>
                      </a:r>
                      <a:b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</a:b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	Frigidaire</a:t>
                      </a:r>
                      <a:b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</a:b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K	content</a:t>
                      </a:r>
                      <a:b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</a:b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	year</a:t>
                      </a:r>
                      <a:b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</a:b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K	went</a:t>
                      </a:r>
                    </a:p>
                    <a:p>
                      <a:b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</a:b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L	population</a:t>
                      </a:r>
                      <a:b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</a:b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L	generation</a:t>
                      </a:r>
                      <a:b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</a:b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L	education</a:t>
                      </a:r>
                    </a:p>
                    <a:p>
                      <a:b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</a:b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	absurd</a:t>
                      </a:r>
                      <a:b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</a:b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	heard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986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Comparison of 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62500" lnSpcReduction="20000"/>
          </a:bodyPr>
          <a:lstStyle/>
          <a:p>
            <a:pPr marL="0" indent="0" fontAlgn="t">
              <a:buNone/>
            </a:pPr>
            <a:r>
              <a:rPr lang="en-US" dirty="0">
                <a:latin typeface="Georgia" panose="02040502050405020303" pitchFamily="18" charset="0"/>
              </a:rPr>
              <a:t>Shall I compare thee to a summer’s day?</a:t>
            </a:r>
          </a:p>
          <a:p>
            <a:pPr marL="0" indent="0" fontAlgn="t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 fontAlgn="t">
              <a:buNone/>
            </a:pPr>
            <a:r>
              <a:rPr lang="en-US" dirty="0">
                <a:latin typeface="Georgia" panose="02040502050405020303" pitchFamily="18" charset="0"/>
              </a:rPr>
              <a:t>	shall I / compare / thee to / a sum / </a:t>
            </a:r>
            <a:r>
              <a:rPr lang="en-US" dirty="0" err="1">
                <a:latin typeface="Georgia" panose="02040502050405020303" pitchFamily="18" charset="0"/>
              </a:rPr>
              <a:t>mer’s</a:t>
            </a:r>
            <a:r>
              <a:rPr lang="en-US" dirty="0">
                <a:latin typeface="Georgia" panose="02040502050405020303" pitchFamily="18" charset="0"/>
              </a:rPr>
              <a:t> day</a:t>
            </a:r>
          </a:p>
          <a:p>
            <a:pPr marL="0" indent="0" fontAlgn="t">
              <a:buNone/>
            </a:pPr>
            <a:r>
              <a:rPr lang="en-US" dirty="0">
                <a:latin typeface="Georgia" panose="02040502050405020303" pitchFamily="18" charset="0"/>
              </a:rPr>
              <a:t>	• perfect iambic pentameter</a:t>
            </a:r>
          </a:p>
          <a:p>
            <a:pPr marL="0" indent="0" fontAlgn="t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 fontAlgn="t">
              <a:buNone/>
            </a:pPr>
            <a:r>
              <a:rPr lang="en-US" dirty="0">
                <a:latin typeface="Georgia" panose="02040502050405020303" pitchFamily="18" charset="0"/>
              </a:rPr>
              <a:t>He was found by the Bureau of Statistics to be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One against whom there was no official complaint</a:t>
            </a:r>
          </a:p>
          <a:p>
            <a:pPr marL="0" indent="0" fontAlgn="t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 fontAlgn="t">
              <a:buNone/>
            </a:pPr>
            <a:r>
              <a:rPr lang="en-US" dirty="0">
                <a:latin typeface="Georgia" panose="02040502050405020303" pitchFamily="18" charset="0"/>
              </a:rPr>
              <a:t>	he was / found by / the bur / eau  of / </a:t>
            </a:r>
            <a:r>
              <a:rPr lang="en-US" dirty="0" err="1">
                <a:latin typeface="Georgia" panose="02040502050405020303" pitchFamily="18" charset="0"/>
              </a:rPr>
              <a:t>statis</a:t>
            </a:r>
            <a:r>
              <a:rPr lang="en-US" dirty="0">
                <a:latin typeface="Georgia" panose="02040502050405020303" pitchFamily="18" charset="0"/>
              </a:rPr>
              <a:t>/ </a:t>
            </a:r>
            <a:r>
              <a:rPr lang="en-US" dirty="0" err="1">
                <a:latin typeface="Georgia" panose="02040502050405020303" pitchFamily="18" charset="0"/>
              </a:rPr>
              <a:t>ics</a:t>
            </a:r>
            <a:r>
              <a:rPr lang="en-US" dirty="0">
                <a:latin typeface="Georgia" panose="02040502050405020303" pitchFamily="18" charset="0"/>
              </a:rPr>
              <a:t> to / be</a:t>
            </a:r>
          </a:p>
          <a:p>
            <a:pPr marL="0" indent="0" fontAlgn="t">
              <a:buNone/>
            </a:pPr>
            <a:r>
              <a:rPr lang="en-US" dirty="0">
                <a:latin typeface="Georgia" panose="02040502050405020303" pitchFamily="18" charset="0"/>
              </a:rPr>
              <a:t>	</a:t>
            </a:r>
          </a:p>
          <a:p>
            <a:pPr marL="0" indent="0" fontAlgn="t">
              <a:buNone/>
            </a:pPr>
            <a:r>
              <a:rPr lang="en-US" dirty="0">
                <a:latin typeface="Georgia" panose="02040502050405020303" pitchFamily="18" charset="0"/>
              </a:rPr>
              <a:t>	• awkward iambic rhythm- shifts to trochaic </a:t>
            </a:r>
          </a:p>
          <a:p>
            <a:pPr marL="0" indent="0" fontAlgn="t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>
              <a:buNone/>
            </a:pPr>
            <a:br>
              <a:rPr lang="en-US" dirty="0">
                <a:latin typeface="Georgia" panose="02040502050405020303" pitchFamily="18" charset="0"/>
              </a:rPr>
            </a:b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 1301: Composition &amp; Rhetoric I  || D. Glen Smith, instructor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90600" y="3276600"/>
            <a:ext cx="708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986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W. H. Auden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en-US" dirty="0">
                <a:latin typeface="Georgia" panose="02040502050405020303" pitchFamily="18" charset="0"/>
              </a:rPr>
              <a:t>The Unknown Citizen</a:t>
            </a:r>
          </a:p>
          <a:p>
            <a:pPr marL="0" indent="0" fontAlgn="t">
              <a:buNone/>
            </a:pPr>
            <a:r>
              <a:rPr lang="en-US" sz="2000" dirty="0">
                <a:latin typeface="Georgia" panose="02040502050405020303" pitchFamily="18" charset="0"/>
                <a:hlinkClick r:id="rId3"/>
              </a:rPr>
              <a:t>https://www.poets.org/poetsorg/poem/unknown-citizen</a:t>
            </a:r>
            <a:endParaRPr lang="en-US" sz="2000" dirty="0">
              <a:latin typeface="Georgia" panose="02040502050405020303" pitchFamily="18" charset="0"/>
            </a:endParaRPr>
          </a:p>
          <a:p>
            <a:pPr marL="0" indent="0" fontAlgn="t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 fontAlgn="t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>
              <a:buNone/>
            </a:pPr>
            <a:br>
              <a:rPr lang="en-US" dirty="0">
                <a:latin typeface="Georgia" panose="02040502050405020303" pitchFamily="18" charset="0"/>
              </a:rPr>
            </a:b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 1301: Composition &amp; Rhetoric I  || D. Glen Smith, instructor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12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90600" y="3276600"/>
            <a:ext cx="708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801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Strategy of Auden’s First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>
                <a:latin typeface="Georgia" panose="02040502050405020303" pitchFamily="18" charset="0"/>
              </a:rPr>
              <a:t>The awkward nature of the opening line serves a major purpose in this work.</a:t>
            </a:r>
          </a:p>
          <a:p>
            <a:pPr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>
              <a:buNone/>
            </a:pPr>
            <a:r>
              <a:rPr lang="en-US" dirty="0">
                <a:latin typeface="Georgia" panose="02040502050405020303" pitchFamily="18" charset="0"/>
              </a:rPr>
              <a:t>• 	the </a:t>
            </a:r>
            <a:r>
              <a:rPr lang="en-US" dirty="0">
                <a:solidFill>
                  <a:srgbClr val="C00000"/>
                </a:solidFill>
                <a:latin typeface="Georgia" panose="02040502050405020303" pitchFamily="18" charset="0"/>
              </a:rPr>
              <a:t>lack</a:t>
            </a:r>
            <a:r>
              <a:rPr lang="en-US" dirty="0">
                <a:latin typeface="Georgia" panose="02040502050405020303" pitchFamily="18" charset="0"/>
              </a:rPr>
              <a:t> of traditional, recognizable patterns reflects the awkward, confusing notion of the poem’s main theme	which discusses a character’s lack of identity under a controlling, oppressive government</a:t>
            </a:r>
          </a:p>
          <a:p>
            <a:pPr>
              <a:buNone/>
            </a:pPr>
            <a:r>
              <a:rPr lang="en-US" dirty="0">
                <a:latin typeface="Georgia" panose="02040502050405020303" pitchFamily="18" charset="0"/>
              </a:rPr>
              <a:t>			</a:t>
            </a:r>
          </a:p>
          <a:p>
            <a:pPr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 1301: Composition &amp; Rhetoric I  || D. Glen Smith, instructor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86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Auden’s Epigraph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The opening epigraph reads: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	(To JS/07/M/378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	This Marble Monument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	Is Erected by the State) 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Georgia" panose="02040502050405020303" pitchFamily="18" charset="0"/>
              </a:rPr>
              <a:t>• Typically an epigraph offers further insight, or </a:t>
            </a:r>
            <a:br>
              <a:rPr lang="en-US" sz="2600" dirty="0">
                <a:latin typeface="Georgia" panose="02040502050405020303" pitchFamily="18" charset="0"/>
              </a:rPr>
            </a:br>
            <a:r>
              <a:rPr lang="en-US" sz="2600" dirty="0">
                <a:latin typeface="Georgia" panose="02040502050405020303" pitchFamily="18" charset="0"/>
              </a:rPr>
              <a:t>   offers in depth commentary to a literary work. </a:t>
            </a:r>
            <a:br>
              <a:rPr lang="en-US" sz="2600" dirty="0">
                <a:latin typeface="Georgia" panose="02040502050405020303" pitchFamily="18" charset="0"/>
              </a:rPr>
            </a:br>
            <a:r>
              <a:rPr lang="en-US" sz="2600" dirty="0">
                <a:latin typeface="Georgia" panose="02040502050405020303" pitchFamily="18" charset="0"/>
              </a:rPr>
              <a:t>   In a few weeks we will bump into another use of this </a:t>
            </a:r>
            <a:br>
              <a:rPr lang="en-US" sz="2600" dirty="0">
                <a:latin typeface="Georgia" panose="02040502050405020303" pitchFamily="18" charset="0"/>
              </a:rPr>
            </a:br>
            <a:r>
              <a:rPr lang="en-US" sz="2600" dirty="0">
                <a:latin typeface="Georgia" panose="02040502050405020303" pitchFamily="18" charset="0"/>
              </a:rPr>
              <a:t>   device when we read T. S. Eliot’s long poem:  </a:t>
            </a:r>
            <a:br>
              <a:rPr lang="en-US" sz="2600" dirty="0">
                <a:latin typeface="Georgia" panose="02040502050405020303" pitchFamily="18" charset="0"/>
              </a:rPr>
            </a:br>
            <a:r>
              <a:rPr lang="en-US" sz="2600" dirty="0">
                <a:latin typeface="Georgia" panose="02040502050405020303" pitchFamily="18" charset="0"/>
              </a:rPr>
              <a:t>   “The Love Song of J. Alfred </a:t>
            </a:r>
            <a:r>
              <a:rPr lang="en-US" sz="2600" dirty="0" err="1">
                <a:latin typeface="Georgia" panose="02040502050405020303" pitchFamily="18" charset="0"/>
              </a:rPr>
              <a:t>Prufrock</a:t>
            </a:r>
            <a:r>
              <a:rPr lang="en-US" sz="2600" dirty="0">
                <a:latin typeface="Georgia" panose="02040502050405020303" pitchFamily="18" charset="0"/>
              </a:rPr>
              <a:t>.”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 1301: Composition &amp; Rhetoric I  || D. Glen Smith, instructor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86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Auden’s Epigraph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The confusing arrangements of words </a:t>
            </a:r>
            <a:r>
              <a:rPr lang="en-US" i="1" dirty="0">
                <a:latin typeface="Georgia" panose="02040502050405020303" pitchFamily="18" charset="0"/>
              </a:rPr>
              <a:t>do</a:t>
            </a:r>
            <a:r>
              <a:rPr lang="en-US" dirty="0">
                <a:latin typeface="Georgia" panose="02040502050405020303" pitchFamily="18" charset="0"/>
              </a:rPr>
              <a:t> provide some sense of clues, ironically.</a:t>
            </a:r>
          </a:p>
          <a:p>
            <a:pPr marL="0" indent="0">
              <a:buNone/>
            </a:pPr>
            <a:r>
              <a:rPr lang="en-US" sz="2000" dirty="0">
                <a:latin typeface="Georgia" panose="02040502050405020303" pitchFamily="18" charset="0"/>
              </a:rPr>
              <a:t>• From these three lines we can begin resolving the setting. </a:t>
            </a:r>
          </a:p>
          <a:p>
            <a:pPr marL="0" indent="0">
              <a:buNone/>
            </a:pPr>
            <a:r>
              <a:rPr lang="en-US" sz="2000" dirty="0">
                <a:latin typeface="Georgia" panose="02040502050405020303" pitchFamily="18" charset="0"/>
              </a:rPr>
              <a:t>• We are standing in front of a marble statue memorializing a figure </a:t>
            </a:r>
            <a:br>
              <a:rPr lang="en-US" sz="2000" dirty="0">
                <a:latin typeface="Georgia" panose="02040502050405020303" pitchFamily="18" charset="0"/>
              </a:rPr>
            </a:br>
            <a:r>
              <a:rPr lang="en-US" sz="2000" dirty="0">
                <a:latin typeface="Georgia" panose="02040502050405020303" pitchFamily="18" charset="0"/>
              </a:rPr>
              <a:t>   who is being honored by an unnamed government. Notice the </a:t>
            </a:r>
            <a:br>
              <a:rPr lang="en-US" sz="2000" dirty="0">
                <a:latin typeface="Georgia" panose="02040502050405020303" pitchFamily="18" charset="0"/>
              </a:rPr>
            </a:br>
            <a:r>
              <a:rPr lang="en-US" sz="2000" dirty="0">
                <a:latin typeface="Georgia" panose="02040502050405020303" pitchFamily="18" charset="0"/>
              </a:rPr>
              <a:t>   resulting list of unknowable information: </a:t>
            </a:r>
            <a:br>
              <a:rPr lang="en-US" sz="2000" dirty="0">
                <a:latin typeface="Georgia" panose="02040502050405020303" pitchFamily="18" charset="0"/>
              </a:rPr>
            </a:br>
            <a:r>
              <a:rPr lang="en-US" sz="2000" dirty="0">
                <a:latin typeface="Georgia" panose="02040502050405020303" pitchFamily="18" charset="0"/>
              </a:rPr>
              <a:t>	Who is the Citizen?</a:t>
            </a:r>
            <a:br>
              <a:rPr lang="en-US" sz="2000" dirty="0">
                <a:latin typeface="Georgia" panose="02040502050405020303" pitchFamily="18" charset="0"/>
              </a:rPr>
            </a:br>
            <a:r>
              <a:rPr lang="en-US" sz="2000" dirty="0">
                <a:latin typeface="Georgia" panose="02040502050405020303" pitchFamily="18" charset="0"/>
              </a:rPr>
              <a:t>	Who is the persona narrating the story? </a:t>
            </a:r>
          </a:p>
          <a:p>
            <a:pPr marL="0" indent="0">
              <a:buNone/>
            </a:pPr>
            <a:r>
              <a:rPr lang="en-US" sz="2000" dirty="0">
                <a:latin typeface="Georgia" panose="02040502050405020303" pitchFamily="18" charset="0"/>
              </a:rPr>
              <a:t>	Why is he narrating the story? </a:t>
            </a:r>
          </a:p>
          <a:p>
            <a:pPr marL="0" indent="0">
              <a:buNone/>
            </a:pPr>
            <a:r>
              <a:rPr lang="en-US" sz="2000" dirty="0">
                <a:latin typeface="Georgia" panose="02040502050405020303" pitchFamily="18" charset="0"/>
              </a:rPr>
              <a:t>	What country? </a:t>
            </a:r>
            <a:br>
              <a:rPr lang="en-US" sz="2000" dirty="0">
                <a:latin typeface="Georgia" panose="02040502050405020303" pitchFamily="18" charset="0"/>
              </a:rPr>
            </a:br>
            <a:r>
              <a:rPr lang="en-US" sz="2000" dirty="0">
                <a:latin typeface="Georgia" panose="02040502050405020303" pitchFamily="18" charset="0"/>
              </a:rPr>
              <a:t>• A reader can fall into quick confusion because the first line of the </a:t>
            </a:r>
            <a:br>
              <a:rPr lang="en-US" sz="2000" dirty="0">
                <a:latin typeface="Georgia" panose="02040502050405020303" pitchFamily="18" charset="0"/>
              </a:rPr>
            </a:br>
            <a:r>
              <a:rPr lang="en-US" sz="2000" dirty="0">
                <a:latin typeface="Georgia" panose="02040502050405020303" pitchFamily="18" charset="0"/>
              </a:rPr>
              <a:t>   epigraph itself appears as a coded reference. </a:t>
            </a: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English 1301: Composition &amp; Rhetoric I  || D. Glen Smith, instructor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86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Strategic Setting&gt; Theme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Georgia" panose="02040502050405020303" pitchFamily="18" charset="0"/>
              </a:rPr>
              <a:t>The more one reads the poem, the more the setting slowly reveals more details:</a:t>
            </a:r>
            <a:br>
              <a:rPr lang="en-US" sz="2400" dirty="0">
                <a:latin typeface="Georgia" panose="02040502050405020303" pitchFamily="18" charset="0"/>
              </a:rPr>
            </a:br>
            <a:r>
              <a:rPr lang="en-US" sz="2400" dirty="0">
                <a:latin typeface="Georgia" panose="02040502050405020303" pitchFamily="18" charset="0"/>
              </a:rPr>
              <a:t>• an over-controlling government, simply referred   </a:t>
            </a:r>
            <a:br>
              <a:rPr lang="en-US" sz="2400" dirty="0">
                <a:latin typeface="Georgia" panose="02040502050405020303" pitchFamily="18" charset="0"/>
              </a:rPr>
            </a:br>
            <a:r>
              <a:rPr lang="en-US" sz="2400" dirty="0">
                <a:latin typeface="Georgia" panose="02040502050405020303" pitchFamily="18" charset="0"/>
              </a:rPr>
              <a:t>   to as the State in the epigraph</a:t>
            </a:r>
            <a:br>
              <a:rPr lang="en-US" sz="2400" dirty="0">
                <a:latin typeface="Georgia" panose="02040502050405020303" pitchFamily="18" charset="0"/>
              </a:rPr>
            </a:br>
            <a:r>
              <a:rPr lang="en-US" sz="2400" dirty="0">
                <a:latin typeface="Georgia" panose="02040502050405020303" pitchFamily="18" charset="0"/>
              </a:rPr>
              <a:t>• as a result a theme emerges, discussing how an  </a:t>
            </a:r>
            <a:br>
              <a:rPr lang="en-US" sz="2400" dirty="0">
                <a:latin typeface="Georgia" panose="02040502050405020303" pitchFamily="18" charset="0"/>
              </a:rPr>
            </a:br>
            <a:r>
              <a:rPr lang="en-US" sz="2400" dirty="0">
                <a:latin typeface="Georgia" panose="02040502050405020303" pitchFamily="18" charset="0"/>
              </a:rPr>
              <a:t>   over-abundant governmental bureaucracy </a:t>
            </a:r>
            <a:br>
              <a:rPr lang="en-US" sz="2400" dirty="0">
                <a:latin typeface="Georgia" panose="02040502050405020303" pitchFamily="18" charset="0"/>
              </a:rPr>
            </a:br>
            <a:r>
              <a:rPr lang="en-US" sz="2400" dirty="0">
                <a:latin typeface="Georgia" panose="02040502050405020303" pitchFamily="18" charset="0"/>
              </a:rPr>
              <a:t>   cripples and hinders individualism</a:t>
            </a:r>
            <a:br>
              <a:rPr lang="en-US" sz="2400" dirty="0">
                <a:latin typeface="Georgia" panose="02040502050405020303" pitchFamily="18" charset="0"/>
              </a:rPr>
            </a:br>
            <a:r>
              <a:rPr lang="en-US" sz="2400" dirty="0">
                <a:latin typeface="Georgia" panose="02040502050405020303" pitchFamily="18" charset="0"/>
              </a:rPr>
              <a:t>• the Unknown Citizen is not intended to own a </a:t>
            </a:r>
            <a:br>
              <a:rPr lang="en-US" sz="2400" dirty="0">
                <a:latin typeface="Georgia" panose="02040502050405020303" pitchFamily="18" charset="0"/>
              </a:rPr>
            </a:br>
            <a:r>
              <a:rPr lang="en-US" sz="2400" dirty="0">
                <a:latin typeface="Georgia" panose="02040502050405020303" pitchFamily="18" charset="0"/>
              </a:rPr>
              <a:t>   full identity. The lack of name, date, or recognizable </a:t>
            </a:r>
            <a:br>
              <a:rPr lang="en-US" sz="2400" dirty="0">
                <a:latin typeface="Georgia" panose="02040502050405020303" pitchFamily="18" charset="0"/>
              </a:rPr>
            </a:br>
            <a:r>
              <a:rPr lang="en-US" sz="2400" dirty="0">
                <a:latin typeface="Georgia" panose="02040502050405020303" pitchFamily="18" charset="0"/>
              </a:rPr>
              <a:t>   geography adds a sense of unsettling and </a:t>
            </a:r>
            <a:r>
              <a:rPr lang="en-US" sz="2400" i="1" dirty="0">
                <a:solidFill>
                  <a:srgbClr val="C00000"/>
                </a:solidFill>
                <a:latin typeface="Georgia" panose="02040502050405020303" pitchFamily="18" charset="0"/>
              </a:rPr>
              <a:t>strategic </a:t>
            </a:r>
            <a:br>
              <a:rPr lang="en-US" sz="2400" dirty="0">
                <a:latin typeface="Georgia" panose="02040502050405020303" pitchFamily="18" charset="0"/>
              </a:rPr>
            </a:br>
            <a:r>
              <a:rPr lang="en-US" sz="2400" dirty="0">
                <a:latin typeface="Georgia" panose="02040502050405020303" pitchFamily="18" charset="0"/>
              </a:rPr>
              <a:t>   distance between the reader and the poem.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 1301: Composition &amp; Rhetoric I  || D. Glen Smith, instructor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86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Overall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Georgia" panose="02040502050405020303" pitchFamily="18" charset="0"/>
              </a:rPr>
              <a:t>The work is similar to the themes expressed in </a:t>
            </a:r>
            <a:r>
              <a:rPr lang="en-US" sz="2800" i="1" dirty="0">
                <a:latin typeface="Georgia" panose="02040502050405020303" pitchFamily="18" charset="0"/>
              </a:rPr>
              <a:t>1984</a:t>
            </a:r>
            <a:r>
              <a:rPr lang="en-US" sz="2800" dirty="0">
                <a:latin typeface="Georgia" panose="02040502050405020303" pitchFamily="18" charset="0"/>
              </a:rPr>
              <a:t> by George Orwell or </a:t>
            </a:r>
            <a:r>
              <a:rPr lang="en-US" sz="2800" i="1" dirty="0">
                <a:latin typeface="Georgia" panose="02040502050405020303" pitchFamily="18" charset="0"/>
              </a:rPr>
              <a:t>Brave New World</a:t>
            </a:r>
            <a:r>
              <a:rPr lang="en-US" sz="2800" dirty="0">
                <a:latin typeface="Georgia" panose="02040502050405020303" pitchFamily="18" charset="0"/>
              </a:rPr>
              <a:t> by </a:t>
            </a:r>
            <a:r>
              <a:rPr lang="en-US" sz="2800" dirty="0" err="1">
                <a:latin typeface="Georgia" panose="02040502050405020303" pitchFamily="18" charset="0"/>
              </a:rPr>
              <a:t>Aldos</a:t>
            </a:r>
            <a:r>
              <a:rPr lang="en-US" sz="2800" dirty="0">
                <a:latin typeface="Georgia" panose="02040502050405020303" pitchFamily="18" charset="0"/>
              </a:rPr>
              <a:t> Huxley who depict situations of dystopian futures for a fractured society. </a:t>
            </a:r>
            <a:br>
              <a:rPr lang="en-US" sz="2800" dirty="0">
                <a:latin typeface="Georgia" panose="02040502050405020303" pitchFamily="18" charset="0"/>
              </a:rPr>
            </a:br>
            <a:r>
              <a:rPr lang="en-US" sz="2800" dirty="0">
                <a:latin typeface="Georgia" panose="02040502050405020303" pitchFamily="18" charset="0"/>
              </a:rPr>
              <a:t>• Characters in these novels are depicted as </a:t>
            </a:r>
            <a:br>
              <a:rPr lang="en-US" sz="2800" dirty="0">
                <a:latin typeface="Georgia" panose="02040502050405020303" pitchFamily="18" charset="0"/>
              </a:rPr>
            </a:br>
            <a:r>
              <a:rPr lang="en-US" sz="2800" dirty="0">
                <a:latin typeface="Georgia" panose="02040502050405020303" pitchFamily="18" charset="0"/>
              </a:rPr>
              <a:t>   dehumanized individuals.</a:t>
            </a:r>
            <a:br>
              <a:rPr lang="en-US" sz="2800" dirty="0">
                <a:latin typeface="Georgia" panose="02040502050405020303" pitchFamily="18" charset="0"/>
              </a:rPr>
            </a:br>
            <a:r>
              <a:rPr lang="en-US" sz="2800" dirty="0">
                <a:latin typeface="Georgia" panose="02040502050405020303" pitchFamily="18" charset="0"/>
              </a:rPr>
              <a:t>• Notice every act by the unknown citizen is </a:t>
            </a:r>
            <a:br>
              <a:rPr lang="en-US" sz="2800" dirty="0">
                <a:latin typeface="Georgia" panose="02040502050405020303" pitchFamily="18" charset="0"/>
              </a:rPr>
            </a:br>
            <a:r>
              <a:rPr lang="en-US" sz="2800" dirty="0">
                <a:latin typeface="Georgia" panose="02040502050405020303" pitchFamily="18" charset="0"/>
              </a:rPr>
              <a:t>   tracked and recorded. </a:t>
            </a:r>
            <a:br>
              <a:rPr lang="en-US" sz="2800" dirty="0">
                <a:latin typeface="Georgia" panose="02040502050405020303" pitchFamily="18" charset="0"/>
              </a:rPr>
            </a:br>
            <a:r>
              <a:rPr lang="en-US" sz="2800" dirty="0">
                <a:latin typeface="Georgia" panose="02040502050405020303" pitchFamily="18" charset="0"/>
              </a:rPr>
              <a:t>• He is followed where ever he goes.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 1301: Composition &amp; Rhetoric I  || D. Glen Smith, instructor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86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Satire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Georgia" panose="02040502050405020303" pitchFamily="18" charset="0"/>
              </a:rPr>
              <a:t>W. H. Auden</a:t>
            </a:r>
            <a:r>
              <a:rPr lang="en-US" sz="2400" dirty="0">
                <a:latin typeface="Georgia" panose="02040502050405020303" pitchFamily="18" charset="0"/>
              </a:rPr>
              <a:t> is generating a </a:t>
            </a:r>
            <a:r>
              <a:rPr lang="en-US" sz="2400" b="1" dirty="0">
                <a:latin typeface="Georgia" panose="02040502050405020303" pitchFamily="18" charset="0"/>
              </a:rPr>
              <a:t>poetic satire </a:t>
            </a:r>
            <a:r>
              <a:rPr lang="en-US" sz="2400" dirty="0">
                <a:latin typeface="Georgia" panose="02040502050405020303" pitchFamily="18" charset="0"/>
              </a:rPr>
              <a:t>as a means of projecting his warning about government control over the individual. </a:t>
            </a:r>
          </a:p>
          <a:p>
            <a:pPr marL="0" indent="0">
              <a:buNone/>
            </a:pPr>
            <a:r>
              <a:rPr lang="en-US" sz="2400" dirty="0">
                <a:latin typeface="Georgia" panose="02040502050405020303" pitchFamily="18" charset="0"/>
              </a:rPr>
              <a:t>• Notice the proper nouns that run throughout the poem:</a:t>
            </a:r>
          </a:p>
          <a:p>
            <a:pPr marL="0" indent="0">
              <a:buNone/>
            </a:pPr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 1301: Composition &amp; Rhetoric I  || D. Glen Smith, instructor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271848"/>
              </p:ext>
            </p:extLst>
          </p:nvPr>
        </p:nvGraphicFramePr>
        <p:xfrm>
          <a:off x="1219200" y="3276600"/>
          <a:ext cx="65532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Bureau of Statistics</a:t>
                      </a:r>
                      <a:br>
                        <a:rPr lang="en-US" sz="18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</a:b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Greater Community</a:t>
                      </a:r>
                      <a:br>
                        <a:rPr lang="en-US" sz="18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</a:b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War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Fudge Motors</a:t>
                      </a:r>
                      <a:br>
                        <a:rPr lang="en-US" sz="18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</a:b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Union</a:t>
                      </a:r>
                      <a:br>
                        <a:rPr lang="en-US" sz="18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</a:b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Social Psychology </a:t>
                      </a:r>
                      <a:br>
                        <a:rPr lang="en-US" sz="18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</a:b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The Press</a:t>
                      </a:r>
                      <a:br>
                        <a:rPr lang="en-US" sz="18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</a:b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Health-Card</a:t>
                      </a:r>
                      <a:br>
                        <a:rPr lang="en-US" sz="18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</a:b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Producers Research</a:t>
                      </a:r>
                      <a:br>
                        <a:rPr lang="en-US" sz="18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</a:b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High-Grade Living</a:t>
                      </a:r>
                    </a:p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Installment Plan </a:t>
                      </a:r>
                      <a:br>
                        <a:rPr lang="en-US" sz="18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</a:b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Public Opinion</a:t>
                      </a:r>
                      <a:br>
                        <a:rPr lang="en-US" sz="18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</a:b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Eugenist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r>
                        <a:rPr lang="en-US" sz="1400" b="0" i="1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    </a:t>
                      </a:r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(The last is a person who is in </a:t>
                      </a:r>
                      <a:br>
                        <a:rPr lang="en-US" sz="1400" b="0" i="1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</a:br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    control of improving the human </a:t>
                      </a:r>
                      <a:br>
                        <a:rPr lang="en-US" sz="1400" b="0" i="1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</a:br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    population through genetic control, </a:t>
                      </a:r>
                      <a:br>
                        <a:rPr lang="en-US" sz="1400" b="0" i="1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</a:br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    government supervision of </a:t>
                      </a:r>
                      <a:br>
                        <a:rPr lang="en-US" sz="1400" b="0" i="1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</a:br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    marriage</a:t>
                      </a:r>
                      <a:r>
                        <a:rPr lang="en-US" sz="1400" b="0" i="1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s </a:t>
                      </a:r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and proper breeding.)</a:t>
                      </a:r>
                      <a:endParaRPr lang="en-US" sz="14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9864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Georgia" panose="02040502050405020303" pitchFamily="18" charset="0"/>
              </a:rPr>
              <a:t>The Unknown Citizen Characterized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Looking at the full poem, what can we say about this Unknown Citizen? 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What did he do to deserve the monument in the first place? 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• some clues can be gained if we slowly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  piece together details from each line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 1301: Composition &amp; Rhetoric I  || D. Glen Smith, instructor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86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latin typeface="Georgia" pitchFamily="18" charset="0"/>
              </a:rPr>
              <a:t>Protest poem</a:t>
            </a:r>
            <a:r>
              <a:rPr lang="en-US" dirty="0">
                <a:latin typeface="Georgia" pitchFamily="18" charset="0"/>
              </a:rPr>
              <a:t>—literary expression seeking change in society; much like the images projected about the early Sixties in the Twentieth Century with songs created by </a:t>
            </a:r>
            <a:r>
              <a:rPr lang="en-US" dirty="0">
                <a:solidFill>
                  <a:srgbClr val="C00000"/>
                </a:solidFill>
                <a:latin typeface="Georgia" pitchFamily="18" charset="0"/>
              </a:rPr>
              <a:t>Joan Baez </a:t>
            </a:r>
            <a:r>
              <a:rPr lang="en-US" dirty="0">
                <a:latin typeface="Georgia" pitchFamily="18" charset="0"/>
              </a:rPr>
              <a:t>or </a:t>
            </a:r>
            <a:r>
              <a:rPr lang="en-US" dirty="0">
                <a:solidFill>
                  <a:srgbClr val="C00000"/>
                </a:solidFill>
                <a:latin typeface="Georgia" pitchFamily="18" charset="0"/>
              </a:rPr>
              <a:t>Bob Dylan </a:t>
            </a:r>
            <a:r>
              <a:rPr lang="en-US" dirty="0">
                <a:latin typeface="Georgia" pitchFamily="18" charset="0"/>
              </a:rPr>
              <a:t>asking for change from the status quo for the common good; </a:t>
            </a:r>
            <a:br>
              <a:rPr lang="en-US" dirty="0">
                <a:latin typeface="Georgia" pitchFamily="18" charset="0"/>
              </a:rPr>
            </a:br>
            <a:r>
              <a:rPr lang="en-US" dirty="0">
                <a:latin typeface="Georgia" pitchFamily="18" charset="0"/>
              </a:rPr>
              <a:t>in the case of poetry, what we have is the poet witnesses an issue in society and he/she reflects upon the perceived injustice using poetic conventions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 1301: Composition &amp; Rhetoric I  || D. Glen Smith, instructor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51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Poet versus Persona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In some cases, the </a:t>
            </a:r>
            <a:r>
              <a:rPr lang="en-US" b="1" dirty="0">
                <a:latin typeface="Georgia" panose="02040502050405020303" pitchFamily="18" charset="0"/>
              </a:rPr>
              <a:t>persona</a:t>
            </a:r>
            <a:r>
              <a:rPr lang="en-US" dirty="0">
                <a:latin typeface="Georgia" panose="02040502050405020303" pitchFamily="18" charset="0"/>
              </a:rPr>
              <a:t> of the poem is shown as an isolated figure, in the background, as a non-participatory character; he/she </a:t>
            </a:r>
            <a:r>
              <a:rPr lang="en-US" i="1" dirty="0">
                <a:latin typeface="Georgia" panose="02040502050405020303" pitchFamily="18" charset="0"/>
              </a:rPr>
              <a:t>witnesses</a:t>
            </a:r>
            <a:r>
              <a:rPr lang="en-US" dirty="0">
                <a:latin typeface="Georgia" panose="02040502050405020303" pitchFamily="18" charset="0"/>
              </a:rPr>
              <a:t>— but does not </a:t>
            </a:r>
            <a:r>
              <a:rPr lang="en-US" i="1" dirty="0">
                <a:latin typeface="Georgia" panose="02040502050405020303" pitchFamily="18" charset="0"/>
              </a:rPr>
              <a:t>act </a:t>
            </a:r>
            <a:r>
              <a:rPr lang="en-US" dirty="0">
                <a:latin typeface="Georgia" panose="02040502050405020303" pitchFamily="18" charset="0"/>
              </a:rPr>
              <a:t>directly in the scenes provided. 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• Because the persona cannot act or chooses not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   to act, the reader is therefore expected to be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   an agent of change and reform. 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• Such poems in a sense ask for reactions on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   the part of the audience due to the persona’s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   inability to affect change. 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 1301: Composition &amp; Rhetoric I  || D. Glen Smith, instructor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86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Closed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Generally speaking, poetry can be divided into two forms: </a:t>
            </a:r>
            <a:r>
              <a:rPr lang="en-US" i="1" dirty="0">
                <a:latin typeface="Georgia" panose="02040502050405020303" pitchFamily="18" charset="0"/>
              </a:rPr>
              <a:t>closed forms </a:t>
            </a:r>
            <a:r>
              <a:rPr lang="en-US" dirty="0">
                <a:latin typeface="Georgia" panose="02040502050405020303" pitchFamily="18" charset="0"/>
              </a:rPr>
              <a:t>or </a:t>
            </a:r>
            <a:r>
              <a:rPr lang="en-US" i="1" dirty="0">
                <a:latin typeface="Georgia" panose="02040502050405020303" pitchFamily="18" charset="0"/>
              </a:rPr>
              <a:t>open forms</a:t>
            </a:r>
            <a:r>
              <a:rPr lang="en-US" dirty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endParaRPr lang="en-US" b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Georgia" panose="02040502050405020303" pitchFamily="18" charset="0"/>
              </a:rPr>
              <a:t>Closed form poetry</a:t>
            </a:r>
            <a:r>
              <a:rPr lang="en-US" dirty="0">
                <a:latin typeface="Georgia" panose="02040502050405020303" pitchFamily="18" charset="0"/>
              </a:rPr>
              <a:t> follows a strict, traditional  pattern and specific restrictions. 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• Poet follows an expected formula with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   line count, rhyming techniques, and meter.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 1301: Composition &amp; Rhetoric I  || D. Glen Smith, instructor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4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Closed Form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An </a:t>
            </a:r>
            <a:r>
              <a:rPr lang="en-US" dirty="0">
                <a:solidFill>
                  <a:srgbClr val="C00000"/>
                </a:solidFill>
                <a:latin typeface="Georgia" panose="02040502050405020303" pitchFamily="18" charset="0"/>
              </a:rPr>
              <a:t>Elizabethan love </a:t>
            </a:r>
            <a:r>
              <a:rPr lang="en-US" b="1" dirty="0">
                <a:solidFill>
                  <a:srgbClr val="C00000"/>
                </a:solidFill>
                <a:latin typeface="Georgia" panose="02040502050405020303" pitchFamily="18" charset="0"/>
              </a:rPr>
              <a:t>sonnet</a:t>
            </a:r>
            <a:r>
              <a:rPr lang="en-US" dirty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en-US" dirty="0">
                <a:latin typeface="Georgia" panose="02040502050405020303" pitchFamily="18" charset="0"/>
              </a:rPr>
              <a:t>for example follows these basic rules: 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• </a:t>
            </a:r>
            <a:r>
              <a:rPr lang="en-US" dirty="0">
                <a:solidFill>
                  <a:srgbClr val="C00000"/>
                </a:solidFill>
                <a:latin typeface="Georgia" panose="02040502050405020303" pitchFamily="18" charset="0"/>
              </a:rPr>
              <a:t>rhyme pattern </a:t>
            </a:r>
            <a:r>
              <a:rPr lang="en-US" dirty="0">
                <a:latin typeface="Georgia" panose="02040502050405020303" pitchFamily="18" charset="0"/>
              </a:rPr>
              <a:t>(or </a:t>
            </a:r>
            <a:r>
              <a:rPr lang="en-US" b="1" dirty="0">
                <a:latin typeface="Georgia" panose="02040502050405020303" pitchFamily="18" charset="0"/>
              </a:rPr>
              <a:t>rhyme scheme</a:t>
            </a:r>
            <a:r>
              <a:rPr lang="en-US" dirty="0">
                <a:latin typeface="Georgia" panose="02040502050405020303" pitchFamily="18" charset="0"/>
              </a:rPr>
              <a:t>) of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	ABAB CDCD EFEF GG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• fourteen lines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• expected to have meter: </a:t>
            </a:r>
            <a:r>
              <a:rPr lang="en-US" i="1" dirty="0">
                <a:latin typeface="Georgia" panose="02040502050405020303" pitchFamily="18" charset="0"/>
              </a:rPr>
              <a:t>iambic pentameter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• should contain a </a:t>
            </a:r>
            <a:r>
              <a:rPr lang="en-US" i="1" dirty="0" err="1">
                <a:latin typeface="Georgia" panose="02040502050405020303" pitchFamily="18" charset="0"/>
              </a:rPr>
              <a:t>volta</a:t>
            </a:r>
            <a:r>
              <a:rPr lang="en-US" dirty="0">
                <a:latin typeface="Georgia" panose="02040502050405020303" pitchFamily="18" charset="0"/>
              </a:rPr>
              <a:t>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• see the poem attributed to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   </a:t>
            </a:r>
            <a:r>
              <a:rPr lang="en-US" dirty="0">
                <a:latin typeface="Georgia" panose="02040502050405020303" pitchFamily="18" charset="0"/>
                <a:hlinkClick r:id="rId2"/>
              </a:rPr>
              <a:t>William Shakespeare, Sonnet #18	</a:t>
            </a:r>
            <a:endParaRPr lang="en-US" i="1" dirty="0">
              <a:latin typeface="Georg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English 1301: Composition &amp; Rhetoric I  || D. Glen Smith, instructor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03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Open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Georgia" panose="02040502050405020303" pitchFamily="18" charset="0"/>
              </a:rPr>
              <a:t>Open form poetry</a:t>
            </a:r>
            <a:r>
              <a:rPr lang="en-US" dirty="0">
                <a:latin typeface="Georgia" panose="02040502050405020303" pitchFamily="18" charset="0"/>
              </a:rPr>
              <a:t> follows no formal pattern, no restrictions. The work is open for creative variations.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• Also referred to as </a:t>
            </a:r>
            <a:r>
              <a:rPr lang="en-US" i="1" dirty="0">
                <a:latin typeface="Georgia" panose="02040502050405020303" pitchFamily="18" charset="0"/>
              </a:rPr>
              <a:t>free verse</a:t>
            </a:r>
            <a:r>
              <a:rPr lang="en-US" dirty="0">
                <a:latin typeface="Georgia" panose="02040502050405020303" pitchFamily="18" charset="0"/>
              </a:rPr>
              <a:t>.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• Poem </a:t>
            </a:r>
            <a:r>
              <a:rPr lang="en-US" i="1" dirty="0">
                <a:latin typeface="Georgia" panose="02040502050405020303" pitchFamily="18" charset="0"/>
              </a:rPr>
              <a:t>can</a:t>
            </a:r>
            <a:r>
              <a:rPr lang="en-US" dirty="0">
                <a:latin typeface="Georgia" panose="02040502050405020303" pitchFamily="18" charset="0"/>
              </a:rPr>
              <a:t> rhyme if the poet desires,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   but it is </a:t>
            </a:r>
            <a:r>
              <a:rPr lang="en-US" i="1" dirty="0">
                <a:latin typeface="Georgia" panose="02040502050405020303" pitchFamily="18" charset="0"/>
              </a:rPr>
              <a:t>not required</a:t>
            </a:r>
            <a:r>
              <a:rPr lang="en-US" dirty="0">
                <a:latin typeface="Georgia" panose="02040502050405020303" pitchFamily="18" charset="0"/>
              </a:rPr>
              <a:t>.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• Poem </a:t>
            </a:r>
            <a:r>
              <a:rPr lang="en-US" i="1" dirty="0">
                <a:latin typeface="Georgia" panose="02040502050405020303" pitchFamily="18" charset="0"/>
              </a:rPr>
              <a:t>can</a:t>
            </a:r>
            <a:r>
              <a:rPr lang="en-US" dirty="0">
                <a:latin typeface="Georgia" panose="02040502050405020303" pitchFamily="18" charset="0"/>
              </a:rPr>
              <a:t> use meter if poet desires,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   but it is </a:t>
            </a:r>
            <a:r>
              <a:rPr lang="en-US" i="1" dirty="0">
                <a:latin typeface="Georgia" panose="02040502050405020303" pitchFamily="18" charset="0"/>
              </a:rPr>
              <a:t>not required</a:t>
            </a:r>
            <a:r>
              <a:rPr lang="en-US" dirty="0">
                <a:latin typeface="Georgia" panose="02040502050405020303" pitchFamily="18" charset="0"/>
              </a:rPr>
              <a:t>.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• Poem can use regularized stanzas if poet desires,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   but it is </a:t>
            </a:r>
            <a:r>
              <a:rPr lang="en-US" i="1" dirty="0">
                <a:latin typeface="Georgia" panose="02040502050405020303" pitchFamily="18" charset="0"/>
              </a:rPr>
              <a:t>not required.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r>
              <a:rPr lang="en-US" dirty="0">
                <a:latin typeface="Georgia" pitchFamily="18" charset="0"/>
                <a:hlinkClick r:id="rId2"/>
              </a:rPr>
              <a:t>See Lynda Hull’s “Lost Fugue for Chet”</a:t>
            </a:r>
            <a:r>
              <a:rPr lang="en-US" dirty="0">
                <a:latin typeface="Georgia" pitchFamily="18" charset="0"/>
              </a:rPr>
              <a:t>	</a:t>
            </a:r>
            <a:br>
              <a:rPr lang="en-US" dirty="0">
                <a:latin typeface="Georgia" pitchFamily="18" charset="0"/>
              </a:rPr>
            </a:br>
            <a:endParaRPr lang="en-US" dirty="0">
              <a:latin typeface="Georg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 1301: Composition &amp; Rhetoric I  || D. Glen Smith, instructor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86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W. H. Auden || “The Unknown Citizen”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“The Unknown Citizen” is a protest poem discussing issues of complacency and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non-action by citizens in a dystopian environment. 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• See </a:t>
            </a:r>
            <a:r>
              <a:rPr lang="en-US" i="1" dirty="0">
                <a:latin typeface="Georgia" panose="02040502050405020303" pitchFamily="18" charset="0"/>
              </a:rPr>
              <a:t>Current Issues</a:t>
            </a:r>
            <a:r>
              <a:rPr lang="en-US" dirty="0">
                <a:latin typeface="Georgia" panose="02040502050405020303" pitchFamily="18" charset="0"/>
              </a:rPr>
              <a:t>, p. 691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• The poem raises images similar to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   conditions and situations in Germany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   during the years prior to World War II.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• The work was written published in 1940.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 1301: Composition &amp; Rhetoric I  || D. Glen Smith, instructor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86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W. H. Auden || “The Unknown Citizen”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The poet is </a:t>
            </a:r>
            <a:r>
              <a:rPr lang="en-US" i="1" dirty="0">
                <a:latin typeface="Georgia" panose="02040502050405020303" pitchFamily="18" charset="0"/>
              </a:rPr>
              <a:t>not</a:t>
            </a:r>
            <a:r>
              <a:rPr lang="en-US" dirty="0">
                <a:latin typeface="Georgia" panose="02040502050405020303" pitchFamily="18" charset="0"/>
              </a:rPr>
              <a:t> the narrator. 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• The persona in this case is a member of a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   controlling governmental agency.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• He does not react to the scene he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   unemotionally reports, he merely relates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   the history of an unknown man, a figure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   without true  identity.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 1301: Composition &amp; Rhetoric I  || D. Glen Smith, instructor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86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W. H. Auden || “The Unknown Citizen”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Georgia" panose="02040502050405020303" pitchFamily="18" charset="0"/>
              </a:rPr>
              <a:t>This work is considered </a:t>
            </a:r>
            <a:r>
              <a:rPr lang="en-US" b="1" dirty="0">
                <a:latin typeface="Georgia" panose="02040502050405020303" pitchFamily="18" charset="0"/>
              </a:rPr>
              <a:t>open form</a:t>
            </a:r>
            <a:r>
              <a:rPr lang="en-US" dirty="0">
                <a:latin typeface="Georgia" panose="02040502050405020303" pitchFamily="18" charset="0"/>
              </a:rPr>
              <a:t>.</a:t>
            </a:r>
          </a:p>
          <a:p>
            <a:pPr>
              <a:buNone/>
            </a:pPr>
            <a:r>
              <a:rPr lang="en-US" dirty="0">
                <a:latin typeface="Georgia" panose="02040502050405020303" pitchFamily="18" charset="0"/>
              </a:rPr>
              <a:t>• 	It does not contain a steady rhythm or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standard meter. </a:t>
            </a:r>
          </a:p>
          <a:p>
            <a:pPr>
              <a:buNone/>
            </a:pPr>
            <a:r>
              <a:rPr lang="en-US" dirty="0">
                <a:latin typeface="Georgia" panose="02040502050405020303" pitchFamily="18" charset="0"/>
              </a:rPr>
              <a:t>•	However, the lines do rhyme—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albeit the full poem lacks a formal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b="1" dirty="0">
                <a:latin typeface="Georgia" panose="02040502050405020303" pitchFamily="18" charset="0"/>
              </a:rPr>
              <a:t>rhyme scheme</a:t>
            </a:r>
            <a:r>
              <a:rPr lang="en-US" dirty="0">
                <a:latin typeface="Georgia" panose="02040502050405020303" pitchFamily="18" charset="0"/>
              </a:rPr>
              <a:t>. </a:t>
            </a:r>
          </a:p>
          <a:p>
            <a:pPr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 1301: Composition &amp; Rhetoric I  || D. Glen Smith, instructor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86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1707</Words>
  <Application>Microsoft Office PowerPoint</Application>
  <PresentationFormat>On-screen Show (4:3)</PresentationFormat>
  <Paragraphs>146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Georgia</vt:lpstr>
      <vt:lpstr>Office Theme</vt:lpstr>
      <vt:lpstr>Poems of Witness/Poems of Protest</vt:lpstr>
      <vt:lpstr>Definition</vt:lpstr>
      <vt:lpstr>Poet versus Persona </vt:lpstr>
      <vt:lpstr>Closed Form</vt:lpstr>
      <vt:lpstr>Closed Form Example</vt:lpstr>
      <vt:lpstr>Open Form</vt:lpstr>
      <vt:lpstr>W. H. Auden || “The Unknown Citizen”</vt:lpstr>
      <vt:lpstr>W. H. Auden || “The Unknown Citizen”</vt:lpstr>
      <vt:lpstr>W. H. Auden || “The Unknown Citizen”</vt:lpstr>
      <vt:lpstr>Use of Rhyme</vt:lpstr>
      <vt:lpstr>Comparison of Meter</vt:lpstr>
      <vt:lpstr>W. H. Auden</vt:lpstr>
      <vt:lpstr>Strategy of Auden’s First Line</vt:lpstr>
      <vt:lpstr>Auden’s Epigraph</vt:lpstr>
      <vt:lpstr>Auden’s Epigraph</vt:lpstr>
      <vt:lpstr>Strategic Setting&gt; Theme</vt:lpstr>
      <vt:lpstr>Overall Message</vt:lpstr>
      <vt:lpstr>Satire</vt:lpstr>
      <vt:lpstr>The Unknown Citizen Characterized</vt:lpstr>
    </vt:vector>
  </TitlesOfParts>
  <Company>Wharton County Junior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Rhetoric</dc:title>
  <dc:creator>WCJC</dc:creator>
  <cp:lastModifiedBy>David Smith</cp:lastModifiedBy>
  <cp:revision>142</cp:revision>
  <cp:lastPrinted>2014-06-25T15:30:39Z</cp:lastPrinted>
  <dcterms:created xsi:type="dcterms:W3CDTF">2014-06-25T15:15:52Z</dcterms:created>
  <dcterms:modified xsi:type="dcterms:W3CDTF">2020-01-03T01:17:41Z</dcterms:modified>
</cp:coreProperties>
</file>