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259F9-058C-46A7-9F6C-DB1ABD7ECC03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899FE-72D5-4244-8266-FB83CB22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56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28817-6C5C-40DB-A9E3-F9B93B2026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DDDD2D-67E6-4B8D-8178-A8DF77A705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Gill Sans MT" panose="020B0502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EA4E1-A716-467F-BDD0-E83BD1BD1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9331-4ABD-4014-9D6F-CA525DA7FEA4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44778-5B5E-4113-B7A9-8938C2EDE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D70B7-05CF-4850-898D-060F8D7BF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5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E06E4-935B-4FC0-8481-0435635F0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7A8D0C-55C0-43B1-BB41-9952D8476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6D11A-EC25-4040-AF24-D44D8C07B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8D71-5695-4190-B7DA-EC73D214F0B5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470AF-12F2-4A58-8A5B-9EC62B130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0E0EB-3737-449C-92BB-318C66666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9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A5B6ED-CFB5-471E-9896-6EBEFE3209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1B97A3-308B-457C-B1C1-02FF3E77D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2A572-6C2C-4EB4-B27B-7C9713C5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C843-6B95-4043-B333-6573223AB838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9CB42-C176-49BF-851A-7B380B6BD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C84BE-7FFB-4727-B9A9-63E8FAD76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53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34511-52FF-437A-8D39-1D736D4C3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5D6EDE-7B8B-4393-A382-56E0FDBED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B0BB7-556B-458B-A0EE-C559C886F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0AB4-9251-48B7-9AC1-3788C233B095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C3781-A96F-40E1-9CF5-D08EE28C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528CD-5789-4877-9D56-F288C9986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6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F6BA3-1276-4CC4-B3F2-E20CC0950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591DE-41C6-457B-927D-33B2EF9ED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CBB89-320B-4CDE-B1CF-D91454FD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1D8F-0D92-4F99-97ED-D6B90A27C005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33284-A9E9-436C-94DC-60AD0B7DF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B2F9A-3D49-49BE-874C-7B3D6320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81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D49B7-C693-4EB2-9E78-A06694C5C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A56AA-05CE-4543-A5D3-FD81C2A30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DF84B-6D7C-4709-9168-CD7DAA799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5B08-D851-407F-8363-59BFD5765CB1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8E0B8-250A-4D93-BA6B-35FC0566F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F7A64-A995-4481-88E3-F7956BE2F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06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DB147-E11F-4FD8-B5DD-AD0E246BB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4F3AC-50C6-4828-9520-A5A780716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94870-31A2-4D8B-B482-C6A5D15B7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99309-356F-454F-AAA8-0C2E33EB3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42BE-8D36-4262-A4F8-355D089B3D65}" type="datetime1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0E231-98B5-49C2-A6A8-618C15147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DB251-319A-41A6-BF0A-E7DC92B5F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9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EC0FF-E9A3-4387-8637-D153D3ED8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73B9F-F3F1-4258-9E9B-628F8162A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9E402-07A7-4E00-861D-586A8829B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99F300-6557-4B2F-B661-AC5A46E79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6F3D90-3E13-483F-BAD7-EA46228EBD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484425-9231-4A74-ACDB-F3A15444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B671-85CC-4D47-88BE-E1F115A85913}" type="datetime1">
              <a:rPr lang="en-US" smtClean="0"/>
              <a:t>1/2/2020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4B7EEF-3121-407A-A0AF-E1508AA41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5DBAF1-892D-436C-81F0-EE109AF2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98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A45DD-D380-458F-B563-6E06C4D50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8F85BD-94F1-4221-ACA8-120A87063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F5BE-FF79-40E8-9BEC-CEC078D0C6E8}" type="datetime1">
              <a:rPr lang="en-US" smtClean="0"/>
              <a:t>1/2/2020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8522CC-E5C9-47EA-84CB-FA6BCFF57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C2937-BF35-48D1-8E9D-A2E5219E6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115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F460FA-59BA-4641-8F02-D5175607E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B2EA-78F0-443D-B9AE-6FC4D9F6133B}" type="datetime1">
              <a:rPr lang="en-US" smtClean="0"/>
              <a:t>1/2/2020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670DC2-4F69-429B-B8EF-C7BD13545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5B49B2-8E18-43AF-A8C8-AA526751E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22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364E5-3A66-4908-8741-55B083190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23938-E808-4862-A815-BDCA74431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4906E8-3785-41B0-903E-2F8FF3031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914C0-AE7D-4184-A538-A1540D248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1C5E-BB1B-4907-825D-386B70DCDD49}" type="datetime1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D2E84-2D45-4F31-93E4-23642C422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FD3D3-E34E-4729-9906-45C1CDDAE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2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43ED1-9D8B-4E5F-BD20-B191C73E2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39F77-CAB6-4CB0-AC05-D132E52C2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b="1"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40664-1A00-4C12-85C4-A1E084270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58F-56A8-4771-87BF-7E6EF7494721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71039-471A-4C98-8E25-B43C31962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C11EB-FD9A-4C44-A726-454EFC5EC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57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EF917-2881-4701-8E6E-19818A0EA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CB9E60-9600-4B85-84A4-0C0BEC3C35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1067F-9DE9-444E-8A3B-4084B20C8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28DAD-B304-4C47-84BD-E4F16C80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5047-3AF4-47D0-BCB4-CAC90905B040}" type="datetime1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B3541-4892-4A7E-8E80-8293541B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64A1E1-7270-454B-89D2-17B800CCA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897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1701B-5938-471B-B7A7-F2079CFFB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EEC90-0907-4034-AF0A-EA7200DC8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032E0-B885-4762-B506-354A08C45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CDCB-057B-4419-BCD2-0726297B7F30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94C31-0723-4F20-87EF-B02D53B5D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BA0BB-E69E-47AD-B9DF-50A895236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800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733945-E99A-4E79-BED9-F17744A29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F387FC-BEAD-414B-9AAC-F6D125556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286C3-3DCD-441A-B286-8176AE1F5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7247-B238-445A-A1EA-054272074945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36D86-6F04-4E43-9AF8-747678A06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1D522-1620-45E1-9103-1F5122E7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8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F290-9852-4FCE-A76F-68EC34FB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F07E3-B58E-4EAC-B737-03897F7F2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9EC12-5DAE-42DA-9553-83DF67F91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48905-2724-4CF9-8DA7-3191032AC49C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4E7D5-C5D3-4DB6-B09C-8D2189254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D614D-9C41-44D2-B66C-0B70F449F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9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042E-342F-40B0-ACCA-DF2CB06DF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A553A-5E30-4573-BC15-32483F6F8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A4559-3BA1-4439-9B6A-59541E097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6D33B-6BED-48DB-988E-9EB4D23FF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0E97-96F9-4612-AFD2-D73610B70F52}" type="datetime1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BD589-7C76-4081-84D6-00DD9FC5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5D5CB-3AC1-4ED9-BEB1-B4E999B5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1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4992A-626B-4992-AF58-83AA5DE3A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35A2B-20C4-45B6-A71F-EAC043D94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2B222-9554-4382-8293-722FA020D8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B1F992-94E1-46D1-ACEA-9363EC5C55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CD99F7-03D0-4D17-8C6D-49160A165E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452717-FCFA-4437-A2DB-5DAF9DA1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39CB-B84D-4ED9-956C-D9B0228A5BDC}" type="datetime1">
              <a:rPr lang="en-US" smtClean="0"/>
              <a:t>1/2/2020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FB2F38-AE14-40DE-902B-1404A7A25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5E12E5-C7B0-41C8-B474-5C2074CB4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8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69A55-9CFC-45F8-A5E3-BEE14556A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6C9826-1F92-4F08-B2F8-ACE18AFC5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A77A-A21C-4F92-ABA7-756D891FEE28}" type="datetime1">
              <a:rPr lang="en-US" smtClean="0"/>
              <a:t>1/2/2020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90113E-2A7E-48F3-ABA2-60F8EDE88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890CE2-0348-4892-93EB-91E56BF09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9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A0BBAB-D2E0-441A-AFD0-3627D6063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E37-BA92-4AB1-A4B0-65BF630EC965}" type="datetime1">
              <a:rPr lang="en-US" smtClean="0"/>
              <a:t>1/2/2020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4E6E5A-51A6-4973-8BFC-8AD84C86D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46AC66-D30B-4018-8E4C-0CB59DBB2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1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E5B73-87BB-44FA-9867-514CCC7DC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62FE6-CDAC-4315-86F8-BA7A3B537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988EA-C03A-4D9C-BA29-C2A396516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2F899C-FED0-4CCE-B871-0894911F5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4F27-F5CE-4E80-BF4A-646E8E6781C1}" type="datetime1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14DD1-FC29-45AF-B1CB-076B49691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5CF71-F397-44A7-955E-1325D475E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FAA08-ED31-43CE-8C10-A1E35EDC0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5DC5CB-AE9D-4BA8-BD31-E8B330FBB3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EC3AD-1855-4176-8DAD-96535C094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068ED-EEB2-4B3A-B74E-6C84FC710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79F-5502-4729-9843-0D0A6ED07F3C}" type="datetime1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A41F2-A187-4758-A370-D27109386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FABBC7-3DBB-40C7-AC15-776C99638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7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1C70E-F6B2-4148-8AFB-8FAE0707BE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F66A3DAE-1DE6-4397-8CF4-12585EEFD4C5}" type="datetime1">
              <a:rPr lang="en-US" smtClean="0"/>
              <a:t>1/2/2020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ABD82-B677-4A9F-99A1-D5A811B549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6CA5D-26CF-4B7A-83C5-D2B52DC62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73BD6B-69C6-44AF-AE55-1BA5124D722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0"/>
            <a:ext cx="11191875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49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61156A-7916-4D7A-B13E-311F7D078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C538F-EDDF-42B4-BC40-294BE6319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CA20F-D7AC-4EE5-A7E6-8C8C97D055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D1122-BF51-42C8-A0F6-0956AE7E0A2A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4CE30-979B-498F-B5CD-91CC727CE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E34EC-9974-443D-AB36-B1367C386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1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27006-87DC-43AA-B614-1B70B926D2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>
                <a:solidFill>
                  <a:schemeClr val="accent5">
                    <a:lumMod val="50000"/>
                  </a:schemeClr>
                </a:solidFill>
              </a:rPr>
              <a:t>DC English 1302 </a:t>
            </a:r>
            <a:r>
              <a:rPr lang="en-US" sz="5400" dirty="0">
                <a:solidFill>
                  <a:schemeClr val="accent5">
                    <a:lumMod val="50000"/>
                  </a:schemeClr>
                </a:solidFill>
              </a:rPr>
              <a:t>Composition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C4C245-2B38-4942-B5DA-25E3B47DE4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03812"/>
          </a:xfrm>
        </p:spPr>
        <p:txBody>
          <a:bodyPr/>
          <a:lstStyle/>
          <a:p>
            <a:pPr algn="l">
              <a:tabLst>
                <a:tab pos="233363" algn="l"/>
              </a:tabLst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Teacher: Mr. Smith, room 1217</a:t>
            </a:r>
          </a:p>
          <a:p>
            <a:pPr algn="l">
              <a:tabLst>
                <a:tab pos="233363" algn="l"/>
              </a:tabLst>
            </a:pPr>
            <a:r>
              <a:rPr lang="en-US" i="1" u="sng" dirty="0">
                <a:solidFill>
                  <a:schemeClr val="accent5">
                    <a:lumMod val="75000"/>
                  </a:schemeClr>
                </a:solidFill>
              </a:rPr>
              <a:t>						contact information		 </a:t>
            </a:r>
          </a:p>
          <a:p>
            <a:pPr algn="l">
              <a:tabLst>
                <a:tab pos="233363" algn="l"/>
              </a:tabLst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</a:rPr>
              <a:t>e: 	davidsmith@tomballisd.net</a:t>
            </a:r>
          </a:p>
          <a:p>
            <a:pPr algn="l">
              <a:tabLst>
                <a:tab pos="233363" algn="l"/>
              </a:tabLst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</a:rPr>
              <a:t>w:	davidglensmith.com/Tomball</a:t>
            </a:r>
          </a:p>
          <a:p>
            <a:pPr algn="l">
              <a:tabLst>
                <a:tab pos="233363" algn="l"/>
              </a:tabLst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</a:rPr>
              <a:t>t: 	@</a:t>
            </a:r>
            <a:r>
              <a:rPr lang="en-US" sz="1600" i="1" dirty="0" err="1">
                <a:solidFill>
                  <a:schemeClr val="accent5">
                    <a:lumMod val="75000"/>
                  </a:schemeClr>
                </a:solidFill>
              </a:rPr>
              <a:t>prufrocksblues</a:t>
            </a:r>
            <a:endParaRPr lang="en-US" sz="16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233363" algn="l"/>
              </a:tabLst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</a:rPr>
              <a:t>i: 	mr_smith_eng2332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7A209-9D5D-47F7-9FE8-2022263CC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9DFF-C894-4BFB-A8B2-DC53EDE10F33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B8B81E-F12B-4992-B2BE-E2D019420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>
                <a:latin typeface="Gill Sans MT" panose="020B0502020104020203" pitchFamily="34" charset="0"/>
              </a:rPr>
              <a:t>1</a:t>
            </a:fld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199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1E05D-CAED-4F96-8222-F8A3B3758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Elements of Rhetoric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79EB7-7EE5-468E-8CEE-3F3D32A49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4000" baseline="30000" dirty="0">
                <a:latin typeface="David" panose="020E0502060401010101" pitchFamily="34" charset="-79"/>
                <a:cs typeface="David" panose="020E0502060401010101" pitchFamily="34" charset="-79"/>
              </a:rPr>
              <a:t>Rhetoric </a:t>
            </a:r>
            <a:r>
              <a:rPr lang="en-US" sz="4000" b="0" baseline="30000" dirty="0">
                <a:latin typeface="David" panose="020E0502060401010101" pitchFamily="34" charset="-79"/>
                <a:cs typeface="David" panose="020E0502060401010101" pitchFamily="34" charset="-79"/>
              </a:rPr>
              <a:t>is</a:t>
            </a:r>
            <a:r>
              <a:rPr lang="en-US" sz="4000" b="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4000" b="0" baseline="30000" dirty="0">
                <a:latin typeface="David" panose="020E0502060401010101" pitchFamily="34" charset="-79"/>
                <a:cs typeface="David" panose="020E0502060401010101" pitchFamily="34" charset="-79"/>
              </a:rPr>
              <a:t>the art</a:t>
            </a:r>
            <a:r>
              <a:rPr lang="en-US" sz="4000" b="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4000" b="0" baseline="30000" dirty="0">
                <a:latin typeface="David" panose="020E0502060401010101" pitchFamily="34" charset="-79"/>
                <a:cs typeface="David" panose="020E0502060401010101" pitchFamily="34" charset="-79"/>
              </a:rPr>
              <a:t>of</a:t>
            </a:r>
            <a:r>
              <a:rPr lang="en-US" sz="4000" b="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4000" b="0" baseline="30000" dirty="0">
                <a:latin typeface="David" panose="020E0502060401010101" pitchFamily="34" charset="-79"/>
                <a:cs typeface="David" panose="020E0502060401010101" pitchFamily="34" charset="-79"/>
              </a:rPr>
              <a:t>using language to communicate</a:t>
            </a:r>
            <a:r>
              <a:rPr lang="en-US" sz="4000" b="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br>
              <a:rPr lang="en-US" sz="4000" b="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sz="4000" b="0" baseline="30000" dirty="0">
                <a:latin typeface="David" panose="020E0502060401010101" pitchFamily="34" charset="-79"/>
                <a:cs typeface="David" panose="020E0502060401010101" pitchFamily="34" charset="-79"/>
              </a:rPr>
              <a:t>effectively—and has been a major part of Western education </a:t>
            </a:r>
            <a:br>
              <a:rPr lang="en-US" sz="4000" b="0" baseline="300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sz="4000" b="0" baseline="30000" dirty="0">
                <a:latin typeface="David" panose="020E0502060401010101" pitchFamily="34" charset="-79"/>
                <a:cs typeface="David" panose="020E0502060401010101" pitchFamily="34" charset="-79"/>
              </a:rPr>
              <a:t>since the Ancient Greeks.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89366-AE72-449D-845E-789331D3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0D7-FCD1-4942-AA1A-53F981F9D3C0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12602B-8518-49F5-896A-22F84B4C1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69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1E05D-CAED-4F96-8222-F8A3B3758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Appeals in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79EB7-7EE5-468E-8CEE-3F3D32A49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  <a:t>Three Types of Appeals Exist</a:t>
            </a:r>
          </a:p>
          <a:p>
            <a:r>
              <a:rPr lang="en-US" sz="3200" b="0" dirty="0">
                <a:latin typeface="David" panose="020E0502060401010101" pitchFamily="34" charset="-79"/>
                <a:cs typeface="David" panose="020E0502060401010101" pitchFamily="34" charset="-79"/>
              </a:rPr>
              <a:t>These are rhetorical devices used to enhance observations in research papers:</a:t>
            </a:r>
          </a:p>
          <a:p>
            <a:r>
              <a:rPr lang="en-US" sz="3200" b="0" dirty="0">
                <a:latin typeface="David" panose="020E0502060401010101" pitchFamily="34" charset="-79"/>
                <a:cs typeface="David" panose="020E0502060401010101" pitchFamily="34" charset="-79"/>
              </a:rPr>
              <a:t>	A. logos— (rational)</a:t>
            </a:r>
          </a:p>
          <a:p>
            <a:r>
              <a:rPr lang="en-US" sz="3200" b="0" dirty="0">
                <a:latin typeface="David" panose="020E0502060401010101" pitchFamily="34" charset="-79"/>
                <a:cs typeface="David" panose="020E0502060401010101" pitchFamily="34" charset="-79"/>
              </a:rPr>
              <a:t>	B. pathos— (emotional)</a:t>
            </a:r>
          </a:p>
          <a:p>
            <a:r>
              <a:rPr lang="en-US" sz="3200" b="0" dirty="0">
                <a:latin typeface="David" panose="020E0502060401010101" pitchFamily="34" charset="-79"/>
                <a:cs typeface="David" panose="020E0502060401010101" pitchFamily="34" charset="-79"/>
              </a:rPr>
              <a:t>	C. ethos— (ethical)</a:t>
            </a:r>
          </a:p>
          <a:p>
            <a:pPr>
              <a:lnSpc>
                <a:spcPct val="100000"/>
              </a:lnSpc>
            </a:pP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89366-AE72-449D-845E-789331D3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0D7-FCD1-4942-AA1A-53F981F9D3C0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12602B-8518-49F5-896A-22F84B4C1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21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1E05D-CAED-4F96-8222-F8A3B3758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Appeals in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79EB7-7EE5-468E-8CEE-3F3D32A49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aseline="30000" dirty="0">
                <a:latin typeface="David" panose="020E0502060401010101" pitchFamily="34" charset="-79"/>
                <a:cs typeface="David" panose="020E0502060401010101" pitchFamily="34" charset="-79"/>
              </a:rPr>
              <a:t>All three of these purposes can be merged into one paper; </a:t>
            </a:r>
            <a:br>
              <a:rPr lang="en-US" sz="3200" baseline="300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sz="3200" b="0" baseline="30000" dirty="0">
                <a:latin typeface="David" panose="020E0502060401010101" pitchFamily="34" charset="-79"/>
                <a:cs typeface="David" panose="020E0502060401010101" pitchFamily="34" charset="-79"/>
              </a:rPr>
              <a:t>the  longer</a:t>
            </a:r>
            <a:r>
              <a:rPr lang="en-US" sz="3200" b="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3200" b="0" baseline="30000" dirty="0">
                <a:latin typeface="David" panose="020E0502060401010101" pitchFamily="34" charset="-79"/>
                <a:cs typeface="David" panose="020E0502060401010101" pitchFamily="34" charset="-79"/>
              </a:rPr>
              <a:t>the work, the greater the necessity for multiple intentions. Likewise, just as one essay can fulfill multiple purposes, on essay can use multiple appeals; the purpose of the work controls the type of appeal in use.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200" b="0" baseline="30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aseline="30000" dirty="0">
                <a:latin typeface="David" panose="020E0502060401010101" pitchFamily="34" charset="-79"/>
                <a:cs typeface="David" panose="020E0502060401010101" pitchFamily="34" charset="-79"/>
              </a:rPr>
              <a:t>Logos (rational)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0" baseline="30000" dirty="0">
                <a:latin typeface="David" panose="020E0502060401010101" pitchFamily="34" charset="-79"/>
                <a:cs typeface="David" panose="020E0502060401010101" pitchFamily="34" charset="-79"/>
              </a:rPr>
              <a:t>• Using a rational appeal requires a burden of proof, or </a:t>
            </a:r>
            <a:r>
              <a:rPr lang="en-US" sz="3200" baseline="30000" dirty="0">
                <a:latin typeface="David" panose="020E0502060401010101" pitchFamily="34" charset="-79"/>
                <a:cs typeface="David" panose="020E0502060401010101" pitchFamily="34" charset="-79"/>
              </a:rPr>
              <a:t>claim</a:t>
            </a:r>
            <a:r>
              <a:rPr lang="en-US" sz="3200" b="0" baseline="300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200" b="0" baseline="30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0" baseline="30000" dirty="0">
                <a:latin typeface="David" panose="020E0502060401010101" pitchFamily="34" charset="-79"/>
                <a:cs typeface="David" panose="020E0502060401010101" pitchFamily="34" charset="-79"/>
              </a:rPr>
              <a:t>Academic writing requires evidence to back up observations. </a:t>
            </a:r>
            <a:br>
              <a:rPr lang="en-US" sz="3200" b="0" baseline="300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sz="3200" b="0" baseline="30000" dirty="0">
                <a:latin typeface="David" panose="020E0502060401010101" pitchFamily="34" charset="-79"/>
                <a:cs typeface="David" panose="020E0502060401010101" pitchFamily="34" charset="-79"/>
              </a:rPr>
              <a:t>Furthermore, rational appeals utilize </a:t>
            </a:r>
            <a:r>
              <a:rPr lang="en-US" sz="3200" baseline="30000" dirty="0">
                <a:latin typeface="David" panose="020E0502060401010101" pitchFamily="34" charset="-79"/>
                <a:cs typeface="David" panose="020E0502060401010101" pitchFamily="34" charset="-79"/>
              </a:rPr>
              <a:t>different types of claims</a:t>
            </a:r>
            <a:r>
              <a:rPr lang="en-US" sz="3200" b="0" baseline="300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>
              <a:lnSpc>
                <a:spcPct val="100000"/>
              </a:lnSpc>
            </a:pP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89366-AE72-449D-845E-789331D3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0D7-FCD1-4942-AA1A-53F981F9D3C0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12602B-8518-49F5-896A-22F84B4C1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55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1E05D-CAED-4F96-8222-F8A3B3758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Appeals in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79EB7-7EE5-468E-8CEE-3F3D32A49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4000" baseline="30000" dirty="0">
                <a:latin typeface="David" panose="020E0502060401010101" pitchFamily="34" charset="-79"/>
                <a:cs typeface="David" panose="020E0502060401010101" pitchFamily="34" charset="-79"/>
              </a:rPr>
              <a:t>Logos (rational)</a:t>
            </a:r>
          </a:p>
          <a:p>
            <a:pPr>
              <a:spcBef>
                <a:spcPts val="0"/>
              </a:spcBef>
            </a:pPr>
            <a:r>
              <a:rPr lang="en-US" sz="3200" b="0" baseline="30000" dirty="0">
                <a:latin typeface="David" panose="020E0502060401010101" pitchFamily="34" charset="-79"/>
                <a:cs typeface="David" panose="020E0502060401010101" pitchFamily="34" charset="-79"/>
              </a:rPr>
              <a:t>• Using a rational appeal requires a burden of proof, or claim. </a:t>
            </a:r>
          </a:p>
          <a:p>
            <a:pPr>
              <a:spcBef>
                <a:spcPts val="0"/>
              </a:spcBef>
            </a:pPr>
            <a:r>
              <a:rPr lang="en-US" sz="3200" b="0" baseline="30000" dirty="0">
                <a:latin typeface="David" panose="020E0502060401010101" pitchFamily="34" charset="-79"/>
                <a:cs typeface="David" panose="020E0502060401010101" pitchFamily="34" charset="-79"/>
              </a:rPr>
              <a:t>• There are five different types of claims.</a:t>
            </a:r>
          </a:p>
          <a:p>
            <a:pPr>
              <a:spcBef>
                <a:spcPts val="0"/>
              </a:spcBef>
            </a:pPr>
            <a:endParaRPr lang="en-US" sz="3200" b="0" baseline="30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en-US" sz="3200" b="0" dirty="0">
                <a:latin typeface="David" panose="020E0502060401010101" pitchFamily="34" charset="-79"/>
                <a:cs typeface="David" panose="020E0502060401010101" pitchFamily="34" charset="-79"/>
              </a:rPr>
              <a:t>	1. factual claim</a:t>
            </a:r>
          </a:p>
          <a:p>
            <a:r>
              <a:rPr lang="en-US" sz="3200" b="0" dirty="0">
                <a:latin typeface="David" panose="020E0502060401010101" pitchFamily="34" charset="-79"/>
                <a:cs typeface="David" panose="020E0502060401010101" pitchFamily="34" charset="-79"/>
              </a:rPr>
              <a:t>	2. value claim</a:t>
            </a:r>
          </a:p>
          <a:p>
            <a:r>
              <a:rPr lang="en-US" sz="3200" b="0" dirty="0">
                <a:latin typeface="David" panose="020E0502060401010101" pitchFamily="34" charset="-79"/>
                <a:cs typeface="David" panose="020E0502060401010101" pitchFamily="34" charset="-79"/>
              </a:rPr>
              <a:t>	3. moral claim</a:t>
            </a:r>
          </a:p>
          <a:p>
            <a:r>
              <a:rPr lang="en-US" sz="3200" b="0" dirty="0">
                <a:latin typeface="David" panose="020E0502060401010101" pitchFamily="34" charset="-79"/>
                <a:cs typeface="David" panose="020E0502060401010101" pitchFamily="34" charset="-79"/>
              </a:rPr>
              <a:t>	4. causal claim</a:t>
            </a:r>
          </a:p>
          <a:p>
            <a:r>
              <a:rPr lang="en-US" sz="3200" b="0" dirty="0">
                <a:latin typeface="David" panose="020E0502060401010101" pitchFamily="34" charset="-79"/>
                <a:cs typeface="David" panose="020E0502060401010101" pitchFamily="34" charset="-79"/>
              </a:rPr>
              <a:t>	5. deliberative claim</a:t>
            </a:r>
          </a:p>
          <a:p>
            <a:pPr>
              <a:lnSpc>
                <a:spcPct val="100000"/>
              </a:lnSpc>
            </a:pP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89366-AE72-449D-845E-789331D3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0D7-FCD1-4942-AA1A-53F981F9D3C0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12602B-8518-49F5-896A-22F84B4C1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44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1E05D-CAED-4F96-8222-F8A3B3758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Appeals in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79EB7-7EE5-468E-8CEE-3F3D32A49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3200" baseline="30000" dirty="0">
                <a:latin typeface="Georgia" pitchFamily="18" charset="0"/>
                <a:cs typeface="Times New Roman" pitchFamily="18" charset="0"/>
              </a:rPr>
              <a:t>Value Claims</a:t>
            </a:r>
          </a:p>
          <a:p>
            <a:pPr>
              <a:spcBef>
                <a:spcPts val="0"/>
              </a:spcBef>
            </a:pPr>
            <a:r>
              <a:rPr lang="en-US" sz="3200" b="0" baseline="30000" dirty="0">
                <a:latin typeface="Georgia" pitchFamily="18" charset="0"/>
                <a:cs typeface="Times New Roman" pitchFamily="18" charset="0"/>
              </a:rPr>
              <a:t>• are based on your </a:t>
            </a:r>
            <a:r>
              <a:rPr lang="en-US" sz="3200" b="0" i="1" baseline="30000" dirty="0">
                <a:latin typeface="Georgia" pitchFamily="18" charset="0"/>
                <a:cs typeface="Times New Roman" pitchFamily="18" charset="0"/>
              </a:rPr>
              <a:t>opinions</a:t>
            </a:r>
            <a:r>
              <a:rPr lang="en-US" sz="3200" b="0" baseline="30000" dirty="0">
                <a:latin typeface="Georgia" pitchFamily="18" charset="0"/>
                <a:cs typeface="Times New Roman" pitchFamily="18" charset="0"/>
              </a:rPr>
              <a:t> and feelings on the topic</a:t>
            </a:r>
          </a:p>
          <a:p>
            <a:pPr>
              <a:spcBef>
                <a:spcPts val="0"/>
              </a:spcBef>
            </a:pPr>
            <a:r>
              <a:rPr lang="en-US" sz="3200" b="0" baseline="30000" dirty="0">
                <a:latin typeface="Georgia" pitchFamily="18" charset="0"/>
                <a:cs typeface="Times New Roman" pitchFamily="18" charset="0"/>
              </a:rPr>
              <a:t>• yet, they are defended by </a:t>
            </a:r>
            <a:r>
              <a:rPr lang="en-US" sz="3200" b="0" i="1" baseline="30000" dirty="0">
                <a:latin typeface="Georgia" pitchFamily="18" charset="0"/>
                <a:cs typeface="Times New Roman" pitchFamily="18" charset="0"/>
              </a:rPr>
              <a:t>specific </a:t>
            </a:r>
            <a:r>
              <a:rPr lang="en-US" sz="3200" b="0" baseline="30000" dirty="0">
                <a:latin typeface="Georgia" pitchFamily="18" charset="0"/>
                <a:cs typeface="Times New Roman" pitchFamily="18" charset="0"/>
              </a:rPr>
              <a:t>observations</a:t>
            </a:r>
          </a:p>
          <a:p>
            <a:pPr>
              <a:spcBef>
                <a:spcPts val="0"/>
              </a:spcBef>
            </a:pPr>
            <a:r>
              <a:rPr lang="en-US" sz="3200" b="0" baseline="30000" dirty="0">
                <a:latin typeface="Georgia" pitchFamily="18" charset="0"/>
                <a:cs typeface="Times New Roman" pitchFamily="18" charset="0"/>
              </a:rPr>
              <a:t>• </a:t>
            </a:r>
            <a:r>
              <a:rPr lang="en-US" sz="3200" b="0" i="1" baseline="30000" dirty="0">
                <a:latin typeface="Georgia" pitchFamily="18" charset="0"/>
                <a:cs typeface="Times New Roman" pitchFamily="18" charset="0"/>
              </a:rPr>
              <a:t>textual evidence </a:t>
            </a:r>
            <a:r>
              <a:rPr lang="en-US" sz="3200" b="0" baseline="30000" dirty="0">
                <a:latin typeface="Georgia" pitchFamily="18" charset="0"/>
                <a:cs typeface="Times New Roman" pitchFamily="18" charset="0"/>
              </a:rPr>
              <a:t>is necessary to provide a valid defense</a:t>
            </a:r>
          </a:p>
          <a:p>
            <a:pPr>
              <a:spcBef>
                <a:spcPts val="0"/>
              </a:spcBef>
            </a:pPr>
            <a:endParaRPr lang="en-US" sz="3200" b="0" baseline="30000" dirty="0">
              <a:solidFill>
                <a:schemeClr val="accent5">
                  <a:lumMod val="75000"/>
                </a:schemeClr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en-US" sz="3200" b="0" baseline="30000" dirty="0">
              <a:solidFill>
                <a:schemeClr val="accent5">
                  <a:lumMod val="75000"/>
                </a:schemeClr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3200" b="0" i="1" u="sng" baseline="30000" dirty="0">
                <a:solidFill>
                  <a:schemeClr val="accent5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example:</a:t>
            </a:r>
          </a:p>
          <a:p>
            <a:pPr>
              <a:spcBef>
                <a:spcPts val="0"/>
              </a:spcBef>
            </a:pPr>
            <a:r>
              <a:rPr lang="en-US" sz="3200" b="0" baseline="30000" dirty="0">
                <a:latin typeface="Georgia" pitchFamily="18" charset="0"/>
                <a:cs typeface="Times New Roman" pitchFamily="18" charset="0"/>
              </a:rPr>
              <a:t>William Faulkner’s novel </a:t>
            </a:r>
            <a:r>
              <a:rPr lang="en-US" sz="3200" b="0" i="1" baseline="30000" dirty="0">
                <a:latin typeface="Georgia" pitchFamily="18" charset="0"/>
                <a:cs typeface="Times New Roman" pitchFamily="18" charset="0"/>
              </a:rPr>
              <a:t>Absalom, Absalom </a:t>
            </a:r>
            <a:r>
              <a:rPr lang="en-US" sz="3200" b="0" baseline="30000" dirty="0">
                <a:latin typeface="Georgia" pitchFamily="18" charset="0"/>
                <a:cs typeface="Times New Roman" pitchFamily="18" charset="0"/>
              </a:rPr>
              <a:t>is his strongest work due to the experimental nature of the narration, the eccentric weavings of plot structure, and the erratic manner he displays character developments and motivations. </a:t>
            </a:r>
          </a:p>
          <a:p>
            <a:pPr>
              <a:lnSpc>
                <a:spcPct val="100000"/>
              </a:lnSpc>
            </a:pP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89366-AE72-449D-845E-789331D3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0D7-FCD1-4942-AA1A-53F981F9D3C0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12602B-8518-49F5-896A-22F84B4C1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14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365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David</vt:lpstr>
      <vt:lpstr>Georgia</vt:lpstr>
      <vt:lpstr>Gill Sans MT</vt:lpstr>
      <vt:lpstr>Office Theme</vt:lpstr>
      <vt:lpstr>Custom Design</vt:lpstr>
      <vt:lpstr>DC English 1302 Composition</vt:lpstr>
      <vt:lpstr>Elements of Rhetoric</vt:lpstr>
      <vt:lpstr>Appeals in Writing</vt:lpstr>
      <vt:lpstr>Appeals in Writing</vt:lpstr>
      <vt:lpstr>Appeals in Writing</vt:lpstr>
      <vt:lpstr>Appeals in Writing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Smith</dc:creator>
  <cp:lastModifiedBy>David Smith</cp:lastModifiedBy>
  <cp:revision>9</cp:revision>
  <dcterms:created xsi:type="dcterms:W3CDTF">2020-01-02T22:02:06Z</dcterms:created>
  <dcterms:modified xsi:type="dcterms:W3CDTF">2020-01-02T22:44:44Z</dcterms:modified>
</cp:coreProperties>
</file>