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259F9-058C-46A7-9F6C-DB1ABD7ECC03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899FE-72D5-4244-8266-FB83CB22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6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8817-6C5C-40DB-A9E3-F9B93B202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DDD2D-67E6-4B8D-8178-A8DF77A70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EA4E1-A716-467F-BDD0-E83BD1BD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331-4ABD-4014-9D6F-CA525DA7FEA4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44778-5B5E-4113-B7A9-8938C2ED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D70B7-05CF-4850-898D-060F8D7BF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5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06E4-935B-4FC0-8481-0435635F0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A8D0C-55C0-43B1-BB41-9952D8476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6D11A-EC25-4040-AF24-D44D8C07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8D71-5695-4190-B7DA-EC73D214F0B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470AF-12F2-4A58-8A5B-9EC62B13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0E0EB-3737-449C-92BB-318C6666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9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5B6ED-CFB5-471E-9896-6EBEFE320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B97A3-308B-457C-B1C1-02FF3E77D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A572-6C2C-4EB4-B27B-7C9713C5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C843-6B95-4043-B333-6573223AB838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9CB42-C176-49BF-851A-7B380B6B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C84BE-7FFB-4727-B9A9-63E8FAD7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53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34511-52FF-437A-8D39-1D736D4C3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D6EDE-7B8B-4393-A382-56E0FDBED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B0BB7-556B-458B-A0EE-C559C886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0AB4-9251-48B7-9AC1-3788C233B09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3781-A96F-40E1-9CF5-D08EE28C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528CD-5789-4877-9D56-F288C998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F6BA3-1276-4CC4-B3F2-E20CC095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591DE-41C6-457B-927D-33B2EF9ED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CBB89-320B-4CDE-B1CF-D91454FD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1D8F-0D92-4F99-97ED-D6B90A27C00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33284-A9E9-436C-94DC-60AD0B7DF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B2F9A-3D49-49BE-874C-7B3D6320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1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49B7-C693-4EB2-9E78-A06694C5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A56AA-05CE-4543-A5D3-FD81C2A3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DF84B-6D7C-4709-9168-CD7DAA79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B08-D851-407F-8363-59BFD5765CB1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E0B8-250A-4D93-BA6B-35FC0566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F7A64-A995-4481-88E3-F7956BE2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6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B147-E11F-4FD8-B5DD-AD0E246B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F3AC-50C6-4828-9520-A5A780716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94870-31A2-4D8B-B482-C6A5D15B7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99309-356F-454F-AAA8-0C2E33EB3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42BE-8D36-4262-A4F8-355D089B3D65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0E231-98B5-49C2-A6A8-618C1514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DB251-319A-41A6-BF0A-E7DC92B5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EC0FF-E9A3-4387-8637-D153D3ED8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73B9F-F3F1-4258-9E9B-628F8162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9E402-07A7-4E00-861D-586A8829B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9F300-6557-4B2F-B661-AC5A46E79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F3D90-3E13-483F-BAD7-EA46228EB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84425-9231-4A74-ACDB-F3A15444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671-85CC-4D47-88BE-E1F115A85913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4B7EEF-3121-407A-A0AF-E1508AA4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DBAF1-892D-436C-81F0-EE109AF2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8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45DD-D380-458F-B563-6E06C4D5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8F85BD-94F1-4221-ACA8-120A87063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F5BE-FF79-40E8-9BEC-CEC078D0C6E8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522CC-E5C9-47EA-84CB-FA6BCFF5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C2937-BF35-48D1-8E9D-A2E5219E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11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460FA-59BA-4641-8F02-D5175607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B2EA-78F0-443D-B9AE-6FC4D9F6133B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670DC2-4F69-429B-B8EF-C7BD1354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B49B2-8E18-43AF-A8C8-AA526751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22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364E5-3A66-4908-8741-55B08319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23938-E808-4862-A815-BDCA7443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906E8-3785-41B0-903E-2F8FF3031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914C0-AE7D-4184-A538-A1540D248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1C5E-BB1B-4907-825D-386B70DCDD49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D2E84-2D45-4F31-93E4-23642C42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FD3D3-E34E-4729-9906-45C1CDDAE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2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43ED1-9D8B-4E5F-BD20-B191C73E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39F77-CAB6-4CB0-AC05-D132E52C2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b="1"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40664-1A00-4C12-85C4-A1E08427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58F-56A8-4771-87BF-7E6EF7494721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1039-471A-4C98-8E25-B43C3196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C11EB-FD9A-4C44-A726-454EFC5E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57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F917-2881-4701-8E6E-19818A0E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CB9E60-9600-4B85-84A4-0C0BEC3C3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1067F-9DE9-444E-8A3B-4084B20C8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28DAD-B304-4C47-84BD-E4F16C80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5047-3AF4-47D0-BCB4-CAC90905B040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B3541-4892-4A7E-8E80-8293541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4A1E1-7270-454B-89D2-17B800CC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9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701B-5938-471B-B7A7-F2079CFF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EEC90-0907-4034-AF0A-EA7200DC8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032E0-B885-4762-B506-354A08C4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CDCB-057B-4419-BCD2-0726297B7F3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94C31-0723-4F20-87EF-B02D53B5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BA0BB-E69E-47AD-B9DF-50A89523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80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733945-E99A-4E79-BED9-F17744A29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387FC-BEAD-414B-9AAC-F6D125556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286C3-3DCD-441A-B286-8176AE1F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57247-B238-445A-A1EA-054272074945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36D86-6F04-4E43-9AF8-747678A0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1D522-1620-45E1-9103-1F5122E7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F290-9852-4FCE-A76F-68EC34FB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F07E3-B58E-4EAC-B737-03897F7F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EC12-5DAE-42DA-9553-83DF67F91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8905-2724-4CF9-8DA7-3191032AC49C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E7D5-C5D3-4DB6-B09C-8D218925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D614D-9C41-44D2-B66C-0B70F449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9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042E-342F-40B0-ACCA-DF2CB06D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A553A-5E30-4573-BC15-32483F6F8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A4559-3BA1-4439-9B6A-59541E09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6D33B-6BED-48DB-988E-9EB4D23F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E0E97-96F9-4612-AFD2-D73610B70F52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BD589-7C76-4081-84D6-00DD9FC5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5D5CB-3AC1-4ED9-BEB1-B4E999B5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1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992A-626B-4992-AF58-83AA5DE3A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35A2B-20C4-45B6-A71F-EAC043D94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2B222-9554-4382-8293-722FA020D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1F992-94E1-46D1-ACEA-9363EC5C5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D99F7-03D0-4D17-8C6D-49160A165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52717-FCFA-4437-A2DB-5DAF9DA1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539CB-B84D-4ED9-956C-D9B0228A5BDC}" type="datetime1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B2F38-AE14-40DE-902B-1404A7A2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E12E5-C7B0-41C8-B474-5C2074CB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8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69A55-9CFC-45F8-A5E3-BEE14556A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C9826-1F92-4F08-B2F8-ACE18AFC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A77A-A21C-4F92-ABA7-756D891FEE28}" type="datetime1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0113E-2A7E-48F3-ABA2-60F8EDE8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90CE2-0348-4892-93EB-91E56BF0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A0BBAB-D2E0-441A-AFD0-3627D606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8E37-BA92-4AB1-A4B0-65BF630EC965}" type="datetime1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4E6E5A-51A6-4973-8BFC-8AD84C86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6AC66-D30B-4018-8E4C-0CB59DBB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1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E5B73-87BB-44FA-9867-514CCC7D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62FE6-CDAC-4315-86F8-BA7A3B537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988EA-C03A-4D9C-BA29-C2A396516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F899C-FED0-4CCE-B871-0894911F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4F27-F5CE-4E80-BF4A-646E8E6781C1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14DD1-FC29-45AF-B1CB-076B4969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5CF71-F397-44A7-955E-1325D475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FAA08-ED31-43CE-8C10-A1E35EDC0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DC5CB-AE9D-4BA8-BD31-E8B330FBB3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C3AD-1855-4176-8DAD-96535C09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068ED-EEB2-4B3A-B74E-6C84FC71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279F-5502-4729-9843-0D0A6ED07F3C}" type="datetime1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A41F2-A187-4758-A370-D2710938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ABBC7-3DBB-40C7-AC15-776C9963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1C70E-F6B2-4148-8AFB-8FAE0707B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F66A3DAE-1DE6-4397-8CF4-12585EEFD4C5}" type="datetime1">
              <a:rPr lang="en-US" smtClean="0"/>
              <a:t>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ABD82-B677-4A9F-99A1-D5A811B54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6CA5D-26CF-4B7A-83C5-D2B52DC62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AEE4-1A28-408E-BD95-11E72AB8348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3BD6B-69C6-44AF-AE55-1BA5124D722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0"/>
            <a:ext cx="1119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9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1156A-7916-4D7A-B13E-311F7D07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C538F-EDDF-42B4-BC40-294BE6319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CA20F-D7AC-4EE5-A7E6-8C8C97D05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D1122-BF51-42C8-A0F6-0956AE7E0A2A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CE30-979B-498F-B5CD-91CC727CE1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E34EC-9974-443D-AB36-B1367C386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9834-B65A-4EEE-A165-2D8A5813B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1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7006-87DC-43AA-B614-1B70B926D2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accent5">
                    <a:lumMod val="50000"/>
                  </a:schemeClr>
                </a:solidFill>
              </a:rPr>
              <a:t>DC English 1302 </a:t>
            </a:r>
            <a:r>
              <a:rPr lang="en-US" sz="5400" dirty="0">
                <a:solidFill>
                  <a:schemeClr val="accent5">
                    <a:lumMod val="50000"/>
                  </a:schemeClr>
                </a:solidFill>
              </a:rPr>
              <a:t>Composition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4C245-2B38-4942-B5DA-25E3B47DE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03812"/>
          </a:xfrm>
        </p:spPr>
        <p:txBody>
          <a:bodyPr/>
          <a:lstStyle/>
          <a:p>
            <a:pPr algn="l">
              <a:tabLst>
                <a:tab pos="233363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Teacher: Mr. Smith, room 1217</a:t>
            </a:r>
          </a:p>
          <a:p>
            <a:pPr algn="l">
              <a:tabLst>
                <a:tab pos="233363" algn="l"/>
              </a:tabLst>
            </a:pPr>
            <a:r>
              <a:rPr lang="en-US" i="1" u="sng" dirty="0">
                <a:solidFill>
                  <a:schemeClr val="accent5">
                    <a:lumMod val="75000"/>
                  </a:schemeClr>
                </a:solidFill>
              </a:rPr>
              <a:t>						contact information		 </a:t>
            </a: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e: 	davidsmith@tomballisd.net</a:t>
            </a: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w:	davidglensmith.com/Tomball</a:t>
            </a: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t: 	@</a:t>
            </a:r>
            <a:r>
              <a:rPr lang="en-US" sz="1600" i="1" dirty="0" err="1">
                <a:solidFill>
                  <a:schemeClr val="accent5">
                    <a:lumMod val="75000"/>
                  </a:schemeClr>
                </a:solidFill>
              </a:rPr>
              <a:t>prufrocksblues</a:t>
            </a:r>
            <a:endParaRPr lang="en-US" sz="16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tabLst>
                <a:tab pos="233363" algn="l"/>
              </a:tabLst>
            </a:pPr>
            <a:r>
              <a:rPr lang="en-US" sz="1600" i="1" dirty="0">
                <a:solidFill>
                  <a:schemeClr val="accent5">
                    <a:lumMod val="75000"/>
                  </a:schemeClr>
                </a:solidFill>
              </a:rPr>
              <a:t>i: 	mr_smith_eng2332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7A209-9D5D-47F7-9FE8-2022263C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9DFF-C894-4BFB-A8B2-DC53EDE10F33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8B81E-F12B-4992-B2BE-E2D019420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>
                <a:latin typeface="Gill Sans MT" panose="020B0502020104020203" pitchFamily="34" charset="0"/>
              </a:rPr>
              <a:t>1</a:t>
            </a:fld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9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Classic Argument Format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Aristotelian Argument Review</a:t>
            </a:r>
          </a:p>
          <a:p>
            <a:r>
              <a:rPr lang="en-US" b="0" dirty="0">
                <a:latin typeface="David" panose="020E0502060401010101" pitchFamily="34" charset="-79"/>
                <a:cs typeface="David" panose="020E0502060401010101" pitchFamily="34" charset="-79"/>
              </a:rPr>
              <a:t>• confrontational style; aims to break down opponents opinions; assumes audience is on the other side of the argument</a:t>
            </a:r>
          </a:p>
          <a:p>
            <a:br>
              <a:rPr lang="en-US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b="0" dirty="0">
                <a:latin typeface="David" panose="020E0502060401010101" pitchFamily="34" charset="-79"/>
                <a:cs typeface="David" panose="020E0502060401010101" pitchFamily="34" charset="-79"/>
              </a:rPr>
              <a:t>• a five (or sometimes six) part series</a:t>
            </a:r>
          </a:p>
          <a:p>
            <a:br>
              <a:rPr lang="en-US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b="0" dirty="0">
                <a:latin typeface="David" panose="020E0502060401010101" pitchFamily="34" charset="-79"/>
                <a:cs typeface="David" panose="020E0502060401010101" pitchFamily="34" charset="-79"/>
              </a:rPr>
              <a:t>• malleable form; leaves room for exclusion/inclusion of various established concepts</a:t>
            </a:r>
          </a:p>
          <a:p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Classic Argument Format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Aristotelian Argument Outline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Introduction</a:t>
            </a:r>
            <a:b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Exordium: grab attention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Narration: provides overview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Body</a:t>
            </a:r>
            <a:b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Confirmation: present evidence and claims</a:t>
            </a:r>
            <a:b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Concession / Refutation: offer rebuttal </a:t>
            </a:r>
            <a:b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 		</a:t>
            </a:r>
            <a: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(sometimes this appears in the closing paragraph)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Conclusion</a:t>
            </a:r>
            <a:b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Summary: reinforce views</a:t>
            </a:r>
            <a:b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Peroration: final appeal</a:t>
            </a:r>
            <a:b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Solution: offer plausible resolution	(the main message to your audience)</a:t>
            </a:r>
            <a:endParaRPr lang="en-US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5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E05D-CAED-4F96-8222-F8A3B375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Classic Argument Format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79EB7-7EE5-468E-8CEE-3F3D32A49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Conclusion</a:t>
            </a:r>
            <a:br>
              <a:rPr lang="en-US" sz="2000" b="0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Summary: reinforce views</a:t>
            </a:r>
            <a:b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Peroration: final appeal</a:t>
            </a:r>
            <a:b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	Solution: offer plausible resolution	(the main message to your audience)</a:t>
            </a:r>
          </a:p>
          <a:p>
            <a:pPr>
              <a:lnSpc>
                <a:spcPct val="100000"/>
              </a:lnSpc>
            </a:pPr>
            <a:endParaRPr lang="en-US" sz="2000" b="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</a:pPr>
            <a:r>
              <a:rPr lang="en-US" sz="2000" dirty="0">
                <a:latin typeface="David" panose="020E0502060401010101" pitchFamily="34" charset="-79"/>
                <a:cs typeface="David" panose="020E0502060401010101" pitchFamily="34" charset="-79"/>
              </a:rPr>
              <a:t>In the case of a literary analysis paper</a:t>
            </a: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, your closing paragraph should not simply review your main points. In collegiate writing, the expectation for your papers is to demonstrate a solid, defendable resolution or provide a specific observation regarding the full material and how it related back to the world at large—or even better, to modern society. </a:t>
            </a:r>
          </a:p>
          <a:p>
            <a:pPr>
              <a:lnSpc>
                <a:spcPct val="100000"/>
              </a:lnSpc>
            </a:pPr>
            <a:r>
              <a:rPr lang="en-US" sz="2000" b="0" dirty="0">
                <a:latin typeface="David" panose="020E0502060401010101" pitchFamily="34" charset="-79"/>
                <a:cs typeface="David" panose="020E0502060401010101" pitchFamily="34" charset="-79"/>
              </a:rPr>
              <a:t>Ask yourself: </a:t>
            </a:r>
            <a:r>
              <a:rPr lang="en-US" sz="2000" b="0" i="1" dirty="0">
                <a:latin typeface="David" panose="020E0502060401010101" pitchFamily="34" charset="-79"/>
                <a:cs typeface="David" panose="020E0502060401010101" pitchFamily="34" charset="-79"/>
              </a:rPr>
              <a:t>what is the main point to leave with your intended audience?</a:t>
            </a:r>
            <a:endParaRPr lang="en-US" sz="2000" i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9366-AE72-449D-845E-789331D3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0D7-FCD1-4942-AA1A-53F981F9D3C0}" type="datetime1">
              <a:rPr lang="en-US" smtClean="0"/>
              <a:t>1/2/2020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2602B-8518-49F5-896A-22F84B4C1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AEE4-1A28-408E-BD95-11E72AB834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302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Gill Sans MT</vt:lpstr>
      <vt:lpstr>Office Theme</vt:lpstr>
      <vt:lpstr>Custom Design</vt:lpstr>
      <vt:lpstr>DC English 1302 Composition</vt:lpstr>
      <vt:lpstr>Classic Argument Format</vt:lpstr>
      <vt:lpstr>Classic Argument Format</vt:lpstr>
      <vt:lpstr>Classic Argument 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Smith</dc:creator>
  <cp:lastModifiedBy>David Smith</cp:lastModifiedBy>
  <cp:revision>10</cp:revision>
  <dcterms:created xsi:type="dcterms:W3CDTF">2020-01-02T22:02:06Z</dcterms:created>
  <dcterms:modified xsi:type="dcterms:W3CDTF">2020-01-02T23:40:31Z</dcterms:modified>
</cp:coreProperties>
</file>