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69" r:id="rId4"/>
    <p:sldId id="258" r:id="rId5"/>
    <p:sldId id="271" r:id="rId6"/>
    <p:sldId id="260" r:id="rId7"/>
    <p:sldId id="270" r:id="rId8"/>
    <p:sldId id="272"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fld id="{A312F6DE-BFC8-4549-9D05-F6D2C6836255}" type="datetimeFigureOut">
              <a:rPr lang="en-US" smtClean="0"/>
              <a:pPr/>
              <a:t>1/30/2018</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2B847860-A9EA-41CB-9652-E6D5AE2F6919}" type="slidenum">
              <a:rPr lang="en-US" smtClean="0"/>
              <a:pPr/>
              <a:t>‹#›</a:t>
            </a:fld>
            <a:endParaRPr lang="en-US"/>
          </a:p>
        </p:txBody>
      </p:sp>
    </p:spTree>
    <p:extLst>
      <p:ext uri="{BB962C8B-B14F-4D97-AF65-F5344CB8AC3E}">
        <p14:creationId xmlns:p14="http://schemas.microsoft.com/office/powerpoint/2010/main" val="3306226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fld id="{5D63ED45-824F-45C2-B8F5-9B37743BCCF7}" type="datetimeFigureOut">
              <a:rPr lang="en-US" smtClean="0"/>
              <a:pPr/>
              <a:t>1/30/2018</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DD196087-5279-445A-8F82-E5AD778806E0}" type="slidenum">
              <a:rPr lang="en-US" smtClean="0"/>
              <a:pPr/>
              <a:t>‹#›</a:t>
            </a:fld>
            <a:endParaRPr lang="en-US"/>
          </a:p>
        </p:txBody>
      </p:sp>
    </p:spTree>
    <p:extLst>
      <p:ext uri="{BB962C8B-B14F-4D97-AF65-F5344CB8AC3E}">
        <p14:creationId xmlns:p14="http://schemas.microsoft.com/office/powerpoint/2010/main" val="2716914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196087-5279-445A-8F82-E5AD778806E0}" type="slidenum">
              <a:rPr lang="en-US" smtClean="0"/>
              <a:pPr/>
              <a:t>1</a:t>
            </a:fld>
            <a:endParaRPr lang="en-US"/>
          </a:p>
        </p:txBody>
      </p:sp>
    </p:spTree>
    <p:extLst>
      <p:ext uri="{BB962C8B-B14F-4D97-AF65-F5344CB8AC3E}">
        <p14:creationId xmlns:p14="http://schemas.microsoft.com/office/powerpoint/2010/main" val="3257557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1"/>
            <a:ext cx="1066800" cy="349250"/>
          </a:xfrm>
        </p:spPr>
        <p:txBody>
          <a:bodyPr/>
          <a:lstStyle>
            <a:lvl1pPr algn="r">
              <a:defRPr sz="900">
                <a:latin typeface="Georgia" pitchFamily="18" charset="0"/>
              </a:defRPr>
            </a:lvl1pPr>
          </a:lstStyle>
          <a:p>
            <a:r>
              <a:rPr lang="en-US"/>
              <a:t>7/9/2014</a:t>
            </a:r>
            <a:endParaRPr lang="en-US" dirty="0"/>
          </a:p>
        </p:txBody>
      </p:sp>
      <p:sp>
        <p:nvSpPr>
          <p:cNvPr id="5" name="Footer Placeholder 4"/>
          <p:cNvSpPr>
            <a:spLocks noGrp="1"/>
          </p:cNvSpPr>
          <p:nvPr>
            <p:ph type="ftr" sz="quarter" idx="11"/>
          </p:nvPr>
        </p:nvSpPr>
        <p:spPr>
          <a:xfrm>
            <a:off x="1600200" y="6356350"/>
            <a:ext cx="4419600" cy="365125"/>
          </a:xfrm>
        </p:spPr>
        <p:txBody>
          <a:bodyPr/>
          <a:lstStyle>
            <a:lvl1pPr algn="l">
              <a:defRPr sz="900">
                <a:latin typeface="Georgia" pitchFamily="18" charset="0"/>
              </a:defRPr>
            </a:lvl1pPr>
          </a:lstStyle>
          <a:p>
            <a:r>
              <a:rPr lang="en-US" dirty="0"/>
              <a:t>English 1301: Composition &amp; Rhetoric I  || D. Glen Smith, instructor</a:t>
            </a:r>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1708969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7/9/2014</a:t>
            </a:r>
          </a:p>
        </p:txBody>
      </p:sp>
      <p:sp>
        <p:nvSpPr>
          <p:cNvPr id="5" name="Footer Placeholder 4"/>
          <p:cNvSpPr>
            <a:spLocks noGrp="1"/>
          </p:cNvSpPr>
          <p:nvPr>
            <p:ph type="ftr" sz="quarter" idx="11"/>
          </p:nvPr>
        </p:nvSpPr>
        <p:spPr/>
        <p:txBody>
          <a:bodyPr/>
          <a:lstStyle/>
          <a:p>
            <a:r>
              <a:rPr lang="en-US"/>
              <a:t>English 1301: Composition &amp; Rhetoric I  || D. Glen Smith, instructor</a:t>
            </a:r>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4151083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7/9/2014</a:t>
            </a:r>
          </a:p>
        </p:txBody>
      </p:sp>
      <p:sp>
        <p:nvSpPr>
          <p:cNvPr id="5" name="Footer Placeholder 4"/>
          <p:cNvSpPr>
            <a:spLocks noGrp="1"/>
          </p:cNvSpPr>
          <p:nvPr>
            <p:ph type="ftr" sz="quarter" idx="11"/>
          </p:nvPr>
        </p:nvSpPr>
        <p:spPr/>
        <p:txBody>
          <a:bodyPr/>
          <a:lstStyle/>
          <a:p>
            <a:r>
              <a:rPr lang="en-US"/>
              <a:t>English 1301: Composition &amp; Rhetoric I  || D. Glen Smith, instructor</a:t>
            </a:r>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1347679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685800" cy="365125"/>
          </a:xfrm>
        </p:spPr>
        <p:txBody>
          <a:bodyPr/>
          <a:lstStyle/>
          <a:p>
            <a:r>
              <a:rPr lang="en-US"/>
              <a:t>7/9/2014</a:t>
            </a:r>
            <a:endParaRPr lang="en-US" dirty="0"/>
          </a:p>
        </p:txBody>
      </p:sp>
      <p:sp>
        <p:nvSpPr>
          <p:cNvPr id="5" name="Footer Placeholder 4"/>
          <p:cNvSpPr>
            <a:spLocks noGrp="1"/>
          </p:cNvSpPr>
          <p:nvPr>
            <p:ph type="ftr" sz="quarter" idx="11"/>
          </p:nvPr>
        </p:nvSpPr>
        <p:spPr>
          <a:xfrm>
            <a:off x="1219200" y="6356350"/>
            <a:ext cx="5334000" cy="365125"/>
          </a:xfrm>
        </p:spPr>
        <p:txBody>
          <a:bodyPr/>
          <a:lstStyle>
            <a:lvl1pPr algn="l">
              <a:defRPr/>
            </a:lvl1pPr>
          </a:lstStyle>
          <a:p>
            <a:r>
              <a:rPr lang="en-US"/>
              <a:t>English 1301: Composition &amp; Rhetoric I  || D. Glen Smith, instructor</a:t>
            </a:r>
            <a:endParaRPr lang="en-US" dirty="0"/>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76678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7/9/2014</a:t>
            </a:r>
          </a:p>
        </p:txBody>
      </p:sp>
      <p:sp>
        <p:nvSpPr>
          <p:cNvPr id="5" name="Footer Placeholder 4"/>
          <p:cNvSpPr>
            <a:spLocks noGrp="1"/>
          </p:cNvSpPr>
          <p:nvPr>
            <p:ph type="ftr" sz="quarter" idx="11"/>
          </p:nvPr>
        </p:nvSpPr>
        <p:spPr/>
        <p:txBody>
          <a:bodyPr/>
          <a:lstStyle/>
          <a:p>
            <a:r>
              <a:rPr lang="en-US"/>
              <a:t>English 1301: Composition &amp; Rhetoric I  || D. Glen Smith, instructor</a:t>
            </a:r>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4274586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7/9/2014</a:t>
            </a:r>
          </a:p>
        </p:txBody>
      </p:sp>
      <p:sp>
        <p:nvSpPr>
          <p:cNvPr id="6" name="Footer Placeholder 5"/>
          <p:cNvSpPr>
            <a:spLocks noGrp="1"/>
          </p:cNvSpPr>
          <p:nvPr>
            <p:ph type="ftr" sz="quarter" idx="11"/>
          </p:nvPr>
        </p:nvSpPr>
        <p:spPr/>
        <p:txBody>
          <a:bodyPr/>
          <a:lstStyle/>
          <a:p>
            <a:r>
              <a:rPr lang="en-US"/>
              <a:t>English 1301: Composition &amp; Rhetoric I  ||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1496937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7/9/2014</a:t>
            </a:r>
          </a:p>
        </p:txBody>
      </p:sp>
      <p:sp>
        <p:nvSpPr>
          <p:cNvPr id="8" name="Footer Placeholder 7"/>
          <p:cNvSpPr>
            <a:spLocks noGrp="1"/>
          </p:cNvSpPr>
          <p:nvPr>
            <p:ph type="ftr" sz="quarter" idx="11"/>
          </p:nvPr>
        </p:nvSpPr>
        <p:spPr/>
        <p:txBody>
          <a:bodyPr/>
          <a:lstStyle/>
          <a:p>
            <a:r>
              <a:rPr lang="en-US"/>
              <a:t>English 1301: Composition &amp; Rhetoric I  || D. Glen Smith, instructor</a:t>
            </a:r>
          </a:p>
        </p:txBody>
      </p:sp>
      <p:sp>
        <p:nvSpPr>
          <p:cNvPr id="9" name="Slide Number Placeholder 8"/>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3750190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7/9/2014</a:t>
            </a:r>
          </a:p>
        </p:txBody>
      </p:sp>
      <p:sp>
        <p:nvSpPr>
          <p:cNvPr id="4" name="Footer Placeholder 3"/>
          <p:cNvSpPr>
            <a:spLocks noGrp="1"/>
          </p:cNvSpPr>
          <p:nvPr>
            <p:ph type="ftr" sz="quarter" idx="11"/>
          </p:nvPr>
        </p:nvSpPr>
        <p:spPr/>
        <p:txBody>
          <a:bodyPr/>
          <a:lstStyle/>
          <a:p>
            <a:r>
              <a:rPr lang="en-US"/>
              <a:t>English 1301: Composition &amp; Rhetoric I  || D. Glen Smith, instructor</a:t>
            </a:r>
          </a:p>
        </p:txBody>
      </p:sp>
      <p:sp>
        <p:nvSpPr>
          <p:cNvPr id="5" name="Slide Number Placeholder 4"/>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4279330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7/9/2014</a:t>
            </a:r>
          </a:p>
        </p:txBody>
      </p:sp>
      <p:sp>
        <p:nvSpPr>
          <p:cNvPr id="3" name="Footer Placeholder 2"/>
          <p:cNvSpPr>
            <a:spLocks noGrp="1"/>
          </p:cNvSpPr>
          <p:nvPr>
            <p:ph type="ftr" sz="quarter" idx="11"/>
          </p:nvPr>
        </p:nvSpPr>
        <p:spPr/>
        <p:txBody>
          <a:bodyPr/>
          <a:lstStyle/>
          <a:p>
            <a:r>
              <a:rPr lang="en-US"/>
              <a:t>English 1301: Composition &amp; Rhetoric I  || D. Glen Smith, instructor</a:t>
            </a:r>
          </a:p>
        </p:txBody>
      </p:sp>
      <p:sp>
        <p:nvSpPr>
          <p:cNvPr id="4" name="Slide Number Placeholder 3"/>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3316234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7/9/2014</a:t>
            </a:r>
          </a:p>
        </p:txBody>
      </p:sp>
      <p:sp>
        <p:nvSpPr>
          <p:cNvPr id="6" name="Footer Placeholder 5"/>
          <p:cNvSpPr>
            <a:spLocks noGrp="1"/>
          </p:cNvSpPr>
          <p:nvPr>
            <p:ph type="ftr" sz="quarter" idx="11"/>
          </p:nvPr>
        </p:nvSpPr>
        <p:spPr/>
        <p:txBody>
          <a:bodyPr/>
          <a:lstStyle/>
          <a:p>
            <a:r>
              <a:rPr lang="en-US"/>
              <a:t>English 1301: Composition &amp; Rhetoric I  ||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2054938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7/9/2014</a:t>
            </a:r>
          </a:p>
        </p:txBody>
      </p:sp>
      <p:sp>
        <p:nvSpPr>
          <p:cNvPr id="6" name="Footer Placeholder 5"/>
          <p:cNvSpPr>
            <a:spLocks noGrp="1"/>
          </p:cNvSpPr>
          <p:nvPr>
            <p:ph type="ftr" sz="quarter" idx="11"/>
          </p:nvPr>
        </p:nvSpPr>
        <p:spPr/>
        <p:txBody>
          <a:bodyPr/>
          <a:lstStyle/>
          <a:p>
            <a:r>
              <a:rPr lang="en-US"/>
              <a:t>English 1301: Composition &amp; Rhetoric I  ||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3179737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900">
                <a:solidFill>
                  <a:schemeClr val="tx1">
                    <a:tint val="75000"/>
                  </a:schemeClr>
                </a:solidFill>
                <a:latin typeface="Georgia" pitchFamily="18" charset="0"/>
              </a:defRPr>
            </a:lvl1pPr>
          </a:lstStyle>
          <a:p>
            <a:r>
              <a:rPr lang="en-US"/>
              <a:t>7/9/2014</a:t>
            </a:r>
          </a:p>
        </p:txBody>
      </p:sp>
      <p:sp>
        <p:nvSpPr>
          <p:cNvPr id="5" name="Footer Placeholder 4"/>
          <p:cNvSpPr>
            <a:spLocks noGrp="1"/>
          </p:cNvSpPr>
          <p:nvPr>
            <p:ph type="ftr" sz="quarter" idx="3"/>
          </p:nvPr>
        </p:nvSpPr>
        <p:spPr>
          <a:xfrm>
            <a:off x="2667000" y="6356350"/>
            <a:ext cx="3886200" cy="365125"/>
          </a:xfrm>
          <a:prstGeom prst="rect">
            <a:avLst/>
          </a:prstGeom>
        </p:spPr>
        <p:txBody>
          <a:bodyPr vert="horz" lIns="91440" tIns="45720" rIns="91440" bIns="45720" rtlCol="0" anchor="ctr"/>
          <a:lstStyle>
            <a:lvl1pPr algn="ctr">
              <a:defRPr sz="900">
                <a:solidFill>
                  <a:schemeClr val="tx1">
                    <a:tint val="75000"/>
                  </a:schemeClr>
                </a:solidFill>
                <a:latin typeface="Georgia" pitchFamily="18" charset="0"/>
              </a:defRPr>
            </a:lvl1pPr>
          </a:lstStyle>
          <a:p>
            <a:r>
              <a:rPr lang="en-US"/>
              <a:t>English 1301: Composition &amp; Rhetoric I  || D. Glen Smith, instructor</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900">
                <a:solidFill>
                  <a:schemeClr val="tx1">
                    <a:tint val="75000"/>
                  </a:schemeClr>
                </a:solidFill>
                <a:latin typeface="Georgia" pitchFamily="18" charset="0"/>
              </a:defRPr>
            </a:lvl1pPr>
          </a:lstStyle>
          <a:p>
            <a:fld id="{22D0A825-39AA-4E6E-8F1A-A13F0D128C6E}" type="slidenum">
              <a:rPr lang="en-US" smtClean="0"/>
              <a:pPr/>
              <a:t>‹#›</a:t>
            </a:fld>
            <a:endParaRPr lang="en-US"/>
          </a:p>
        </p:txBody>
      </p:sp>
    </p:spTree>
    <p:extLst>
      <p:ext uri="{BB962C8B-B14F-4D97-AF65-F5344CB8AC3E}">
        <p14:creationId xmlns:p14="http://schemas.microsoft.com/office/powerpoint/2010/main" val="3197548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space.com/22223-triton-moon.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Georgia" panose="02040502050405020303" pitchFamily="18" charset="0"/>
              </a:rPr>
              <a:t>Elements of Rhetoric</a:t>
            </a:r>
          </a:p>
        </p:txBody>
      </p:sp>
      <p:sp>
        <p:nvSpPr>
          <p:cNvPr id="3" name="Subtitle 2"/>
          <p:cNvSpPr>
            <a:spLocks noGrp="1"/>
          </p:cNvSpPr>
          <p:nvPr>
            <p:ph type="subTitle" idx="1"/>
          </p:nvPr>
        </p:nvSpPr>
        <p:spPr/>
        <p:txBody>
          <a:bodyPr/>
          <a:lstStyle/>
          <a:p>
            <a:endParaRPr lang="en-US"/>
          </a:p>
        </p:txBody>
      </p:sp>
      <p:sp>
        <p:nvSpPr>
          <p:cNvPr id="7" name="Footer Placeholder 6"/>
          <p:cNvSpPr>
            <a:spLocks noGrp="1"/>
          </p:cNvSpPr>
          <p:nvPr>
            <p:ph type="ftr" sz="quarter" idx="11"/>
          </p:nvPr>
        </p:nvSpPr>
        <p:spPr/>
        <p:txBody>
          <a:bodyPr/>
          <a:lstStyle/>
          <a:p>
            <a:r>
              <a:rPr lang="en-US" dirty="0"/>
              <a:t>English III: American Literature|| D. Glen Smith, instructor</a:t>
            </a:r>
          </a:p>
        </p:txBody>
      </p:sp>
      <p:sp>
        <p:nvSpPr>
          <p:cNvPr id="8" name="Slide Number Placeholder 7"/>
          <p:cNvSpPr>
            <a:spLocks noGrp="1"/>
          </p:cNvSpPr>
          <p:nvPr>
            <p:ph type="sldNum" sz="quarter" idx="12"/>
          </p:nvPr>
        </p:nvSpPr>
        <p:spPr/>
        <p:txBody>
          <a:bodyPr/>
          <a:lstStyle/>
          <a:p>
            <a:fld id="{22D0A825-39AA-4E6E-8F1A-A13F0D128C6E}" type="slidenum">
              <a:rPr lang="en-US" smtClean="0"/>
              <a:pPr/>
              <a:t>1</a:t>
            </a:fld>
            <a:endParaRPr lang="en-US"/>
          </a:p>
        </p:txBody>
      </p:sp>
    </p:spTree>
    <p:extLst>
      <p:ext uri="{BB962C8B-B14F-4D97-AF65-F5344CB8AC3E}">
        <p14:creationId xmlns:p14="http://schemas.microsoft.com/office/powerpoint/2010/main" val="3772136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Georgia" panose="02040502050405020303" pitchFamily="18" charset="0"/>
              </a:rPr>
              <a:t>Deductive &amp; Inductive Arguments</a:t>
            </a:r>
          </a:p>
        </p:txBody>
      </p:sp>
      <p:sp>
        <p:nvSpPr>
          <p:cNvPr id="3" name="Content Placeholder 2"/>
          <p:cNvSpPr>
            <a:spLocks noGrp="1"/>
          </p:cNvSpPr>
          <p:nvPr>
            <p:ph idx="1"/>
          </p:nvPr>
        </p:nvSpPr>
        <p:spPr/>
        <p:txBody>
          <a:bodyPr>
            <a:normAutofit/>
          </a:bodyPr>
          <a:lstStyle/>
          <a:p>
            <a:pPr>
              <a:buNone/>
            </a:pPr>
            <a:r>
              <a:rPr lang="en-US" dirty="0">
                <a:latin typeface="Georgia" panose="02040502050405020303" pitchFamily="18" charset="0"/>
              </a:rPr>
              <a:t>Both styles of argument are used to </a:t>
            </a:r>
          </a:p>
          <a:p>
            <a:pPr>
              <a:buNone/>
            </a:pPr>
            <a:r>
              <a:rPr lang="en-US" dirty="0">
                <a:latin typeface="Georgia" panose="02040502050405020303" pitchFamily="18" charset="0"/>
              </a:rPr>
              <a:t>construct strong hypotheses and </a:t>
            </a:r>
          </a:p>
          <a:p>
            <a:pPr>
              <a:buNone/>
            </a:pPr>
            <a:r>
              <a:rPr lang="en-US" dirty="0">
                <a:latin typeface="Georgia" panose="02040502050405020303" pitchFamily="18" charset="0"/>
              </a:rPr>
              <a:t>thesis statements. </a:t>
            </a:r>
          </a:p>
          <a:p>
            <a:pPr>
              <a:buNone/>
            </a:pPr>
            <a:endParaRPr lang="en-US" dirty="0">
              <a:latin typeface="Georgia" panose="02040502050405020303" pitchFamily="18" charset="0"/>
            </a:endParaRPr>
          </a:p>
          <a:p>
            <a:pPr>
              <a:buNone/>
            </a:pPr>
            <a:r>
              <a:rPr lang="en-US" dirty="0">
                <a:latin typeface="Georgia" panose="02040502050405020303" pitchFamily="18" charset="0"/>
              </a:rPr>
              <a:t>Both systems arrive at conclusions assumed</a:t>
            </a:r>
          </a:p>
          <a:p>
            <a:pPr>
              <a:buNone/>
            </a:pPr>
            <a:r>
              <a:rPr lang="en-US" dirty="0">
                <a:latin typeface="Georgia" panose="02040502050405020303" pitchFamily="18" charset="0"/>
              </a:rPr>
              <a:t>to establish a defendable truth.</a:t>
            </a:r>
          </a:p>
        </p:txBody>
      </p:sp>
      <p:sp>
        <p:nvSpPr>
          <p:cNvPr id="5" name="Footer Placeholder 4"/>
          <p:cNvSpPr>
            <a:spLocks noGrp="1"/>
          </p:cNvSpPr>
          <p:nvPr>
            <p:ph type="ftr" sz="quarter" idx="11"/>
          </p:nvPr>
        </p:nvSpPr>
        <p:spPr/>
        <p:txBody>
          <a:bodyPr/>
          <a:lstStyle/>
          <a:p>
            <a:r>
              <a:rPr lang="en-US" dirty="0"/>
              <a:t>English III: American Literature||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2</a:t>
            </a:fld>
            <a:endParaRPr lang="en-US"/>
          </a:p>
        </p:txBody>
      </p:sp>
    </p:spTree>
    <p:extLst>
      <p:ext uri="{BB962C8B-B14F-4D97-AF65-F5344CB8AC3E}">
        <p14:creationId xmlns:p14="http://schemas.microsoft.com/office/powerpoint/2010/main" val="3248151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Georgia" panose="02040502050405020303" pitchFamily="18" charset="0"/>
              </a:rPr>
              <a:t>Definition of Deductive Arguments</a:t>
            </a:r>
          </a:p>
        </p:txBody>
      </p:sp>
      <p:sp>
        <p:nvSpPr>
          <p:cNvPr id="3" name="Content Placeholder 2"/>
          <p:cNvSpPr>
            <a:spLocks noGrp="1"/>
          </p:cNvSpPr>
          <p:nvPr>
            <p:ph idx="1"/>
          </p:nvPr>
        </p:nvSpPr>
        <p:spPr/>
        <p:txBody>
          <a:bodyPr>
            <a:normAutofit fontScale="92500" lnSpcReduction="10000"/>
          </a:bodyPr>
          <a:lstStyle/>
          <a:p>
            <a:r>
              <a:rPr lang="en-US" b="1" dirty="0">
                <a:latin typeface="Georgia" panose="02040502050405020303" pitchFamily="18" charset="0"/>
              </a:rPr>
              <a:t>Deduction</a:t>
            </a:r>
            <a:r>
              <a:rPr lang="en-US" dirty="0">
                <a:latin typeface="Georgia" panose="02040502050405020303" pitchFamily="18" charset="0"/>
              </a:rPr>
              <a:t>—a style of argument which draws conclusions from evidence assumed to be true; the results are expected to be valid and based on truth.</a:t>
            </a:r>
          </a:p>
          <a:p>
            <a:r>
              <a:rPr lang="en-US" dirty="0">
                <a:latin typeface="Georgia" panose="02040502050405020303" pitchFamily="18" charset="0"/>
              </a:rPr>
              <a:t>Information provided must move from </a:t>
            </a:r>
            <a:r>
              <a:rPr lang="en-US" dirty="0">
                <a:solidFill>
                  <a:srgbClr val="FF0000"/>
                </a:solidFill>
                <a:latin typeface="Georgia" panose="02040502050405020303" pitchFamily="18" charset="0"/>
              </a:rPr>
              <a:t>general observations </a:t>
            </a:r>
            <a:r>
              <a:rPr lang="en-US" dirty="0">
                <a:latin typeface="Georgia" panose="02040502050405020303" pitchFamily="18" charset="0"/>
              </a:rPr>
              <a:t>to </a:t>
            </a:r>
            <a:r>
              <a:rPr lang="en-US" dirty="0">
                <a:solidFill>
                  <a:srgbClr val="FF0000"/>
                </a:solidFill>
                <a:latin typeface="Georgia" panose="02040502050405020303" pitchFamily="18" charset="0"/>
              </a:rPr>
              <a:t>specific notions</a:t>
            </a:r>
            <a:r>
              <a:rPr lang="en-US" dirty="0">
                <a:latin typeface="Georgia" panose="02040502050405020303" pitchFamily="18" charset="0"/>
              </a:rPr>
              <a:t>. </a:t>
            </a:r>
          </a:p>
          <a:p>
            <a:r>
              <a:rPr lang="en-US" dirty="0">
                <a:latin typeface="Georgia" panose="02040502050405020303" pitchFamily="18" charset="0"/>
              </a:rPr>
              <a:t>Consider Sherlock Holmes, the classic example, taking evidence from a scene to </a:t>
            </a:r>
            <a:r>
              <a:rPr lang="en-US" dirty="0">
                <a:solidFill>
                  <a:srgbClr val="C00000"/>
                </a:solidFill>
                <a:latin typeface="Georgia" panose="02040502050405020303" pitchFamily="18" charset="0"/>
              </a:rPr>
              <a:t>deduce</a:t>
            </a:r>
            <a:r>
              <a:rPr lang="en-US" dirty="0">
                <a:latin typeface="Georgia" panose="02040502050405020303" pitchFamily="18" charset="0"/>
              </a:rPr>
              <a:t> the criminal mastermind behind the crime; highly skilled in logic and reason.</a:t>
            </a:r>
          </a:p>
        </p:txBody>
      </p:sp>
      <p:sp>
        <p:nvSpPr>
          <p:cNvPr id="5" name="Footer Placeholder 4"/>
          <p:cNvSpPr>
            <a:spLocks noGrp="1"/>
          </p:cNvSpPr>
          <p:nvPr>
            <p:ph type="ftr" sz="quarter" idx="11"/>
          </p:nvPr>
        </p:nvSpPr>
        <p:spPr/>
        <p:txBody>
          <a:bodyPr/>
          <a:lstStyle/>
          <a:p>
            <a:r>
              <a:rPr lang="en-US" dirty="0"/>
              <a:t>English III: American Literature||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3</a:t>
            </a:fld>
            <a:endParaRPr lang="en-US"/>
          </a:p>
        </p:txBody>
      </p:sp>
    </p:spTree>
    <p:extLst>
      <p:ext uri="{BB962C8B-B14F-4D97-AF65-F5344CB8AC3E}">
        <p14:creationId xmlns:p14="http://schemas.microsoft.com/office/powerpoint/2010/main" val="3248151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eorgia" panose="02040502050405020303" pitchFamily="18" charset="0"/>
              </a:rPr>
              <a:t>Thomas Jefferson</a:t>
            </a:r>
          </a:p>
        </p:txBody>
      </p:sp>
      <p:sp>
        <p:nvSpPr>
          <p:cNvPr id="3" name="Content Placeholder 2"/>
          <p:cNvSpPr>
            <a:spLocks noGrp="1"/>
          </p:cNvSpPr>
          <p:nvPr>
            <p:ph idx="1"/>
          </p:nvPr>
        </p:nvSpPr>
        <p:spPr/>
        <p:txBody>
          <a:bodyPr>
            <a:normAutofit fontScale="92500"/>
          </a:bodyPr>
          <a:lstStyle/>
          <a:p>
            <a:pPr marL="0" indent="0">
              <a:buNone/>
            </a:pPr>
            <a:r>
              <a:rPr lang="en-US" b="1" dirty="0">
                <a:latin typeface="Georgia" panose="02040502050405020303" pitchFamily="18" charset="0"/>
              </a:rPr>
              <a:t>In his various drafts of the </a:t>
            </a:r>
            <a:r>
              <a:rPr lang="en-US" b="1" i="1" dirty="0">
                <a:latin typeface="Georgia" panose="02040502050405020303" pitchFamily="18" charset="0"/>
              </a:rPr>
              <a:t>Declaration of Independence</a:t>
            </a:r>
            <a:r>
              <a:rPr lang="en-US" b="1" dirty="0">
                <a:latin typeface="Georgia" panose="02040502050405020303" pitchFamily="18" charset="0"/>
              </a:rPr>
              <a:t>, </a:t>
            </a:r>
            <a:r>
              <a:rPr lang="en-US" dirty="0">
                <a:latin typeface="Georgia" panose="02040502050405020303" pitchFamily="18" charset="0"/>
              </a:rPr>
              <a:t>Jefferson uses a deductive rationale to justify the colonies’ position for abandoning English rule. </a:t>
            </a:r>
          </a:p>
          <a:p>
            <a:pPr marL="0" indent="0">
              <a:buNone/>
            </a:pPr>
            <a:r>
              <a:rPr lang="en-US" dirty="0">
                <a:latin typeface="Georgia" panose="02040502050405020303" pitchFamily="18" charset="0"/>
              </a:rPr>
              <a:t>• explaining laws and regulations is best </a:t>
            </a:r>
            <a:br>
              <a:rPr lang="en-US" dirty="0">
                <a:latin typeface="Georgia" panose="02040502050405020303" pitchFamily="18" charset="0"/>
              </a:rPr>
            </a:br>
            <a:r>
              <a:rPr lang="en-US" dirty="0">
                <a:latin typeface="Georgia" panose="02040502050405020303" pitchFamily="18" charset="0"/>
              </a:rPr>
              <a:t>   expressed through deduction </a:t>
            </a:r>
          </a:p>
          <a:p>
            <a:pPr marL="0" indent="0">
              <a:buNone/>
            </a:pPr>
            <a:r>
              <a:rPr lang="en-US" dirty="0">
                <a:latin typeface="Georgia" panose="02040502050405020303" pitchFamily="18" charset="0"/>
              </a:rPr>
              <a:t>• notice in the example provided that he moves </a:t>
            </a:r>
            <a:br>
              <a:rPr lang="en-US" dirty="0">
                <a:latin typeface="Georgia" panose="02040502050405020303" pitchFamily="18" charset="0"/>
              </a:rPr>
            </a:br>
            <a:r>
              <a:rPr lang="en-US" dirty="0">
                <a:latin typeface="Georgia" panose="02040502050405020303" pitchFamily="18" charset="0"/>
              </a:rPr>
              <a:t>   from a </a:t>
            </a:r>
            <a:r>
              <a:rPr lang="en-US" dirty="0" smtClean="0">
                <a:latin typeface="Georgia" panose="02040502050405020303" pitchFamily="18" charset="0"/>
              </a:rPr>
              <a:t>general observation (topic sentence) </a:t>
            </a:r>
            <a:br>
              <a:rPr lang="en-US" dirty="0" smtClean="0">
                <a:latin typeface="Georgia" panose="02040502050405020303" pitchFamily="18" charset="0"/>
              </a:rPr>
            </a:br>
            <a:r>
              <a:rPr lang="en-US" dirty="0" smtClean="0">
                <a:latin typeface="Georgia" panose="02040502050405020303" pitchFamily="18" charset="0"/>
              </a:rPr>
              <a:t>   to a specific point (his thesis)</a:t>
            </a:r>
            <a:endParaRPr lang="en-US" dirty="0">
              <a:latin typeface="Georgia" panose="02040502050405020303" pitchFamily="18" charset="0"/>
            </a:endParaRPr>
          </a:p>
        </p:txBody>
      </p:sp>
      <p:sp>
        <p:nvSpPr>
          <p:cNvPr id="5" name="Footer Placeholder 4"/>
          <p:cNvSpPr>
            <a:spLocks noGrp="1"/>
          </p:cNvSpPr>
          <p:nvPr>
            <p:ph type="ftr" sz="quarter" idx="11"/>
          </p:nvPr>
        </p:nvSpPr>
        <p:spPr/>
        <p:txBody>
          <a:bodyPr/>
          <a:lstStyle/>
          <a:p>
            <a:r>
              <a:rPr lang="en-US" dirty="0"/>
              <a:t>English III: American Literature||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4</a:t>
            </a:fld>
            <a:endParaRPr lang="en-US"/>
          </a:p>
        </p:txBody>
      </p:sp>
    </p:spTree>
    <p:extLst>
      <p:ext uri="{BB962C8B-B14F-4D97-AF65-F5344CB8AC3E}">
        <p14:creationId xmlns:p14="http://schemas.microsoft.com/office/powerpoint/2010/main" val="307934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eorgia" panose="02040502050405020303" pitchFamily="18" charset="0"/>
              </a:rPr>
              <a:t>Thomas Jefferson</a:t>
            </a:r>
          </a:p>
        </p:txBody>
      </p:sp>
      <p:sp>
        <p:nvSpPr>
          <p:cNvPr id="3" name="Content Placeholder 2"/>
          <p:cNvSpPr>
            <a:spLocks noGrp="1"/>
          </p:cNvSpPr>
          <p:nvPr>
            <p:ph idx="1"/>
          </p:nvPr>
        </p:nvSpPr>
        <p:spPr/>
        <p:txBody>
          <a:bodyPr>
            <a:normAutofit fontScale="55000" lnSpcReduction="20000"/>
          </a:bodyPr>
          <a:lstStyle/>
          <a:p>
            <a:pPr marL="0" indent="0">
              <a:buNone/>
            </a:pPr>
            <a:r>
              <a:rPr lang="en-US" dirty="0">
                <a:solidFill>
                  <a:srgbClr val="C00000"/>
                </a:solidFill>
                <a:latin typeface="Georgia" panose="02040502050405020303" pitchFamily="18" charset="0"/>
              </a:rPr>
              <a:t>We hold these truths to be self-evident, </a:t>
            </a:r>
            <a:r>
              <a:rPr lang="en-US" dirty="0">
                <a:latin typeface="Georgia" panose="02040502050405020303" pitchFamily="18" charset="0"/>
              </a:rPr>
              <a:t>that all men are created equal, that they are endowed by their Creator with certain unalienable Rights, that among these are Life, Liberty and the pursuit of Happiness.</a:t>
            </a:r>
          </a:p>
          <a:p>
            <a:pPr marL="0" indent="0">
              <a:buNone/>
            </a:pPr>
            <a:endParaRPr lang="en-US" dirty="0">
              <a:latin typeface="Georgia" panose="02040502050405020303" pitchFamily="18" charset="0"/>
            </a:endParaRPr>
          </a:p>
          <a:p>
            <a:pPr marL="0" indent="0">
              <a:buNone/>
            </a:pPr>
            <a:r>
              <a:rPr lang="en-US" dirty="0">
                <a:latin typeface="Georgia" panose="02040502050405020303" pitchFamily="18" charset="0"/>
              </a:rPr>
              <a:t>That to secure these rights, Governments are instituted among Men, deriving their just powers from the consent of the governed, That whenever any Form of Government becomes destructive of these ends, it is the Right of the People to alter or to abolish it, and to institute new Government, laying its foundation on such principles and organizing its powers in such form, as to them shall seem most likely to effect their Safety and Happiness. Prudence, indeed, will dictate that Governments long established should not be changed for light and transient causes; and accordingly all experience hath shewn, that mankind are more disposed to suffer, while evils are sufferable, than to right themselves by abolishing the forms to which they are accustomed. </a:t>
            </a:r>
            <a:r>
              <a:rPr lang="en-US" dirty="0">
                <a:solidFill>
                  <a:srgbClr val="C00000"/>
                </a:solidFill>
                <a:latin typeface="Georgia" panose="02040502050405020303" pitchFamily="18" charset="0"/>
              </a:rPr>
              <a:t>But when a long train of abuses and usurpations, pursuing invariably the same Object evinces a design to reduce them under absolute Despotism, it is their right, it is their duty, to throw off such Government, and to provide new Guards for their future security.</a:t>
            </a:r>
          </a:p>
        </p:txBody>
      </p:sp>
      <p:sp>
        <p:nvSpPr>
          <p:cNvPr id="5" name="Footer Placeholder 4"/>
          <p:cNvSpPr>
            <a:spLocks noGrp="1"/>
          </p:cNvSpPr>
          <p:nvPr>
            <p:ph type="ftr" sz="quarter" idx="11"/>
          </p:nvPr>
        </p:nvSpPr>
        <p:spPr/>
        <p:txBody>
          <a:bodyPr/>
          <a:lstStyle/>
          <a:p>
            <a:r>
              <a:rPr lang="en-US" dirty="0"/>
              <a:t>English III: American Literature||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5</a:t>
            </a:fld>
            <a:endParaRPr lang="en-US"/>
          </a:p>
        </p:txBody>
      </p:sp>
    </p:spTree>
    <p:extLst>
      <p:ext uri="{BB962C8B-B14F-4D97-AF65-F5344CB8AC3E}">
        <p14:creationId xmlns:p14="http://schemas.microsoft.com/office/powerpoint/2010/main" val="2360639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Georgia" panose="02040502050405020303" pitchFamily="18" charset="0"/>
              </a:rPr>
              <a:t>Definition of Inductive Arguments</a:t>
            </a:r>
          </a:p>
        </p:txBody>
      </p:sp>
      <p:sp>
        <p:nvSpPr>
          <p:cNvPr id="3" name="Content Placeholder 2"/>
          <p:cNvSpPr>
            <a:spLocks noGrp="1"/>
          </p:cNvSpPr>
          <p:nvPr>
            <p:ph idx="1"/>
          </p:nvPr>
        </p:nvSpPr>
        <p:spPr/>
        <p:txBody>
          <a:bodyPr>
            <a:normAutofit fontScale="92500"/>
          </a:bodyPr>
          <a:lstStyle/>
          <a:p>
            <a:r>
              <a:rPr lang="en-US" b="1" dirty="0">
                <a:latin typeface="Georgia" panose="02040502050405020303" pitchFamily="18" charset="0"/>
              </a:rPr>
              <a:t>Induction</a:t>
            </a:r>
            <a:r>
              <a:rPr lang="en-US" dirty="0">
                <a:latin typeface="Georgia" panose="02040502050405020303" pitchFamily="18" charset="0"/>
              </a:rPr>
              <a:t>—a style of argument which moves from </a:t>
            </a:r>
            <a:r>
              <a:rPr lang="en-US" dirty="0">
                <a:solidFill>
                  <a:srgbClr val="FF0000"/>
                </a:solidFill>
                <a:latin typeface="Georgia" panose="02040502050405020303" pitchFamily="18" charset="0"/>
              </a:rPr>
              <a:t>specific</a:t>
            </a:r>
            <a:r>
              <a:rPr lang="en-US" dirty="0">
                <a:latin typeface="Georgia" panose="02040502050405020303" pitchFamily="18" charset="0"/>
              </a:rPr>
              <a:t> facts (or basic observations of an event) to </a:t>
            </a:r>
            <a:r>
              <a:rPr lang="en-US" dirty="0">
                <a:solidFill>
                  <a:srgbClr val="FF0000"/>
                </a:solidFill>
                <a:latin typeface="Georgia" panose="02040502050405020303" pitchFamily="18" charset="0"/>
              </a:rPr>
              <a:t>generalities</a:t>
            </a:r>
            <a:r>
              <a:rPr lang="en-US" dirty="0">
                <a:latin typeface="Georgia" panose="02040502050405020303" pitchFamily="18" charset="0"/>
              </a:rPr>
              <a:t> </a:t>
            </a:r>
          </a:p>
          <a:p>
            <a:r>
              <a:rPr lang="en-US" dirty="0">
                <a:latin typeface="Georgia" panose="02040502050405020303" pitchFamily="18" charset="0"/>
              </a:rPr>
              <a:t>Such arguments can be based on personal experiences and then applied to broader conclusions resolving issues within global society or a smaller, individual community.</a:t>
            </a:r>
          </a:p>
          <a:p>
            <a:r>
              <a:rPr lang="en-US" dirty="0">
                <a:solidFill>
                  <a:srgbClr val="FF0000"/>
                </a:solidFill>
                <a:latin typeface="Georgia" panose="02040502050405020303" pitchFamily="18" charset="0"/>
              </a:rPr>
              <a:t>Moral themes</a:t>
            </a:r>
            <a:r>
              <a:rPr lang="en-US" dirty="0">
                <a:latin typeface="Georgia" panose="02040502050405020303" pitchFamily="18" charset="0"/>
              </a:rPr>
              <a:t> or </a:t>
            </a:r>
            <a:r>
              <a:rPr lang="en-US" dirty="0">
                <a:solidFill>
                  <a:srgbClr val="FF0000"/>
                </a:solidFill>
                <a:latin typeface="Georgia" panose="02040502050405020303" pitchFamily="18" charset="0"/>
              </a:rPr>
              <a:t>scientific proposals </a:t>
            </a:r>
            <a:r>
              <a:rPr lang="en-US" dirty="0">
                <a:latin typeface="Georgia" panose="02040502050405020303" pitchFamily="18" charset="0"/>
              </a:rPr>
              <a:t>work best with inductive arguments. </a:t>
            </a:r>
          </a:p>
          <a:p>
            <a:pPr marL="0" indent="0">
              <a:buNone/>
            </a:pPr>
            <a:endParaRPr lang="en-US" dirty="0">
              <a:latin typeface="Georgia" panose="02040502050405020303" pitchFamily="18" charset="0"/>
            </a:endParaRPr>
          </a:p>
        </p:txBody>
      </p:sp>
      <p:sp>
        <p:nvSpPr>
          <p:cNvPr id="5" name="Footer Placeholder 4"/>
          <p:cNvSpPr>
            <a:spLocks noGrp="1"/>
          </p:cNvSpPr>
          <p:nvPr>
            <p:ph type="ftr" sz="quarter" idx="11"/>
          </p:nvPr>
        </p:nvSpPr>
        <p:spPr/>
        <p:txBody>
          <a:bodyPr/>
          <a:lstStyle/>
          <a:p>
            <a:r>
              <a:rPr lang="en-US" dirty="0"/>
              <a:t>English III: American Literature||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6</a:t>
            </a:fld>
            <a:endParaRPr lang="en-US"/>
          </a:p>
        </p:txBody>
      </p:sp>
    </p:spTree>
    <p:extLst>
      <p:ext uri="{BB962C8B-B14F-4D97-AF65-F5344CB8AC3E}">
        <p14:creationId xmlns:p14="http://schemas.microsoft.com/office/powerpoint/2010/main" val="3171103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eorgia" panose="02040502050405020303" pitchFamily="18" charset="0"/>
              </a:rPr>
              <a:t>Elizabeth Howell</a:t>
            </a:r>
          </a:p>
        </p:txBody>
      </p:sp>
      <p:sp>
        <p:nvSpPr>
          <p:cNvPr id="3" name="Content Placeholder 2"/>
          <p:cNvSpPr>
            <a:spLocks noGrp="1"/>
          </p:cNvSpPr>
          <p:nvPr>
            <p:ph idx="1"/>
          </p:nvPr>
        </p:nvSpPr>
        <p:spPr/>
        <p:txBody>
          <a:bodyPr>
            <a:normAutofit/>
          </a:bodyPr>
          <a:lstStyle/>
          <a:p>
            <a:pPr marL="0" indent="0">
              <a:buNone/>
            </a:pPr>
            <a:r>
              <a:rPr lang="en-US" b="1" dirty="0">
                <a:latin typeface="Georgia" panose="02040502050405020303" pitchFamily="18" charset="0"/>
              </a:rPr>
              <a:t>In a recently published article on the </a:t>
            </a:r>
            <a:r>
              <a:rPr lang="en-US" b="1" i="1" dirty="0">
                <a:latin typeface="Georgia" panose="02040502050405020303" pitchFamily="18" charset="0"/>
              </a:rPr>
              <a:t>Space.com</a:t>
            </a:r>
            <a:r>
              <a:rPr lang="en-US" b="1" dirty="0">
                <a:latin typeface="Georgia" panose="02040502050405020303" pitchFamily="18" charset="0"/>
              </a:rPr>
              <a:t> website, (Jan. 2018) </a:t>
            </a:r>
            <a:r>
              <a:rPr lang="en-US" dirty="0">
                <a:latin typeface="Georgia" panose="02040502050405020303" pitchFamily="18" charset="0"/>
              </a:rPr>
              <a:t>“</a:t>
            </a:r>
            <a:r>
              <a:rPr lang="en-US" dirty="0">
                <a:latin typeface="Georgia" panose="02040502050405020303" pitchFamily="18" charset="0"/>
                <a:hlinkClick r:id="rId2"/>
              </a:rPr>
              <a:t>Triton: Neptune’s Odd Moon</a:t>
            </a:r>
            <a:r>
              <a:rPr lang="en-US" dirty="0">
                <a:latin typeface="Georgia" panose="02040502050405020303" pitchFamily="18" charset="0"/>
              </a:rPr>
              <a:t>,” the author Elizabeth Howell uses an inductive outline in her introductory paragraphs</a:t>
            </a:r>
            <a:br>
              <a:rPr lang="en-US" dirty="0">
                <a:latin typeface="Georgia" panose="02040502050405020303" pitchFamily="18" charset="0"/>
              </a:rPr>
            </a:br>
            <a:r>
              <a:rPr lang="en-US" dirty="0">
                <a:latin typeface="Georgia" panose="02040502050405020303" pitchFamily="18" charset="0"/>
              </a:rPr>
              <a:t>• based on observations and past evidence</a:t>
            </a:r>
          </a:p>
          <a:p>
            <a:pPr marL="0" indent="0">
              <a:buNone/>
            </a:pPr>
            <a:r>
              <a:rPr lang="en-US" dirty="0">
                <a:latin typeface="Georgia" panose="02040502050405020303" pitchFamily="18" charset="0"/>
              </a:rPr>
              <a:t>• conclusion shows a </a:t>
            </a:r>
            <a:r>
              <a:rPr lang="en-US" u="sng" dirty="0">
                <a:latin typeface="Georgia" panose="02040502050405020303" pitchFamily="18" charset="0"/>
              </a:rPr>
              <a:t>probable</a:t>
            </a:r>
            <a:r>
              <a:rPr lang="en-US" dirty="0">
                <a:latin typeface="Georgia" panose="02040502050405020303" pitchFamily="18" charset="0"/>
              </a:rPr>
              <a:t> analysis</a:t>
            </a:r>
          </a:p>
        </p:txBody>
      </p:sp>
      <p:sp>
        <p:nvSpPr>
          <p:cNvPr id="5" name="Footer Placeholder 4"/>
          <p:cNvSpPr>
            <a:spLocks noGrp="1"/>
          </p:cNvSpPr>
          <p:nvPr>
            <p:ph type="ftr" sz="quarter" idx="11"/>
          </p:nvPr>
        </p:nvSpPr>
        <p:spPr/>
        <p:txBody>
          <a:bodyPr/>
          <a:lstStyle/>
          <a:p>
            <a:r>
              <a:rPr lang="en-US" dirty="0"/>
              <a:t>English III: American Literature||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7</a:t>
            </a:fld>
            <a:endParaRPr lang="en-US"/>
          </a:p>
        </p:txBody>
      </p:sp>
    </p:spTree>
    <p:extLst>
      <p:ext uri="{BB962C8B-B14F-4D97-AF65-F5344CB8AC3E}">
        <p14:creationId xmlns:p14="http://schemas.microsoft.com/office/powerpoint/2010/main" val="397238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eorgia" panose="02040502050405020303" pitchFamily="18" charset="0"/>
              </a:rPr>
              <a:t>Elizabeth Howell</a:t>
            </a:r>
          </a:p>
        </p:txBody>
      </p:sp>
      <p:sp>
        <p:nvSpPr>
          <p:cNvPr id="3" name="Content Placeholder 2"/>
          <p:cNvSpPr>
            <a:spLocks noGrp="1"/>
          </p:cNvSpPr>
          <p:nvPr>
            <p:ph idx="1"/>
          </p:nvPr>
        </p:nvSpPr>
        <p:spPr/>
        <p:txBody>
          <a:bodyPr>
            <a:normAutofit fontScale="62500" lnSpcReduction="20000"/>
          </a:bodyPr>
          <a:lstStyle/>
          <a:p>
            <a:pPr marL="0" indent="0" fontAlgn="base">
              <a:buNone/>
            </a:pPr>
            <a:r>
              <a:rPr lang="en-US" dirty="0">
                <a:solidFill>
                  <a:srgbClr val="C00000"/>
                </a:solidFill>
                <a:latin typeface="Georgia" panose="02040502050405020303" pitchFamily="18" charset="0"/>
              </a:rPr>
              <a:t>Triton is the largest of Neptune's moons. </a:t>
            </a:r>
            <a:r>
              <a:rPr lang="en-US" dirty="0">
                <a:latin typeface="Georgia" panose="02040502050405020303" pitchFamily="18" charset="0"/>
              </a:rPr>
              <a:t>Discovered in 1846 by British astronomer William </a:t>
            </a:r>
            <a:r>
              <a:rPr lang="en-US" dirty="0" err="1">
                <a:latin typeface="Georgia" panose="02040502050405020303" pitchFamily="18" charset="0"/>
              </a:rPr>
              <a:t>Lassell</a:t>
            </a:r>
            <a:r>
              <a:rPr lang="en-US" dirty="0">
                <a:latin typeface="Georgia" panose="02040502050405020303" pitchFamily="18" charset="0"/>
              </a:rPr>
              <a:t> — just weeks after Neptune itself was found — the moon showed some strange characteristics as astronomers learned more about it.</a:t>
            </a:r>
          </a:p>
          <a:p>
            <a:pPr marL="0" indent="0" fontAlgn="base">
              <a:buNone/>
            </a:pPr>
            <a:r>
              <a:rPr lang="en-US" dirty="0">
                <a:latin typeface="Georgia" panose="02040502050405020303" pitchFamily="18" charset="0"/>
              </a:rPr>
              <a:t>To NASA's knowledge, Triton is the only moon in the solar system that orbits in a direction opposite to the rotation of its planet. Additionally, its surface is a study of contrasts, with smooth plains appearing to be right next to cratered surfaces.</a:t>
            </a:r>
          </a:p>
          <a:p>
            <a:pPr marL="0" indent="0" fontAlgn="base">
              <a:buNone/>
            </a:pPr>
            <a:r>
              <a:rPr lang="en-US" dirty="0">
                <a:latin typeface="Georgia" panose="02040502050405020303" pitchFamily="18" charset="0"/>
              </a:rPr>
              <a:t>No spacecraft has gone to Neptune since the 1980s, but telescopes are capturing new data on Triton from the ground. A notable recent find was discovering seasons on the moon, using the European Southern Observatory's Very Large Telescope in Chile.</a:t>
            </a:r>
          </a:p>
          <a:p>
            <a:pPr marL="0" indent="0" fontAlgn="base">
              <a:buNone/>
            </a:pPr>
            <a:r>
              <a:rPr lang="en-US" dirty="0">
                <a:latin typeface="Georgia" panose="02040502050405020303" pitchFamily="18" charset="0"/>
              </a:rPr>
              <a:t>Renewed interest in Triton began shortly after the New Horizons mission flew past Pluto in 2015. NASA released the best high-resolution map of Triton to date in 2014 in anticipation of the flyby,</a:t>
            </a:r>
            <a:r>
              <a:rPr lang="en-US" dirty="0">
                <a:solidFill>
                  <a:srgbClr val="C00000"/>
                </a:solidFill>
                <a:latin typeface="Georgia" panose="02040502050405020303" pitchFamily="18" charset="0"/>
              </a:rPr>
              <a:t> because </a:t>
            </a:r>
            <a:r>
              <a:rPr lang="en-US" u="sng" dirty="0">
                <a:solidFill>
                  <a:srgbClr val="C00000"/>
                </a:solidFill>
                <a:latin typeface="Georgia" panose="02040502050405020303" pitchFamily="18" charset="0"/>
              </a:rPr>
              <a:t>it is believed </a:t>
            </a:r>
            <a:r>
              <a:rPr lang="en-US" dirty="0">
                <a:solidFill>
                  <a:srgbClr val="C00000"/>
                </a:solidFill>
                <a:latin typeface="Georgia" panose="02040502050405020303" pitchFamily="18" charset="0"/>
              </a:rPr>
              <a:t>that Triton and Pluto could share a similar history. They are of similar size, have nitrogen in their atmospheres and also icy surfaces.</a:t>
            </a:r>
          </a:p>
        </p:txBody>
      </p:sp>
      <p:sp>
        <p:nvSpPr>
          <p:cNvPr id="5" name="Footer Placeholder 4"/>
          <p:cNvSpPr>
            <a:spLocks noGrp="1"/>
          </p:cNvSpPr>
          <p:nvPr>
            <p:ph type="ftr" sz="quarter" idx="11"/>
          </p:nvPr>
        </p:nvSpPr>
        <p:spPr/>
        <p:txBody>
          <a:bodyPr/>
          <a:lstStyle/>
          <a:p>
            <a:r>
              <a:rPr lang="en-US" dirty="0"/>
              <a:t>English III: American Literature|| D. Glen Smith, instructor</a:t>
            </a:r>
          </a:p>
        </p:txBody>
      </p:sp>
      <p:sp>
        <p:nvSpPr>
          <p:cNvPr id="7" name="Slide Number Placeholder 6"/>
          <p:cNvSpPr>
            <a:spLocks noGrp="1"/>
          </p:cNvSpPr>
          <p:nvPr>
            <p:ph type="sldNum" sz="quarter" idx="12"/>
          </p:nvPr>
        </p:nvSpPr>
        <p:spPr/>
        <p:txBody>
          <a:bodyPr/>
          <a:lstStyle/>
          <a:p>
            <a:fld id="{22D0A825-39AA-4E6E-8F1A-A13F0D128C6E}" type="slidenum">
              <a:rPr lang="en-US" smtClean="0"/>
              <a:pPr/>
              <a:t>8</a:t>
            </a:fld>
            <a:endParaRPr lang="en-US"/>
          </a:p>
        </p:txBody>
      </p:sp>
    </p:spTree>
    <p:extLst>
      <p:ext uri="{BB962C8B-B14F-4D97-AF65-F5344CB8AC3E}">
        <p14:creationId xmlns:p14="http://schemas.microsoft.com/office/powerpoint/2010/main" val="222877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620</TotalTime>
  <Words>401</Words>
  <Application>Microsoft Office PowerPoint</Application>
  <PresentationFormat>On-screen Show (4:3)</PresentationFormat>
  <Paragraphs>49</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Elements of Rhetoric</vt:lpstr>
      <vt:lpstr>Deductive &amp; Inductive Arguments</vt:lpstr>
      <vt:lpstr>Definition of Deductive Arguments</vt:lpstr>
      <vt:lpstr>Thomas Jefferson</vt:lpstr>
      <vt:lpstr>Thomas Jefferson</vt:lpstr>
      <vt:lpstr>Definition of Inductive Arguments</vt:lpstr>
      <vt:lpstr>Elizabeth Howell</vt:lpstr>
      <vt:lpstr>Elizabeth Howell</vt:lpstr>
    </vt:vector>
  </TitlesOfParts>
  <Company>Wharton County Junior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Rhetoric</dc:title>
  <dc:creator>WCJC</dc:creator>
  <cp:lastModifiedBy>David Glen Smith</cp:lastModifiedBy>
  <cp:revision>95</cp:revision>
  <cp:lastPrinted>2015-08-04T20:48:42Z</cp:lastPrinted>
  <dcterms:created xsi:type="dcterms:W3CDTF">2014-06-25T15:15:52Z</dcterms:created>
  <dcterms:modified xsi:type="dcterms:W3CDTF">2018-01-30T16:22:04Z</dcterms:modified>
</cp:coreProperties>
</file>