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0" r:id="rId5"/>
    <p:sldId id="266" r:id="rId6"/>
    <p:sldId id="268" r:id="rId7"/>
    <p:sldId id="269" r:id="rId8"/>
    <p:sldId id="270" r:id="rId9"/>
    <p:sldId id="271" r:id="rId10"/>
    <p:sldId id="259" r:id="rId11"/>
    <p:sldId id="273" r:id="rId12"/>
    <p:sldId id="274" r:id="rId13"/>
    <p:sldId id="272" r:id="rId14"/>
    <p:sldId id="261" r:id="rId15"/>
    <p:sldId id="262" r:id="rId16"/>
    <p:sldId id="263" r:id="rId17"/>
    <p:sldId id="264" r:id="rId18"/>
    <p:sldId id="265" r:id="rId19"/>
    <p:sldId id="267" r:id="rId20"/>
    <p:sldId id="275"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116" d="100"/>
          <a:sy n="11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7/18/2016</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7/18/2016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extLst>
      <p:ext uri="{BB962C8B-B14F-4D97-AF65-F5344CB8AC3E}">
        <p14:creationId xmlns:p14="http://schemas.microsoft.com/office/powerpoint/2010/main" val="172898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a:p>
        </p:txBody>
      </p:sp>
    </p:spTree>
    <p:extLst>
      <p:ext uri="{BB962C8B-B14F-4D97-AF65-F5344CB8AC3E}">
        <p14:creationId xmlns:p14="http://schemas.microsoft.com/office/powerpoint/2010/main" val="1812394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8</a:t>
            </a:fld>
            <a:endParaRPr lang="en-US"/>
          </a:p>
        </p:txBody>
      </p:sp>
    </p:spTree>
    <p:extLst>
      <p:ext uri="{BB962C8B-B14F-4D97-AF65-F5344CB8AC3E}">
        <p14:creationId xmlns:p14="http://schemas.microsoft.com/office/powerpoint/2010/main" val="4004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9</a:t>
            </a:fld>
            <a:endParaRPr lang="en-US"/>
          </a:p>
        </p:txBody>
      </p:sp>
    </p:spTree>
    <p:extLst>
      <p:ext uri="{BB962C8B-B14F-4D97-AF65-F5344CB8AC3E}">
        <p14:creationId xmlns:p14="http://schemas.microsoft.com/office/powerpoint/2010/main" val="223871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smtClean="0"/>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685800" cy="365125"/>
          </a:xfrm>
        </p:spPr>
        <p:txBody>
          <a:bodyPr/>
          <a:lstStyle/>
          <a:p>
            <a:r>
              <a:rPr lang="en-US" dirty="0" smtClean="0"/>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dirty="0" smtClean="0"/>
              <a:t>|| 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
        <p:nvSpPr>
          <p:cNvPr id="8" name="Footer Placeholder 7"/>
          <p:cNvSpPr>
            <a:spLocks noGrp="1"/>
          </p:cNvSpPr>
          <p:nvPr>
            <p:ph type="ftr" sz="quarter" idx="11"/>
          </p:nvPr>
        </p:nvSpPr>
        <p:spPr/>
        <p:txBody>
          <a:bodyPr/>
          <a:lstStyle/>
          <a:p>
            <a:r>
              <a:rPr lang="en-US" smtClean="0"/>
              <a:t>English 1301: Composition &amp; Rhetoric I  || D. Glen Smith, instructor</a:t>
            </a:r>
            <a:endParaRPr lang="en-US"/>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7/9/2014</a:t>
            </a:r>
            <a:endParaRPr lang="en-US"/>
          </a:p>
        </p:txBody>
      </p:sp>
      <p:sp>
        <p:nvSpPr>
          <p:cNvPr id="4" name="Footer Placeholder 3"/>
          <p:cNvSpPr>
            <a:spLocks noGrp="1"/>
          </p:cNvSpPr>
          <p:nvPr>
            <p:ph type="ftr" sz="quarter" idx="11"/>
          </p:nvPr>
        </p:nvSpPr>
        <p:spPr/>
        <p:txBody>
          <a:bodyPr/>
          <a:lstStyle/>
          <a:p>
            <a:r>
              <a:rPr lang="en-US" smtClean="0"/>
              <a:t>English 1301: Composition &amp; Rhetoric I  || D. Glen Smith, instructor</a:t>
            </a:r>
            <a:endParaRPr lang="en-US"/>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7/9/2014</a:t>
            </a:r>
            <a:endParaRPr lang="en-US"/>
          </a:p>
        </p:txBody>
      </p:sp>
      <p:sp>
        <p:nvSpPr>
          <p:cNvPr id="3" name="Footer Placeholder 2"/>
          <p:cNvSpPr>
            <a:spLocks noGrp="1"/>
          </p:cNvSpPr>
          <p:nvPr>
            <p:ph type="ftr" sz="quarter" idx="11"/>
          </p:nvPr>
        </p:nvSpPr>
        <p:spPr/>
        <p:txBody>
          <a:bodyPr/>
          <a:lstStyle/>
          <a:p>
            <a:r>
              <a:rPr lang="en-US" smtClean="0"/>
              <a:t>English 1301: Composition &amp; Rhetoric I  || D. Glen Smith, instructor</a:t>
            </a:r>
            <a:endParaRPr lang="en-US"/>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smtClean="0"/>
              <a:t>7/9/2014</a:t>
            </a:r>
            <a:endParaRPr lang="en-US"/>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smtClean="0"/>
              <a:t>English 1301: Composition &amp; Rhetoric I  || D. Glen Smith, instructor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xstate.edu/philosophy/resources/fallacy-definitions/Red-Herring.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eorgia" panose="02040502050405020303" pitchFamily="18" charset="0"/>
              </a:rPr>
              <a:t>Elements of Rhetoric</a:t>
            </a:r>
            <a:endParaRPr lang="en-US" dirty="0">
              <a:latin typeface="Georgia" panose="02040502050405020303" pitchFamily="18" charset="0"/>
            </a:endParaRPr>
          </a:p>
        </p:txBody>
      </p:sp>
      <p:sp>
        <p:nvSpPr>
          <p:cNvPr id="3" name="Subtitle 2"/>
          <p:cNvSpPr>
            <a:spLocks noGrp="1"/>
          </p:cNvSpPr>
          <p:nvPr>
            <p:ph type="subTitle" idx="1"/>
          </p:nvPr>
        </p:nvSpPr>
        <p:spPr/>
        <p:txBody>
          <a:bodyPr/>
          <a:lstStyle/>
          <a:p>
            <a:endParaRPr lang="en-US"/>
          </a:p>
        </p:txBody>
      </p:sp>
      <p:sp>
        <p:nvSpPr>
          <p:cNvPr id="6" name="Date Placeholder 5"/>
          <p:cNvSpPr>
            <a:spLocks noGrp="1"/>
          </p:cNvSpPr>
          <p:nvPr>
            <p:ph type="dt" sz="half" idx="10"/>
          </p:nvPr>
        </p:nvSpPr>
        <p:spPr/>
        <p:txBody>
          <a:bodyPr/>
          <a:lstStyle/>
          <a:p>
            <a:r>
              <a:rPr lang="en-US" smtClean="0"/>
              <a:t>7/9/2014</a:t>
            </a:r>
            <a:endParaRPr lang="en-US" dirty="0"/>
          </a:p>
        </p:txBody>
      </p:sp>
      <p:sp>
        <p:nvSpPr>
          <p:cNvPr id="7" name="Footer Placeholder 6"/>
          <p:cNvSpPr>
            <a:spLocks noGrp="1"/>
          </p:cNvSpPr>
          <p:nvPr>
            <p:ph type="ftr" sz="quarter" idx="11"/>
          </p:nvPr>
        </p:nvSpPr>
        <p:spPr/>
        <p:txBody>
          <a:bodyPr/>
          <a:lstStyle/>
          <a:p>
            <a:r>
              <a:rPr lang="en-US" smtClean="0"/>
              <a:t>English 1301: Composition &amp; Rhetoric I  || D. Glen Smith, instructor</a:t>
            </a:r>
            <a:endParaRPr lang="en-US" dirty="0"/>
          </a:p>
        </p:txBody>
      </p:sp>
    </p:spTree>
    <p:extLst>
      <p:ext uri="{BB962C8B-B14F-4D97-AF65-F5344CB8AC3E}">
        <p14:creationId xmlns:p14="http://schemas.microsoft.com/office/powerpoint/2010/main" val="3772136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(rational)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2">
                    <a:lumMod val="75000"/>
                  </a:schemeClr>
                </a:solidFill>
                <a:latin typeface="Georgia" panose="02040502050405020303" pitchFamily="18" charset="0"/>
              </a:rPr>
              <a:t>Using </a:t>
            </a:r>
            <a:r>
              <a:rPr lang="en-US" b="1" dirty="0">
                <a:solidFill>
                  <a:schemeClr val="accent2">
                    <a:lumMod val="75000"/>
                  </a:schemeClr>
                </a:solidFill>
                <a:latin typeface="Georgia" panose="02040502050405020303" pitchFamily="18" charset="0"/>
              </a:rPr>
              <a:t>a rational appeal </a:t>
            </a:r>
            <a:r>
              <a:rPr lang="en-US" dirty="0">
                <a:latin typeface="Georgia" panose="02040502050405020303" pitchFamily="18" charset="0"/>
              </a:rPr>
              <a:t>requires a burden of proof, or </a:t>
            </a:r>
            <a:r>
              <a:rPr lang="en-US" b="1" dirty="0">
                <a:solidFill>
                  <a:schemeClr val="accent2">
                    <a:lumMod val="75000"/>
                  </a:schemeClr>
                </a:solidFill>
                <a:latin typeface="Georgia" panose="02040502050405020303" pitchFamily="18" charset="0"/>
              </a:rPr>
              <a:t>claim</a:t>
            </a:r>
            <a:r>
              <a:rPr lang="en-US" dirty="0">
                <a:latin typeface="Georgia" panose="02040502050405020303" pitchFamily="18" charset="0"/>
              </a:rPr>
              <a:t>.</a:t>
            </a:r>
          </a:p>
          <a:p>
            <a:r>
              <a:rPr lang="en-US" dirty="0">
                <a:latin typeface="Georgia" panose="02040502050405020303" pitchFamily="18" charset="0"/>
              </a:rPr>
              <a:t>Academic writing requires evidence </a:t>
            </a:r>
            <a:r>
              <a:rPr lang="en-US" dirty="0" smtClean="0">
                <a:latin typeface="Georgia" panose="02040502050405020303" pitchFamily="18" charset="0"/>
              </a:rPr>
              <a:t/>
            </a:r>
            <a:br>
              <a:rPr lang="en-US" dirty="0" smtClean="0">
                <a:latin typeface="Georgia" panose="02040502050405020303" pitchFamily="18" charset="0"/>
              </a:rPr>
            </a:br>
            <a:r>
              <a:rPr lang="en-US" dirty="0" smtClean="0">
                <a:latin typeface="Georgia" panose="02040502050405020303" pitchFamily="18" charset="0"/>
              </a:rPr>
              <a:t>to back </a:t>
            </a:r>
            <a:r>
              <a:rPr lang="en-US" dirty="0">
                <a:latin typeface="Georgia" panose="02040502050405020303" pitchFamily="18" charset="0"/>
              </a:rPr>
              <a:t>up </a:t>
            </a:r>
            <a:r>
              <a:rPr lang="en-US" dirty="0" smtClean="0">
                <a:latin typeface="Georgia" panose="02040502050405020303" pitchFamily="18" charset="0"/>
              </a:rPr>
              <a:t>observations:</a:t>
            </a:r>
          </a:p>
          <a:p>
            <a:pPr lvl="2"/>
            <a:r>
              <a:rPr lang="en-US" dirty="0" smtClean="0">
                <a:latin typeface="Georgia" panose="02040502050405020303" pitchFamily="18" charset="0"/>
              </a:rPr>
              <a:t>records, statistics, facts, quotes from authorities</a:t>
            </a:r>
            <a:endParaRPr lang="en-US" dirty="0">
              <a:latin typeface="Georgia" panose="02040502050405020303" pitchFamily="18" charset="0"/>
            </a:endParaRPr>
          </a:p>
          <a:p>
            <a:r>
              <a:rPr lang="en-US" dirty="0" smtClean="0">
                <a:latin typeface="Georgia" panose="02040502050405020303" pitchFamily="18" charset="0"/>
              </a:rPr>
              <a:t>Your thesis statement is logos-driven.</a:t>
            </a:r>
          </a:p>
          <a:p>
            <a:r>
              <a:rPr lang="en-US" dirty="0" smtClean="0">
                <a:latin typeface="Georgia" panose="02040502050405020303" pitchFamily="18" charset="0"/>
              </a:rPr>
              <a:t>Your evidence is fact-based, without an overt bias, shown in clear language. </a:t>
            </a:r>
          </a:p>
          <a:p>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464734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(rational)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solidFill>
                  <a:schemeClr val="accent2">
                    <a:lumMod val="75000"/>
                  </a:schemeClr>
                </a:solidFill>
                <a:latin typeface="Georgia" panose="02040502050405020303" pitchFamily="18" charset="0"/>
              </a:rPr>
              <a:t>Most importantly, </a:t>
            </a:r>
            <a:r>
              <a:rPr lang="en-US" dirty="0" smtClean="0">
                <a:latin typeface="Georgia" panose="02040502050405020303" pitchFamily="18" charset="0"/>
              </a:rPr>
              <a:t>avoid </a:t>
            </a:r>
            <a:r>
              <a:rPr lang="en-US" b="1" dirty="0" smtClean="0">
                <a:solidFill>
                  <a:schemeClr val="accent2">
                    <a:lumMod val="75000"/>
                  </a:schemeClr>
                </a:solidFill>
                <a:latin typeface="Georgia" panose="02040502050405020303" pitchFamily="18" charset="0"/>
              </a:rPr>
              <a:t>fallacies</a:t>
            </a:r>
            <a:r>
              <a:rPr lang="en-US" dirty="0" smtClean="0">
                <a:solidFill>
                  <a:schemeClr val="accent2">
                    <a:lumMod val="75000"/>
                  </a:schemeClr>
                </a:solidFill>
                <a:latin typeface="Georgia" panose="02040502050405020303" pitchFamily="18" charset="0"/>
              </a:rPr>
              <a:t>: </a:t>
            </a:r>
            <a:r>
              <a:rPr lang="en-US" dirty="0" smtClean="0">
                <a:latin typeface="Georgia" panose="02040502050405020303" pitchFamily="18" charset="0"/>
              </a:rPr>
              <a:t>mistaken logic, based on a flawed argument</a:t>
            </a:r>
          </a:p>
          <a:p>
            <a:pPr marL="0" indent="0">
              <a:buNone/>
            </a:pPr>
            <a:endParaRPr lang="en-US" dirty="0" smtClean="0">
              <a:latin typeface="Georgia" panose="02040502050405020303" pitchFamily="18" charset="0"/>
            </a:endParaRPr>
          </a:p>
          <a:p>
            <a:pPr>
              <a:buNone/>
            </a:pPr>
            <a:r>
              <a:rPr lang="en-US" b="1" dirty="0" smtClean="0">
                <a:solidFill>
                  <a:schemeClr val="accent2">
                    <a:lumMod val="75000"/>
                  </a:schemeClr>
                </a:solidFill>
                <a:latin typeface="Georgia" panose="02040502050405020303" pitchFamily="18" charset="0"/>
              </a:rPr>
              <a:t>Avoid:</a:t>
            </a:r>
          </a:p>
          <a:p>
            <a:pPr>
              <a:buNone/>
            </a:pPr>
            <a:r>
              <a:rPr lang="en-US" dirty="0" smtClean="0">
                <a:latin typeface="Georgia" panose="02040502050405020303" pitchFamily="18" charset="0"/>
              </a:rPr>
              <a:t>•  faulty </a:t>
            </a:r>
            <a:r>
              <a:rPr lang="en-US" i="1" dirty="0" smtClean="0">
                <a:latin typeface="Georgia" panose="02040502050405020303" pitchFamily="18" charset="0"/>
              </a:rPr>
              <a:t>ad hoc </a:t>
            </a:r>
            <a:r>
              <a:rPr lang="en-US" dirty="0" smtClean="0">
                <a:latin typeface="Georgia" panose="02040502050405020303" pitchFamily="18" charset="0"/>
              </a:rPr>
              <a:t>reasoning</a:t>
            </a:r>
          </a:p>
          <a:p>
            <a:r>
              <a:rPr lang="en-US" dirty="0" smtClean="0">
                <a:latin typeface="Georgia" panose="02040502050405020303" pitchFamily="18" charset="0"/>
              </a:rPr>
              <a:t>present only one side to an argument</a:t>
            </a:r>
          </a:p>
          <a:p>
            <a:r>
              <a:rPr lang="en-US" dirty="0" smtClean="0">
                <a:latin typeface="Georgia" panose="02040502050405020303" pitchFamily="18" charset="0"/>
              </a:rPr>
              <a:t>falsify information (fake credentials)</a:t>
            </a:r>
          </a:p>
          <a:p>
            <a:r>
              <a:rPr lang="en-US" dirty="0" smtClean="0">
                <a:latin typeface="Georgia" panose="02040502050405020303" pitchFamily="18" charset="0"/>
              </a:rPr>
              <a:t>provide weak induction or deduction</a:t>
            </a:r>
          </a:p>
          <a:p>
            <a:r>
              <a:rPr lang="en-US" dirty="0" smtClean="0">
                <a:solidFill>
                  <a:schemeClr val="accent2">
                    <a:lumMod val="75000"/>
                  </a:schemeClr>
                </a:solidFill>
                <a:latin typeface="Georgia" panose="02040502050405020303" pitchFamily="18" charset="0"/>
              </a:rPr>
              <a:t>red herrings </a:t>
            </a:r>
            <a:r>
              <a:rPr lang="en-US" dirty="0" smtClean="0">
                <a:latin typeface="Georgia" panose="02040502050405020303" pitchFamily="18" charset="0"/>
              </a:rPr>
              <a:t>(mislead or distract reader from main point of discussion) or </a:t>
            </a:r>
            <a:r>
              <a:rPr lang="en-US" dirty="0" smtClean="0">
                <a:solidFill>
                  <a:schemeClr val="accent2">
                    <a:lumMod val="75000"/>
                  </a:schemeClr>
                </a:solidFill>
                <a:latin typeface="Georgia" panose="02040502050405020303" pitchFamily="18" charset="0"/>
              </a:rPr>
              <a:t>straw man </a:t>
            </a:r>
            <a:r>
              <a:rPr lang="en-US" dirty="0" smtClean="0">
                <a:latin typeface="Georgia" panose="02040502050405020303" pitchFamily="18" charset="0"/>
              </a:rPr>
              <a:t>techniques.</a:t>
            </a:r>
          </a:p>
          <a:p>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464734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(rational)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2">
                    <a:lumMod val="75000"/>
                  </a:schemeClr>
                </a:solidFill>
                <a:latin typeface="Georgia" panose="02040502050405020303" pitchFamily="18" charset="0"/>
              </a:rPr>
              <a:t>Red Herrings: </a:t>
            </a:r>
            <a:r>
              <a:rPr lang="en-US" dirty="0" smtClean="0">
                <a:latin typeface="Georgia" panose="02040502050405020303" pitchFamily="18" charset="0"/>
              </a:rPr>
              <a:t>see Texas State University </a:t>
            </a:r>
            <a:br>
              <a:rPr lang="en-US" dirty="0" smtClean="0">
                <a:latin typeface="Georgia" panose="02040502050405020303" pitchFamily="18" charset="0"/>
              </a:rPr>
            </a:br>
            <a:r>
              <a:rPr lang="en-US" dirty="0" smtClean="0">
                <a:latin typeface="Georgia" panose="02040502050405020303" pitchFamily="18" charset="0"/>
              </a:rPr>
              <a:t>     web site for examples:    </a:t>
            </a:r>
            <a:br>
              <a:rPr lang="en-US" dirty="0" smtClean="0">
                <a:latin typeface="Georgia" panose="02040502050405020303" pitchFamily="18" charset="0"/>
              </a:rPr>
            </a:br>
            <a:r>
              <a:rPr lang="en-US" dirty="0" smtClean="0">
                <a:latin typeface="Georgia" panose="02040502050405020303" pitchFamily="18" charset="0"/>
              </a:rPr>
              <a:t>     </a:t>
            </a:r>
            <a:r>
              <a:rPr lang="en-US" u="sng" dirty="0" smtClean="0">
                <a:latin typeface="Georgia" panose="02040502050405020303" pitchFamily="18" charset="0"/>
                <a:hlinkClick r:id="rId2"/>
              </a:rPr>
              <a:t>http://www.txstate.edu/philosophy/resources/fallacy-definitions/Red-Herring.html</a:t>
            </a:r>
            <a:endParaRPr lang="en-US" u="sng" dirty="0" smtClean="0">
              <a:latin typeface="Georgia" panose="02040502050405020303" pitchFamily="18" charset="0"/>
            </a:endParaRPr>
          </a:p>
          <a:p>
            <a:pPr marL="0" indent="0">
              <a:buNone/>
            </a:pPr>
            <a:endParaRPr lang="en-US" u="sng" dirty="0" smtClean="0">
              <a:latin typeface="Georgia" panose="02040502050405020303" pitchFamily="18" charset="0"/>
            </a:endParaRPr>
          </a:p>
          <a:p>
            <a:pPr>
              <a:buNone/>
            </a:pPr>
            <a:r>
              <a:rPr lang="en-US" b="1" dirty="0" smtClean="0">
                <a:solidFill>
                  <a:schemeClr val="accent2">
                    <a:lumMod val="75000"/>
                  </a:schemeClr>
                </a:solidFill>
                <a:latin typeface="Georgia" panose="02040502050405020303" pitchFamily="18" charset="0"/>
              </a:rPr>
              <a:t>Straw Man:</a:t>
            </a:r>
            <a:r>
              <a:rPr lang="en-US" dirty="0" smtClean="0">
                <a:latin typeface="Georgia" panose="02040502050405020303" pitchFamily="18" charset="0"/>
              </a:rPr>
              <a:t> misrepresent your opponent’s view points or draw attention away from your weaker argument by pointing out other issues— commonly used with an audience with limited information on the full argument</a:t>
            </a:r>
          </a:p>
          <a:p>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464734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(rational)</a:t>
            </a:r>
            <a:endParaRPr lang="en-US" dirty="0">
              <a:latin typeface="Georgia" panose="02040502050405020303" pitchFamily="18" charset="0"/>
            </a:endParaRPr>
          </a:p>
        </p:txBody>
      </p:sp>
      <p:graphicFrame>
        <p:nvGraphicFramePr>
          <p:cNvPr id="7" name="Content Placeholder 6"/>
          <p:cNvGraphicFramePr>
            <a:graphicFrameLocks noGrp="1"/>
          </p:cNvGraphicFramePr>
          <p:nvPr>
            <p:ph idx="1"/>
          </p:nvPr>
        </p:nvGraphicFramePr>
        <p:xfrm>
          <a:off x="457200" y="1600200"/>
          <a:ext cx="8229600" cy="4450080"/>
        </p:xfrm>
        <a:graphic>
          <a:graphicData uri="http://schemas.openxmlformats.org/drawingml/2006/table">
            <a:tbl>
              <a:tblPr firstRow="1" bandRow="1">
                <a:tableStyleId>{5C22544A-7EE6-4342-B048-85BDC9FD1C3A}</a:tableStyleId>
              </a:tblPr>
              <a:tblGrid>
                <a:gridCol w="4114800"/>
                <a:gridCol w="4114800"/>
              </a:tblGrid>
              <a:tr h="381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C00000"/>
                          </a:solidFill>
                          <a:latin typeface="Georgia" panose="02040502050405020303" pitchFamily="18" charset="0"/>
                        </a:rPr>
                        <a:t>Example of logos-driven material: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dirty="0" smtClean="0">
                        <a:solidFill>
                          <a:schemeClr val="tx1"/>
                        </a:solidFill>
                        <a:latin typeface="Georg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Georgia" pitchFamily="18" charset="0"/>
                        </a:rPr>
                        <a:t>Mark Anthony:</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Georgia" pitchFamily="18" charset="0"/>
                        </a:rPr>
                        <a:t>Friends, Romans, countrymen, lend me your ears;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I come to bury Caesar, not to praise him.</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The evil that men do lives after them;</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The good is oft interred with their bones;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So let it be with Caesar. The noble Brutus     5</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Hath told you Caesar was ambitious: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If it were so, it was a grievous fault,</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grievously hath Caesar </a:t>
                      </a:r>
                      <a:r>
                        <a:rPr lang="en-US" sz="1100" b="0" dirty="0" err="1" smtClean="0">
                          <a:solidFill>
                            <a:schemeClr val="tx1"/>
                          </a:solidFill>
                          <a:latin typeface="Georgia" pitchFamily="18" charset="0"/>
                        </a:rPr>
                        <a:t>answer'd</a:t>
                      </a:r>
                      <a:r>
                        <a:rPr lang="en-US" sz="1100" b="0" dirty="0" smtClean="0">
                          <a:solidFill>
                            <a:schemeClr val="tx1"/>
                          </a:solidFill>
                          <a:latin typeface="Georgia" pitchFamily="18" charset="0"/>
                        </a:rPr>
                        <a:t> it.</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Here, under leave of Brutus and the rest—</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For Brutus is an </a:t>
                      </a:r>
                      <a:r>
                        <a:rPr lang="en-US" sz="1100" b="0" dirty="0" err="1" smtClean="0">
                          <a:solidFill>
                            <a:schemeClr val="tx1"/>
                          </a:solidFill>
                          <a:latin typeface="Georgia" pitchFamily="18" charset="0"/>
                        </a:rPr>
                        <a:t>honourable</a:t>
                      </a:r>
                      <a:r>
                        <a:rPr lang="en-US" sz="1100" b="0" dirty="0" smtClean="0">
                          <a:solidFill>
                            <a:schemeClr val="tx1"/>
                          </a:solidFill>
                          <a:latin typeface="Georgia" pitchFamily="18" charset="0"/>
                        </a:rPr>
                        <a:t> man;                    10</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So are they all, all </a:t>
                      </a:r>
                      <a:r>
                        <a:rPr lang="en-US" sz="1100" b="0" dirty="0" err="1" smtClean="0">
                          <a:solidFill>
                            <a:schemeClr val="tx1"/>
                          </a:solidFill>
                          <a:latin typeface="Georgia" pitchFamily="18" charset="0"/>
                        </a:rPr>
                        <a:t>honourable</a:t>
                      </a:r>
                      <a:r>
                        <a:rPr lang="en-US" sz="1100" b="0" dirty="0" smtClean="0">
                          <a:solidFill>
                            <a:schemeClr val="tx1"/>
                          </a:solidFill>
                          <a:latin typeface="Georgia" pitchFamily="18" charset="0"/>
                        </a:rPr>
                        <a:t> men—</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Come I to speak in Caesar's funeral.</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He was my friend, faithful and just to me:</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But Brutus says he was ambitious;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Brutus is an </a:t>
                      </a:r>
                      <a:r>
                        <a:rPr lang="en-US" sz="1100" b="0" dirty="0" err="1" smtClean="0">
                          <a:solidFill>
                            <a:schemeClr val="tx1"/>
                          </a:solidFill>
                          <a:latin typeface="Georgia" pitchFamily="18" charset="0"/>
                        </a:rPr>
                        <a:t>honourable</a:t>
                      </a:r>
                      <a:r>
                        <a:rPr lang="en-US" sz="1100" b="0" dirty="0" smtClean="0">
                          <a:solidFill>
                            <a:schemeClr val="tx1"/>
                          </a:solidFill>
                          <a:latin typeface="Georgia" pitchFamily="18" charset="0"/>
                        </a:rPr>
                        <a:t> man.</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He hath brought many captives home to Rome</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Whose ransoms did the general coffers fill:</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Did this in Caesar seem ambitious?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When that the poor have cried, Caesar hath wept:</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Ambition should be made of sterner stuff:</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Yet Brutus says he was ambitious;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Brutus is an </a:t>
                      </a:r>
                      <a:r>
                        <a:rPr lang="en-US" sz="1100" b="0" dirty="0" err="1" smtClean="0">
                          <a:solidFill>
                            <a:schemeClr val="tx1"/>
                          </a:solidFill>
                          <a:latin typeface="Georgia" pitchFamily="18" charset="0"/>
                        </a:rPr>
                        <a:t>honourable</a:t>
                      </a:r>
                      <a:r>
                        <a:rPr lang="en-US" sz="1100" b="0" dirty="0" smtClean="0">
                          <a:solidFill>
                            <a:schemeClr val="tx1"/>
                          </a:solidFill>
                          <a:latin typeface="Georgia" pitchFamily="18" charset="0"/>
                        </a:rPr>
                        <a:t> man.</a:t>
                      </a:r>
                      <a:br>
                        <a:rPr lang="en-US" sz="1100" b="0" dirty="0" smtClean="0">
                          <a:solidFill>
                            <a:schemeClr val="tx1"/>
                          </a:solidFill>
                          <a:latin typeface="Georgia" pitchFamily="18" charset="0"/>
                        </a:rPr>
                      </a:br>
                      <a:endParaRPr lang="en-US" sz="1100" b="0" dirty="0">
                        <a:solidFill>
                          <a:schemeClr val="tx1"/>
                        </a:solidFill>
                        <a:latin typeface="Georgia" pitchFamily="18" charset="0"/>
                      </a:endParaRPr>
                    </a:p>
                  </a:txBody>
                  <a:tcPr>
                    <a:noFill/>
                  </a:tcPr>
                </a:tc>
                <a:tc>
                  <a:txBody>
                    <a:bodyPr/>
                    <a:lstStyle/>
                    <a:p>
                      <a:endParaRPr lang="en-US" sz="1100" b="0" dirty="0" smtClean="0">
                        <a:solidFill>
                          <a:schemeClr val="tx1"/>
                        </a:solidFill>
                        <a:latin typeface="Georgia" pitchFamily="18" charset="0"/>
                      </a:endParaRPr>
                    </a:p>
                    <a:p>
                      <a:endParaRPr lang="en-US" sz="1100" b="0" dirty="0" smtClean="0">
                        <a:solidFill>
                          <a:schemeClr val="tx1"/>
                        </a:solidFill>
                        <a:latin typeface="Georgia" pitchFamily="18" charset="0"/>
                      </a:endParaRPr>
                    </a:p>
                    <a:p>
                      <a:endParaRPr lang="en-US" sz="1100" b="0" dirty="0" smtClean="0">
                        <a:solidFill>
                          <a:schemeClr val="tx1"/>
                        </a:solidFill>
                        <a:latin typeface="Georgia" pitchFamily="18" charset="0"/>
                      </a:endParaRPr>
                    </a:p>
                    <a:p>
                      <a:r>
                        <a:rPr lang="en-US" sz="1100" b="0" dirty="0" smtClean="0">
                          <a:solidFill>
                            <a:schemeClr val="tx1"/>
                          </a:solidFill>
                          <a:latin typeface="Georgia" pitchFamily="18" charset="0"/>
                        </a:rPr>
                        <a:t>You all did see that on the </a:t>
                      </a:r>
                      <a:r>
                        <a:rPr lang="en-US" sz="1100" b="0" dirty="0" err="1" smtClean="0">
                          <a:solidFill>
                            <a:schemeClr val="tx1"/>
                          </a:solidFill>
                          <a:latin typeface="Georgia" pitchFamily="18" charset="0"/>
                        </a:rPr>
                        <a:t>Lupercal</a:t>
                      </a:r>
                      <a:r>
                        <a:rPr lang="en-US" sz="1100" b="0" dirty="0" smtClean="0">
                          <a:solidFill>
                            <a:schemeClr val="tx1"/>
                          </a:solidFill>
                          <a:latin typeface="Georgia" pitchFamily="18" charset="0"/>
                        </a:rPr>
                        <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I thrice presented him a kingly crown,</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Which he did thrice refuse: was this ambition?</a:t>
                      </a:r>
                    </a:p>
                    <a:p>
                      <a:r>
                        <a:rPr lang="en-US" sz="1100" b="0" dirty="0" smtClean="0">
                          <a:solidFill>
                            <a:schemeClr val="tx1"/>
                          </a:solidFill>
                          <a:latin typeface="Georgia" pitchFamily="18" charset="0"/>
                        </a:rPr>
                        <a:t>Yet Brutus says he was ambitious;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sure, he is an </a:t>
                      </a:r>
                      <a:r>
                        <a:rPr lang="en-US" sz="1100" b="0" dirty="0" err="1" smtClean="0">
                          <a:solidFill>
                            <a:schemeClr val="tx1"/>
                          </a:solidFill>
                          <a:latin typeface="Georgia" pitchFamily="18" charset="0"/>
                        </a:rPr>
                        <a:t>honourable</a:t>
                      </a:r>
                      <a:r>
                        <a:rPr lang="en-US" sz="1100" b="0" dirty="0" smtClean="0">
                          <a:solidFill>
                            <a:schemeClr val="tx1"/>
                          </a:solidFill>
                          <a:latin typeface="Georgia" pitchFamily="18" charset="0"/>
                        </a:rPr>
                        <a:t> man.</a:t>
                      </a:r>
                    </a:p>
                    <a:p>
                      <a:r>
                        <a:rPr lang="en-US" sz="1100" b="0" dirty="0" smtClean="0">
                          <a:solidFill>
                            <a:schemeClr val="tx1"/>
                          </a:solidFill>
                          <a:latin typeface="Georgia" pitchFamily="18" charset="0"/>
                        </a:rPr>
                        <a:t>I speak not to disprove what Brutus spoke,</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But here I am to speak what I do know.</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You all did love him once, not without cause:</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What cause withholds you then, to mourn for him?</a:t>
                      </a:r>
                    </a:p>
                    <a:p>
                      <a:r>
                        <a:rPr lang="en-US" sz="1100" b="0" dirty="0" smtClean="0">
                          <a:solidFill>
                            <a:schemeClr val="tx1"/>
                          </a:solidFill>
                          <a:latin typeface="Georgia" pitchFamily="18" charset="0"/>
                        </a:rPr>
                        <a:t>O judgment! thou art fled to brutish beasts,</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men have lost their reason. Bear with me;</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My heart is in the coffin there with Caesar,</a:t>
                      </a:r>
                      <a:br>
                        <a:rPr lang="en-US" sz="1100" b="0" dirty="0" smtClean="0">
                          <a:solidFill>
                            <a:schemeClr val="tx1"/>
                          </a:solidFill>
                          <a:latin typeface="Georgia" pitchFamily="18" charset="0"/>
                        </a:rPr>
                      </a:br>
                      <a:r>
                        <a:rPr lang="en-US" sz="1100" b="0" dirty="0" smtClean="0">
                          <a:solidFill>
                            <a:schemeClr val="tx1"/>
                          </a:solidFill>
                          <a:latin typeface="Georgia" pitchFamily="18" charset="0"/>
                        </a:rPr>
                        <a:t>And I must pause till it come back to me.</a:t>
                      </a:r>
                    </a:p>
                    <a:p>
                      <a:endParaRPr lang="en-US" sz="1100" b="0" dirty="0" smtClean="0">
                        <a:solidFill>
                          <a:schemeClr val="tx1"/>
                        </a:solidFill>
                        <a:latin typeface="Georgia" pitchFamily="18" charset="0"/>
                      </a:endParaRPr>
                    </a:p>
                    <a:p>
                      <a:r>
                        <a:rPr lang="en-US" sz="1100" b="0" dirty="0" smtClean="0">
                          <a:solidFill>
                            <a:schemeClr val="tx1"/>
                          </a:solidFill>
                          <a:latin typeface="Georgia" pitchFamily="18" charset="0"/>
                        </a:rPr>
                        <a:t>—William Shakespeare,</a:t>
                      </a:r>
                      <a:r>
                        <a:rPr lang="en-US" sz="1100" b="0" baseline="0" dirty="0" smtClean="0">
                          <a:solidFill>
                            <a:schemeClr val="tx1"/>
                          </a:solidFill>
                          <a:latin typeface="Georgia" pitchFamily="18" charset="0"/>
                        </a:rPr>
                        <a:t> </a:t>
                      </a:r>
                      <a:r>
                        <a:rPr lang="en-US" sz="1100" b="0" i="1" baseline="0" dirty="0" smtClean="0">
                          <a:solidFill>
                            <a:schemeClr val="tx1"/>
                          </a:solidFill>
                          <a:latin typeface="Georgia" pitchFamily="18" charset="0"/>
                        </a:rPr>
                        <a:t>The Life and Death of Julius Caesar</a:t>
                      </a:r>
                      <a:r>
                        <a:rPr lang="en-US" sz="1100" b="0" baseline="0" dirty="0" smtClean="0">
                          <a:solidFill>
                            <a:schemeClr val="tx1"/>
                          </a:solidFill>
                          <a:latin typeface="Georgia" pitchFamily="18" charset="0"/>
                        </a:rPr>
                        <a:t/>
                      </a:r>
                      <a:br>
                        <a:rPr lang="en-US" sz="1100" b="0" baseline="0" dirty="0" smtClean="0">
                          <a:solidFill>
                            <a:schemeClr val="tx1"/>
                          </a:solidFill>
                          <a:latin typeface="Georgia" pitchFamily="18" charset="0"/>
                        </a:rPr>
                      </a:br>
                      <a:r>
                        <a:rPr lang="en-US" sz="1100" b="0" baseline="0" dirty="0" smtClean="0">
                          <a:solidFill>
                            <a:schemeClr val="tx1"/>
                          </a:solidFill>
                          <a:latin typeface="Georgia" pitchFamily="18" charset="0"/>
                        </a:rPr>
                        <a:t> Act III, Scene II</a:t>
                      </a:r>
                    </a:p>
                    <a:p>
                      <a:endParaRPr lang="en-US" sz="1100" b="0" baseline="0" dirty="0" smtClean="0">
                        <a:solidFill>
                          <a:schemeClr val="tx1"/>
                        </a:solidFill>
                        <a:latin typeface="Georgia" pitchFamily="18" charset="0"/>
                      </a:endParaRPr>
                    </a:p>
                    <a:p>
                      <a:r>
                        <a:rPr lang="en-US" sz="1100" b="0" i="1" baseline="0" dirty="0" smtClean="0">
                          <a:solidFill>
                            <a:srgbClr val="C00000"/>
                          </a:solidFill>
                          <a:latin typeface="Georgia" pitchFamily="18" charset="0"/>
                        </a:rPr>
                        <a:t>Yet, </a:t>
                      </a:r>
                      <a:r>
                        <a:rPr lang="en-US" sz="1100" b="0" baseline="0" dirty="0" smtClean="0">
                          <a:solidFill>
                            <a:srgbClr val="C00000"/>
                          </a:solidFill>
                          <a:latin typeface="Georgia" pitchFamily="18" charset="0"/>
                        </a:rPr>
                        <a:t>notice although Anthony begins to seemingly open a  </a:t>
                      </a:r>
                      <a:r>
                        <a:rPr lang="en-US" sz="1100" b="0" i="1" baseline="0" dirty="0" smtClean="0">
                          <a:solidFill>
                            <a:srgbClr val="C00000"/>
                          </a:solidFill>
                          <a:latin typeface="Georgia" pitchFamily="18" charset="0"/>
                        </a:rPr>
                        <a:t>logical</a:t>
                      </a:r>
                      <a:r>
                        <a:rPr lang="en-US" sz="1100" b="0" baseline="0" dirty="0" smtClean="0">
                          <a:solidFill>
                            <a:srgbClr val="C00000"/>
                          </a:solidFill>
                          <a:latin typeface="Georgia" pitchFamily="18" charset="0"/>
                        </a:rPr>
                        <a:t> argument against Caesar, by line thirteen, he shifts to using a heavy </a:t>
                      </a:r>
                      <a:r>
                        <a:rPr lang="en-US" sz="1100" b="1" baseline="0" dirty="0" smtClean="0">
                          <a:solidFill>
                            <a:srgbClr val="C00000"/>
                          </a:solidFill>
                          <a:latin typeface="Georgia" pitchFamily="18" charset="0"/>
                        </a:rPr>
                        <a:t>pathos</a:t>
                      </a:r>
                      <a:r>
                        <a:rPr lang="en-US" sz="1100" b="0" baseline="0" dirty="0" smtClean="0">
                          <a:solidFill>
                            <a:srgbClr val="C00000"/>
                          </a:solidFill>
                          <a:latin typeface="Georgia" pitchFamily="18" charset="0"/>
                        </a:rPr>
                        <a:t>-driven </a:t>
                      </a:r>
                      <a:r>
                        <a:rPr lang="en-US" sz="1100" b="1" baseline="0" dirty="0" smtClean="0">
                          <a:solidFill>
                            <a:srgbClr val="C00000"/>
                          </a:solidFill>
                          <a:latin typeface="Georgia" pitchFamily="18" charset="0"/>
                        </a:rPr>
                        <a:t>value claims </a:t>
                      </a:r>
                      <a:r>
                        <a:rPr lang="en-US" sz="1100" b="0" baseline="0" dirty="0" smtClean="0">
                          <a:solidFill>
                            <a:srgbClr val="C00000"/>
                          </a:solidFill>
                          <a:latin typeface="Georgia" pitchFamily="18" charset="0"/>
                        </a:rPr>
                        <a:t>to manipulate and incite the crowd against Brutus.</a:t>
                      </a:r>
                      <a:endParaRPr lang="en-US" sz="1100" b="0" dirty="0">
                        <a:solidFill>
                          <a:srgbClr val="C00000"/>
                        </a:solidFill>
                        <a:latin typeface="Georgia" pitchFamily="18" charset="0"/>
                      </a:endParaRPr>
                    </a:p>
                  </a:txBody>
                  <a:tcPr>
                    <a:noFill/>
                  </a:tcPr>
                </a:tc>
              </a:tr>
            </a:tbl>
          </a:graphicData>
        </a:graphic>
      </p:graphicFrame>
      <p:sp>
        <p:nvSpPr>
          <p:cNvPr id="5" name="Footer Placeholder 4"/>
          <p:cNvSpPr>
            <a:spLocks noGrp="1"/>
          </p:cNvSpPr>
          <p:nvPr>
            <p:ph type="ftr" sz="quarter" idx="11"/>
          </p:nvPr>
        </p:nvSpPr>
        <p:spPr/>
        <p:txBody>
          <a:bodyPr/>
          <a:lstStyle/>
          <a:p>
            <a:r>
              <a:rPr lang="en-US" dirty="0" smtClean="0"/>
              <a:t>English 1301: Composition &amp; Rhetoric I  || D. Glen Smith, instructor</a:t>
            </a:r>
            <a:endParaRPr lang="en-US" dirty="0"/>
          </a:p>
        </p:txBody>
      </p:sp>
      <p:sp>
        <p:nvSpPr>
          <p:cNvPr id="6" name="Date Placeholder 5"/>
          <p:cNvSpPr>
            <a:spLocks noGrp="1"/>
          </p:cNvSpPr>
          <p:nvPr>
            <p:ph type="dt" sz="half" idx="10"/>
          </p:nvPr>
        </p:nvSpPr>
        <p:spPr/>
        <p:txBody>
          <a:bodyPr/>
          <a:lstStyle/>
          <a:p>
            <a:r>
              <a:rPr lang="en-US" dirty="0" smtClean="0"/>
              <a:t>7/9/2014</a:t>
            </a:r>
            <a:endParaRPr lang="en-US" dirty="0"/>
          </a:p>
        </p:txBody>
      </p:sp>
    </p:spTree>
    <p:extLst>
      <p:ext uri="{BB962C8B-B14F-4D97-AF65-F5344CB8AC3E}">
        <p14:creationId xmlns:p14="http://schemas.microsoft.com/office/powerpoint/2010/main" val="3464734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&gt; Five Types of Claims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Georgia" panose="02040502050405020303" pitchFamily="18" charset="0"/>
              </a:rPr>
              <a:t>Rational appeals utilize different types of </a:t>
            </a:r>
            <a:r>
              <a:rPr lang="en-US" b="1" dirty="0" smtClean="0">
                <a:solidFill>
                  <a:schemeClr val="accent2">
                    <a:lumMod val="75000"/>
                  </a:schemeClr>
                </a:solidFill>
                <a:latin typeface="Georgia" panose="02040502050405020303" pitchFamily="18" charset="0"/>
              </a:rPr>
              <a:t>claims</a:t>
            </a:r>
            <a:r>
              <a:rPr lang="en-US" dirty="0" smtClean="0">
                <a:latin typeface="Georgia" panose="02040502050405020303" pitchFamily="18" charset="0"/>
              </a:rPr>
              <a:t>. </a:t>
            </a:r>
          </a:p>
          <a:p>
            <a:pPr marL="0" indent="0">
              <a:buNone/>
            </a:pPr>
            <a:endParaRPr lang="en-US" dirty="0" smtClean="0">
              <a:latin typeface="Georgia" panose="02040502050405020303" pitchFamily="18" charset="0"/>
            </a:endParaRPr>
          </a:p>
          <a:p>
            <a:pPr marL="0" indent="0">
              <a:buNone/>
            </a:pPr>
            <a:r>
              <a:rPr lang="en-US" b="1" dirty="0" smtClean="0">
                <a:solidFill>
                  <a:schemeClr val="accent2">
                    <a:lumMod val="75000"/>
                  </a:schemeClr>
                </a:solidFill>
                <a:latin typeface="Georgia" panose="02040502050405020303" pitchFamily="18" charset="0"/>
              </a:rPr>
              <a:t>1</a:t>
            </a:r>
            <a:r>
              <a:rPr lang="en-US" b="1" dirty="0">
                <a:solidFill>
                  <a:schemeClr val="accent2">
                    <a:lumMod val="75000"/>
                  </a:schemeClr>
                </a:solidFill>
                <a:latin typeface="Georgia" panose="02040502050405020303" pitchFamily="18" charset="0"/>
              </a:rPr>
              <a:t>. factual claim: </a:t>
            </a:r>
            <a:r>
              <a:rPr lang="en-US" dirty="0">
                <a:latin typeface="Georgia" panose="02040502050405020303" pitchFamily="18" charset="0"/>
              </a:rPr>
              <a:t>declarative sentence that </a:t>
            </a:r>
            <a:r>
              <a:rPr lang="en-US" dirty="0" smtClean="0">
                <a:latin typeface="Georgia" panose="02040502050405020303" pitchFamily="18" charset="0"/>
              </a:rPr>
              <a:t>states</a:t>
            </a:r>
            <a:endParaRPr lang="en-US" dirty="0">
              <a:latin typeface="Georgia" panose="02040502050405020303" pitchFamily="18" charset="0"/>
            </a:endParaRPr>
          </a:p>
          <a:p>
            <a:r>
              <a:rPr lang="en-US" dirty="0" smtClean="0">
                <a:latin typeface="Georgia" panose="02040502050405020303" pitchFamily="18" charset="0"/>
              </a:rPr>
              <a:t>a current reality:</a:t>
            </a:r>
          </a:p>
          <a:p>
            <a:pPr lvl="1"/>
            <a:r>
              <a:rPr lang="en-US" i="1" dirty="0" smtClean="0">
                <a:latin typeface="Georgia" panose="02040502050405020303" pitchFamily="18" charset="0"/>
              </a:rPr>
              <a:t>Austin </a:t>
            </a:r>
            <a:r>
              <a:rPr lang="en-US" i="1" dirty="0">
                <a:latin typeface="Georgia" panose="02040502050405020303" pitchFamily="18" charset="0"/>
              </a:rPr>
              <a:t>is the capital of Texas.</a:t>
            </a:r>
          </a:p>
          <a:p>
            <a:r>
              <a:rPr lang="en-US" dirty="0" smtClean="0">
                <a:latin typeface="Georgia" panose="02040502050405020303" pitchFamily="18" charset="0"/>
              </a:rPr>
              <a:t> a future condition:</a:t>
            </a:r>
          </a:p>
          <a:p>
            <a:pPr lvl="1"/>
            <a:r>
              <a:rPr lang="en-US" i="1" dirty="0" smtClean="0">
                <a:latin typeface="Georgia" panose="02040502050405020303" pitchFamily="18" charset="0"/>
              </a:rPr>
              <a:t>The </a:t>
            </a:r>
            <a:r>
              <a:rPr lang="en-US" i="1" dirty="0">
                <a:latin typeface="Georgia" panose="02040502050405020303" pitchFamily="18" charset="0"/>
              </a:rPr>
              <a:t>US plans to colonize Mars by 2030.</a:t>
            </a:r>
          </a:p>
          <a:p>
            <a:r>
              <a:rPr lang="en-US" dirty="0" smtClean="0">
                <a:latin typeface="Georgia" panose="02040502050405020303" pitchFamily="18" charset="0"/>
              </a:rPr>
              <a:t>a past event:</a:t>
            </a:r>
          </a:p>
          <a:p>
            <a:pPr lvl="1"/>
            <a:r>
              <a:rPr lang="en-US" i="1" dirty="0" smtClean="0">
                <a:latin typeface="Georgia" panose="02040502050405020303" pitchFamily="18" charset="0"/>
              </a:rPr>
              <a:t>Vikings </a:t>
            </a:r>
            <a:r>
              <a:rPr lang="en-US" i="1" dirty="0">
                <a:latin typeface="Georgia" panose="02040502050405020303" pitchFamily="18" charset="0"/>
              </a:rPr>
              <a:t>discovered the New World hundreds of years before Columbus</a:t>
            </a:r>
            <a:r>
              <a:rPr lang="en-US" i="1" dirty="0" smtClean="0">
                <a:latin typeface="Georgia" panose="02040502050405020303" pitchFamily="18" charset="0"/>
              </a:rPr>
              <a:t>.</a:t>
            </a:r>
            <a:endParaRPr lang="en-US" i="1" dirty="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2157283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&gt; Five Types of Claims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2">
                    <a:lumMod val="75000"/>
                  </a:schemeClr>
                </a:solidFill>
                <a:latin typeface="Georgia" panose="02040502050405020303" pitchFamily="18" charset="0"/>
              </a:rPr>
              <a:t>2. value claim: </a:t>
            </a:r>
            <a:r>
              <a:rPr lang="en-US" dirty="0" smtClean="0">
                <a:latin typeface="Georgia" panose="02040502050405020303" pitchFamily="18" charset="0"/>
              </a:rPr>
              <a:t>opinion based declarative promoting personal feelings or tastes,</a:t>
            </a:r>
          </a:p>
          <a:p>
            <a:r>
              <a:rPr lang="en-US" dirty="0" smtClean="0">
                <a:latin typeface="Georgia" panose="02040502050405020303" pitchFamily="18" charset="0"/>
              </a:rPr>
              <a:t>detailing preference between two objects, people, situations.</a:t>
            </a:r>
          </a:p>
          <a:p>
            <a:pPr lvl="1"/>
            <a:r>
              <a:rPr lang="en-US" i="1" dirty="0" smtClean="0">
                <a:latin typeface="Georgia" panose="02040502050405020303" pitchFamily="18" charset="0"/>
              </a:rPr>
              <a:t>The book</a:t>
            </a:r>
            <a:r>
              <a:rPr lang="en-US" dirty="0" smtClean="0">
                <a:latin typeface="Georgia" panose="02040502050405020303" pitchFamily="18" charset="0"/>
              </a:rPr>
              <a:t>, Ulysses, </a:t>
            </a:r>
            <a:r>
              <a:rPr lang="en-US" i="1" dirty="0" smtClean="0">
                <a:latin typeface="Georgia" panose="02040502050405020303" pitchFamily="18" charset="0"/>
              </a:rPr>
              <a:t>is James Joyce’s strongest, and most complex, novel.</a:t>
            </a: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258415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&gt; Five Types of Claims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a:solidFill>
                  <a:schemeClr val="accent2">
                    <a:lumMod val="75000"/>
                  </a:schemeClr>
                </a:solidFill>
                <a:latin typeface="Georgia" panose="02040502050405020303" pitchFamily="18" charset="0"/>
              </a:rPr>
              <a:t>3. a moral claim </a:t>
            </a:r>
            <a:r>
              <a:rPr lang="en-US" dirty="0">
                <a:latin typeface="Georgia" panose="02040502050405020303" pitchFamily="18" charset="0"/>
              </a:rPr>
              <a:t>is made on the basis of a </a:t>
            </a:r>
            <a:r>
              <a:rPr lang="en-US" dirty="0" smtClean="0">
                <a:latin typeface="Georgia" panose="02040502050405020303" pitchFamily="18" charset="0"/>
              </a:rPr>
              <a:t>prescribed </a:t>
            </a:r>
            <a:r>
              <a:rPr lang="en-US" dirty="0">
                <a:latin typeface="Georgia" panose="02040502050405020303" pitchFamily="18" charset="0"/>
              </a:rPr>
              <a:t>code of values</a:t>
            </a:r>
          </a:p>
          <a:p>
            <a:pPr marL="0" indent="0">
              <a:buNone/>
            </a:pPr>
            <a:r>
              <a:rPr lang="en-US" dirty="0">
                <a:latin typeface="Georgia" panose="02040502050405020303" pitchFamily="18" charset="0"/>
              </a:rPr>
              <a:t>(not necessarily religious</a:t>
            </a:r>
            <a:r>
              <a:rPr lang="en-US" dirty="0" smtClean="0">
                <a:latin typeface="Georgia" panose="02040502050405020303" pitchFamily="18" charset="0"/>
              </a:rPr>
              <a:t>):</a:t>
            </a:r>
          </a:p>
          <a:p>
            <a:pPr marL="0" indent="0">
              <a:buNone/>
            </a:pPr>
            <a:r>
              <a:rPr lang="en-US" i="1" dirty="0">
                <a:latin typeface="Georgia" panose="02040502050405020303" pitchFamily="18" charset="0"/>
              </a:rPr>
              <a:t>	</a:t>
            </a:r>
            <a:r>
              <a:rPr lang="en-US" i="1" dirty="0" smtClean="0">
                <a:latin typeface="Georgia" panose="02040502050405020303" pitchFamily="18" charset="0"/>
              </a:rPr>
              <a:t>Despite </a:t>
            </a:r>
            <a:r>
              <a:rPr lang="en-US" i="1" dirty="0">
                <a:latin typeface="Georgia" panose="02040502050405020303" pitchFamily="18" charset="0"/>
              </a:rPr>
              <a:t>the school board’s intentions, </a:t>
            </a:r>
            <a:r>
              <a:rPr lang="en-US" i="1" dirty="0" smtClean="0">
                <a:latin typeface="Georgia" panose="02040502050405020303" pitchFamily="18" charset="0"/>
              </a:rPr>
              <a:t>	teaching </a:t>
            </a:r>
            <a:r>
              <a:rPr lang="en-US" i="1" dirty="0">
                <a:latin typeface="Georgia" panose="02040502050405020303" pitchFamily="18" charset="0"/>
              </a:rPr>
              <a:t>creationism </a:t>
            </a:r>
            <a:r>
              <a:rPr lang="en-US" i="1" dirty="0" smtClean="0">
                <a:latin typeface="Georgia" panose="02040502050405020303" pitchFamily="18" charset="0"/>
              </a:rPr>
              <a:t>in a </a:t>
            </a:r>
            <a:r>
              <a:rPr lang="en-US" i="1" dirty="0">
                <a:latin typeface="Georgia" panose="02040502050405020303" pitchFamily="18" charset="0"/>
              </a:rPr>
              <a:t>high school </a:t>
            </a:r>
            <a:r>
              <a:rPr lang="en-US" i="1" dirty="0" smtClean="0">
                <a:latin typeface="Georgia" panose="02040502050405020303" pitchFamily="18" charset="0"/>
              </a:rPr>
              <a:t>	science </a:t>
            </a:r>
            <a:r>
              <a:rPr lang="en-US" i="1" dirty="0">
                <a:latin typeface="Georgia" panose="02040502050405020303" pitchFamily="18" charset="0"/>
              </a:rPr>
              <a:t>class does not offer a </a:t>
            </a:r>
            <a:r>
              <a:rPr lang="en-US" i="1" dirty="0" smtClean="0">
                <a:latin typeface="Georgia" panose="02040502050405020303" pitchFamily="18" charset="0"/>
              </a:rPr>
              <a:t/>
            </a:r>
            <a:br>
              <a:rPr lang="en-US" i="1" dirty="0" smtClean="0">
                <a:latin typeface="Georgia" panose="02040502050405020303" pitchFamily="18" charset="0"/>
              </a:rPr>
            </a:br>
            <a:r>
              <a:rPr lang="en-US" i="1" dirty="0" smtClean="0">
                <a:latin typeface="Georgia" panose="02040502050405020303" pitchFamily="18" charset="0"/>
              </a:rPr>
              <a:t>	well-rounded </a:t>
            </a:r>
            <a:r>
              <a:rPr lang="en-US" i="1" dirty="0">
                <a:latin typeface="Georgia" panose="02040502050405020303" pitchFamily="18" charset="0"/>
              </a:rPr>
              <a:t>education.</a:t>
            </a: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290279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&gt; Five Types of Claims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2">
                    <a:lumMod val="75000"/>
                  </a:schemeClr>
                </a:solidFill>
                <a:latin typeface="Georgia" panose="02040502050405020303" pitchFamily="18" charset="0"/>
              </a:rPr>
              <a:t>4</a:t>
            </a:r>
            <a:r>
              <a:rPr lang="en-US" b="1" dirty="0">
                <a:solidFill>
                  <a:schemeClr val="accent2">
                    <a:lumMod val="75000"/>
                  </a:schemeClr>
                </a:solidFill>
                <a:latin typeface="Georgia" panose="02040502050405020303" pitchFamily="18" charset="0"/>
              </a:rPr>
              <a:t>. causal claims</a:t>
            </a:r>
            <a:r>
              <a:rPr lang="en-US" dirty="0">
                <a:solidFill>
                  <a:schemeClr val="accent2">
                    <a:lumMod val="75000"/>
                  </a:schemeClr>
                </a:solidFill>
                <a:latin typeface="Georgia" panose="02040502050405020303" pitchFamily="18" charset="0"/>
              </a:rPr>
              <a:t>: </a:t>
            </a:r>
            <a:r>
              <a:rPr lang="en-US" dirty="0">
                <a:latin typeface="Georgia" panose="02040502050405020303" pitchFamily="18" charset="0"/>
              </a:rPr>
              <a:t>asserts and </a:t>
            </a:r>
            <a:r>
              <a:rPr lang="en-US" dirty="0" smtClean="0">
                <a:latin typeface="Georgia" panose="02040502050405020303" pitchFamily="18" charset="0"/>
              </a:rPr>
              <a:t>defines </a:t>
            </a:r>
            <a:r>
              <a:rPr lang="en-US" dirty="0">
                <a:latin typeface="Georgia" panose="02040502050405020303" pitchFamily="18" charset="0"/>
              </a:rPr>
              <a:t>causes for an event or </a:t>
            </a:r>
            <a:r>
              <a:rPr lang="en-US" dirty="0" smtClean="0">
                <a:latin typeface="Georgia" panose="02040502050405020303" pitchFamily="18" charset="0"/>
              </a:rPr>
              <a:t>situation:</a:t>
            </a:r>
          </a:p>
          <a:p>
            <a:pPr marL="0" indent="0">
              <a:buNone/>
            </a:pPr>
            <a:r>
              <a:rPr lang="en-US" i="1" dirty="0">
                <a:latin typeface="Georgia" panose="02040502050405020303" pitchFamily="18" charset="0"/>
              </a:rPr>
              <a:t>	</a:t>
            </a:r>
            <a:r>
              <a:rPr lang="en-US" i="1" dirty="0" smtClean="0">
                <a:latin typeface="Georgia" panose="02040502050405020303" pitchFamily="18" charset="0"/>
              </a:rPr>
              <a:t>Slavery </a:t>
            </a:r>
            <a:r>
              <a:rPr lang="en-US" i="1" dirty="0">
                <a:latin typeface="Georgia" panose="02040502050405020303" pitchFamily="18" charset="0"/>
              </a:rPr>
              <a:t>was only one cause of the </a:t>
            </a:r>
            <a:r>
              <a:rPr lang="en-US" i="1" dirty="0" smtClean="0">
                <a:latin typeface="Georgia" panose="02040502050405020303" pitchFamily="18" charset="0"/>
              </a:rPr>
              <a:t>	American </a:t>
            </a:r>
            <a:r>
              <a:rPr lang="en-US" i="1" dirty="0">
                <a:latin typeface="Georgia" panose="02040502050405020303" pitchFamily="18" charset="0"/>
              </a:rPr>
              <a:t>Civil War.</a:t>
            </a: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89234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Logos &gt; Five Types of Claims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a:solidFill>
                  <a:schemeClr val="accent2">
                    <a:lumMod val="75000"/>
                  </a:schemeClr>
                </a:solidFill>
                <a:latin typeface="Georgia" panose="02040502050405020303" pitchFamily="18" charset="0"/>
              </a:rPr>
              <a:t>5. deliberative claim</a:t>
            </a:r>
            <a:r>
              <a:rPr lang="en-US" dirty="0">
                <a:solidFill>
                  <a:schemeClr val="accent2">
                    <a:lumMod val="75000"/>
                  </a:schemeClr>
                </a:solidFill>
                <a:latin typeface="Georgia" panose="02040502050405020303" pitchFamily="18" charset="0"/>
              </a:rPr>
              <a:t>: </a:t>
            </a:r>
            <a:r>
              <a:rPr lang="en-US" dirty="0">
                <a:latin typeface="Georgia" panose="02040502050405020303" pitchFamily="18" charset="0"/>
              </a:rPr>
              <a:t>a declarative sentence which asserts something </a:t>
            </a:r>
            <a:r>
              <a:rPr lang="en-US" dirty="0" smtClean="0">
                <a:latin typeface="Georgia" panose="02040502050405020303" pitchFamily="18" charset="0"/>
              </a:rPr>
              <a:t>should</a:t>
            </a:r>
            <a:br>
              <a:rPr lang="en-US" dirty="0" smtClean="0">
                <a:latin typeface="Georgia" panose="02040502050405020303" pitchFamily="18" charset="0"/>
              </a:rPr>
            </a:br>
            <a:r>
              <a:rPr lang="en-US" dirty="0" smtClean="0">
                <a:latin typeface="Georgia" panose="02040502050405020303" pitchFamily="18" charset="0"/>
              </a:rPr>
              <a:t>or </a:t>
            </a:r>
            <a:r>
              <a:rPr lang="en-US" dirty="0">
                <a:latin typeface="Georgia" panose="02040502050405020303" pitchFamily="18" charset="0"/>
              </a:rPr>
              <a:t>should </a:t>
            </a:r>
            <a:r>
              <a:rPr lang="en-US" i="1" dirty="0">
                <a:latin typeface="Georgia" panose="02040502050405020303" pitchFamily="18" charset="0"/>
              </a:rPr>
              <a:t>not </a:t>
            </a:r>
            <a:r>
              <a:rPr lang="en-US" dirty="0">
                <a:latin typeface="Georgia" panose="02040502050405020303" pitchFamily="18" charset="0"/>
              </a:rPr>
              <a:t>be </a:t>
            </a:r>
            <a:r>
              <a:rPr lang="en-US" dirty="0" smtClean="0">
                <a:latin typeface="Georgia" panose="02040502050405020303" pitchFamily="18" charset="0"/>
              </a:rPr>
              <a:t>done.</a:t>
            </a:r>
          </a:p>
          <a:p>
            <a:pPr marL="0" indent="0">
              <a:buNone/>
            </a:pPr>
            <a:r>
              <a:rPr lang="en-US" i="1" dirty="0">
                <a:latin typeface="Georgia" panose="02040502050405020303" pitchFamily="18" charset="0"/>
              </a:rPr>
              <a:t>	</a:t>
            </a:r>
            <a:r>
              <a:rPr lang="en-US" i="1" dirty="0" smtClean="0">
                <a:latin typeface="Georgia" panose="02040502050405020303" pitchFamily="18" charset="0"/>
              </a:rPr>
              <a:t>Capital </a:t>
            </a:r>
            <a:r>
              <a:rPr lang="en-US" i="1" dirty="0">
                <a:latin typeface="Georgia" panose="02040502050405020303" pitchFamily="18" charset="0"/>
              </a:rPr>
              <a:t>punishment is a necessary </a:t>
            </a:r>
            <a:r>
              <a:rPr lang="en-US" i="1" dirty="0" smtClean="0">
                <a:latin typeface="Georgia" panose="02040502050405020303" pitchFamily="18" charset="0"/>
              </a:rPr>
              <a:t>	deterrent </a:t>
            </a:r>
            <a:r>
              <a:rPr lang="en-US" i="1" dirty="0">
                <a:latin typeface="Georgia" panose="02040502050405020303" pitchFamily="18" charset="0"/>
              </a:rPr>
              <a:t>to crime and should </a:t>
            </a:r>
            <a:r>
              <a:rPr lang="en-US" i="1" dirty="0" smtClean="0">
                <a:latin typeface="Georgia" panose="02040502050405020303" pitchFamily="18" charset="0"/>
              </a:rPr>
              <a:t>continue</a:t>
            </a:r>
            <a:br>
              <a:rPr lang="en-US" i="1" dirty="0" smtClean="0">
                <a:latin typeface="Georgia" panose="02040502050405020303" pitchFamily="18" charset="0"/>
              </a:rPr>
            </a:br>
            <a:r>
              <a:rPr lang="en-US" i="1" dirty="0" smtClean="0">
                <a:latin typeface="Georgia" panose="02040502050405020303" pitchFamily="18" charset="0"/>
              </a:rPr>
              <a:t>	as </a:t>
            </a:r>
            <a:r>
              <a:rPr lang="en-US" i="1" dirty="0">
                <a:latin typeface="Georgia" panose="02040502050405020303" pitchFamily="18" charset="0"/>
              </a:rPr>
              <a:t>a part of Texas’ legal process.</a:t>
            </a: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63695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Ethos (ethical)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latin typeface="Georgia" panose="02040502050405020303" pitchFamily="18" charset="0"/>
              </a:rPr>
              <a:t>Ethos </a:t>
            </a:r>
            <a:r>
              <a:rPr lang="en-US" dirty="0" smtClean="0">
                <a:latin typeface="Georgia" panose="02040502050405020303" pitchFamily="18" charset="0"/>
              </a:rPr>
              <a:t>is the most complicated </a:t>
            </a:r>
            <a:r>
              <a:rPr lang="en-US" dirty="0">
                <a:latin typeface="Georgia" panose="02040502050405020303" pitchFamily="18" charset="0"/>
              </a:rPr>
              <a:t>portion of the rhetorical process</a:t>
            </a:r>
          </a:p>
          <a:p>
            <a:r>
              <a:rPr lang="en-US" dirty="0" smtClean="0">
                <a:latin typeface="Georgia" panose="02040502050405020303" pitchFamily="18" charset="0"/>
              </a:rPr>
              <a:t>applies </a:t>
            </a:r>
            <a:r>
              <a:rPr lang="en-US" dirty="0">
                <a:latin typeface="Georgia" panose="02040502050405020303" pitchFamily="18" charset="0"/>
              </a:rPr>
              <a:t>to good debate tactics and public </a:t>
            </a:r>
            <a:r>
              <a:rPr lang="en-US" dirty="0" smtClean="0">
                <a:latin typeface="Georgia" panose="02040502050405020303" pitchFamily="18" charset="0"/>
              </a:rPr>
              <a:t>speaking</a:t>
            </a:r>
            <a:endParaRPr lang="en-US" dirty="0">
              <a:latin typeface="Georgia" panose="02040502050405020303" pitchFamily="18" charset="0"/>
            </a:endParaRPr>
          </a:p>
          <a:p>
            <a:r>
              <a:rPr lang="en-US" dirty="0" smtClean="0">
                <a:latin typeface="Georgia" panose="02040502050405020303" pitchFamily="18" charset="0"/>
              </a:rPr>
              <a:t>borders </a:t>
            </a:r>
            <a:r>
              <a:rPr lang="en-US" dirty="0">
                <a:latin typeface="Georgia" panose="02040502050405020303" pitchFamily="18" charset="0"/>
              </a:rPr>
              <a:t>on philosophical approaches to your particular life </a:t>
            </a:r>
            <a:r>
              <a:rPr lang="en-US" dirty="0" smtClean="0">
                <a:latin typeface="Georgia" panose="02040502050405020303" pitchFamily="18" charset="0"/>
              </a:rPr>
              <a:t>values and at the same time </a:t>
            </a:r>
            <a:r>
              <a:rPr lang="en-US" dirty="0" smtClean="0">
                <a:solidFill>
                  <a:srgbClr val="C00000"/>
                </a:solidFill>
                <a:latin typeface="Georgia" panose="02040502050405020303" pitchFamily="18" charset="0"/>
              </a:rPr>
              <a:t>establishes your tone of authority</a:t>
            </a:r>
            <a:r>
              <a:rPr lang="en-US" dirty="0" smtClean="0">
                <a:latin typeface="Georgia" panose="02040502050405020303" pitchFamily="18" charset="0"/>
              </a:rPr>
              <a:t>—in an honest fashion</a:t>
            </a:r>
          </a:p>
          <a:p>
            <a:r>
              <a:rPr lang="en-US" dirty="0" smtClean="0">
                <a:latin typeface="Georgia" panose="02040502050405020303" pitchFamily="18" charset="0"/>
              </a:rPr>
              <a:t>you display ethical behavior while presenting the various sides of an argument</a:t>
            </a:r>
            <a:endParaRPr lang="en-US" dirty="0">
              <a:latin typeface="Georgia" panose="02040502050405020303" pitchFamily="18" charset="0"/>
            </a:endParaRPr>
          </a:p>
          <a:p>
            <a:r>
              <a:rPr lang="en-US" dirty="0" smtClean="0">
                <a:solidFill>
                  <a:srgbClr val="C00000"/>
                </a:solidFill>
                <a:latin typeface="Georgia" panose="02040502050405020303" pitchFamily="18" charset="0"/>
              </a:rPr>
              <a:t>avoidance </a:t>
            </a:r>
            <a:r>
              <a:rPr lang="en-US" dirty="0">
                <a:solidFill>
                  <a:srgbClr val="C00000"/>
                </a:solidFill>
                <a:latin typeface="Georgia" panose="02040502050405020303" pitchFamily="18" charset="0"/>
              </a:rPr>
              <a:t>of </a:t>
            </a:r>
            <a:r>
              <a:rPr lang="en-US" i="1" dirty="0">
                <a:solidFill>
                  <a:srgbClr val="C00000"/>
                </a:solidFill>
                <a:latin typeface="Georgia" panose="02040502050405020303" pitchFamily="18" charset="0"/>
              </a:rPr>
              <a:t>plagiarism or theft of another writer’s </a:t>
            </a:r>
            <a:r>
              <a:rPr lang="en-US" i="1" dirty="0" smtClean="0">
                <a:solidFill>
                  <a:srgbClr val="C00000"/>
                </a:solidFill>
                <a:latin typeface="Georgia" panose="02040502050405020303" pitchFamily="18" charset="0"/>
              </a:rPr>
              <a:t>ideas</a:t>
            </a:r>
            <a:endParaRPr lang="en-US" dirty="0" smtClean="0">
              <a:solidFill>
                <a:srgbClr val="C00000"/>
              </a:solidFill>
              <a:latin typeface="Georgia" panose="02040502050405020303" pitchFamily="18" charset="0"/>
            </a:endParaRPr>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277369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Definition</a:t>
            </a:r>
            <a:endParaRPr lang="en-US" dirty="0">
              <a:latin typeface="Georgia" panose="02040502050405020303" pitchFamily="18" charset="0"/>
            </a:endParaRPr>
          </a:p>
        </p:txBody>
      </p:sp>
      <p:sp>
        <p:nvSpPr>
          <p:cNvPr id="3" name="Content Placeholder 2"/>
          <p:cNvSpPr>
            <a:spLocks noGrp="1"/>
          </p:cNvSpPr>
          <p:nvPr>
            <p:ph idx="1"/>
          </p:nvPr>
        </p:nvSpPr>
        <p:spPr/>
        <p:txBody>
          <a:bodyPr/>
          <a:lstStyle/>
          <a:p>
            <a:r>
              <a:rPr lang="en-US" b="1" dirty="0">
                <a:latin typeface="Georgia" panose="02040502050405020303" pitchFamily="18" charset="0"/>
              </a:rPr>
              <a:t>Rhetoric</a:t>
            </a:r>
            <a:r>
              <a:rPr lang="en-US" dirty="0">
                <a:latin typeface="Georgia" panose="02040502050405020303" pitchFamily="18" charset="0"/>
              </a:rPr>
              <a:t>—is the art of using language to </a:t>
            </a:r>
            <a:r>
              <a:rPr lang="en-US" dirty="0" smtClean="0">
                <a:latin typeface="Georgia" panose="02040502050405020303" pitchFamily="18" charset="0"/>
              </a:rPr>
              <a:t>communicate effectively </a:t>
            </a:r>
            <a:r>
              <a:rPr lang="en-US" dirty="0">
                <a:latin typeface="Georgia" panose="02040502050405020303" pitchFamily="18" charset="0"/>
              </a:rPr>
              <a:t>and has been a major part of Western </a:t>
            </a:r>
            <a:r>
              <a:rPr lang="en-US" dirty="0" smtClean="0">
                <a:latin typeface="Georgia" panose="02040502050405020303" pitchFamily="18" charset="0"/>
              </a:rPr>
              <a:t>education since </a:t>
            </a:r>
            <a:r>
              <a:rPr lang="en-US" dirty="0">
                <a:latin typeface="Georgia" panose="02040502050405020303" pitchFamily="18" charset="0"/>
              </a:rPr>
              <a:t>the Ancient Greeks.</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248151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Ethos (ethical)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77500" lnSpcReduction="20000"/>
          </a:bodyPr>
          <a:lstStyle/>
          <a:p>
            <a:pPr>
              <a:lnSpc>
                <a:spcPct val="90000"/>
              </a:lnSpc>
              <a:buNone/>
            </a:pPr>
            <a:r>
              <a:rPr lang="en-US" dirty="0" smtClean="0">
                <a:solidFill>
                  <a:srgbClr val="C00000"/>
                </a:solidFill>
                <a:latin typeface="Georgia" pitchFamily="18" charset="0"/>
              </a:rPr>
              <a:t>An Ethical Writer: </a:t>
            </a:r>
          </a:p>
          <a:p>
            <a:pPr>
              <a:lnSpc>
                <a:spcPct val="90000"/>
              </a:lnSpc>
            </a:pPr>
            <a:r>
              <a:rPr lang="en-US" dirty="0" smtClean="0">
                <a:latin typeface="Georgia" pitchFamily="18" charset="0"/>
              </a:rPr>
              <a:t>presents both sides of the issue in a parallel fashion; seeks out a compromise between the two sides and allows equal time for different points of view </a:t>
            </a:r>
            <a:br>
              <a:rPr lang="en-US" dirty="0" smtClean="0">
                <a:latin typeface="Georgia" pitchFamily="18" charset="0"/>
              </a:rPr>
            </a:br>
            <a:r>
              <a:rPr lang="en-US" dirty="0" smtClean="0">
                <a:latin typeface="Georgia" pitchFamily="18" charset="0"/>
              </a:rPr>
              <a:t>(see </a:t>
            </a:r>
            <a:r>
              <a:rPr lang="en-US" i="1" dirty="0" err="1" smtClean="0">
                <a:latin typeface="Georgia" pitchFamily="18" charset="0"/>
              </a:rPr>
              <a:t>Rogerian</a:t>
            </a:r>
            <a:r>
              <a:rPr lang="en-US" i="1" dirty="0" smtClean="0">
                <a:latin typeface="Georgia" pitchFamily="18" charset="0"/>
              </a:rPr>
              <a:t> Method</a:t>
            </a:r>
            <a:r>
              <a:rPr lang="en-US" dirty="0" smtClean="0">
                <a:latin typeface="Georgia" pitchFamily="18" charset="0"/>
              </a:rPr>
              <a:t>)</a:t>
            </a:r>
          </a:p>
          <a:p>
            <a:pPr>
              <a:lnSpc>
                <a:spcPct val="90000"/>
              </a:lnSpc>
            </a:pPr>
            <a:r>
              <a:rPr lang="en-US" dirty="0" smtClean="0">
                <a:latin typeface="Georgia" pitchFamily="18" charset="0"/>
              </a:rPr>
              <a:t>provides multiple resources in accurate fashion to show a sense of authority</a:t>
            </a:r>
          </a:p>
          <a:p>
            <a:pPr>
              <a:lnSpc>
                <a:spcPct val="90000"/>
              </a:lnSpc>
            </a:pPr>
            <a:r>
              <a:rPr lang="en-US" dirty="0" smtClean="0">
                <a:latin typeface="Georgia" pitchFamily="18" charset="0"/>
              </a:rPr>
              <a:t>when appropriate, supplies credentials as defense</a:t>
            </a:r>
          </a:p>
          <a:p>
            <a:pPr>
              <a:lnSpc>
                <a:spcPct val="90000"/>
              </a:lnSpc>
            </a:pPr>
            <a:r>
              <a:rPr lang="en-US" dirty="0" smtClean="0">
                <a:latin typeface="Georgia" pitchFamily="18" charset="0"/>
              </a:rPr>
              <a:t>does not sentimentalize the argument with excessive pathos  </a:t>
            </a:r>
          </a:p>
          <a:p>
            <a:pPr>
              <a:lnSpc>
                <a:spcPct val="90000"/>
              </a:lnSpc>
            </a:pPr>
            <a:r>
              <a:rPr lang="en-US" dirty="0" smtClean="0">
                <a:latin typeface="Georgia" pitchFamily="18" charset="0"/>
              </a:rPr>
              <a:t>can challenge other ideas in non-offensive manner</a:t>
            </a:r>
          </a:p>
          <a:p>
            <a:pPr>
              <a:lnSpc>
                <a:spcPct val="90000"/>
              </a:lnSpc>
            </a:pPr>
            <a:r>
              <a:rPr lang="en-US" dirty="0" smtClean="0">
                <a:latin typeface="Georgia" pitchFamily="18" charset="0"/>
              </a:rPr>
              <a:t>maintains good intentions throughout paper</a:t>
            </a:r>
          </a:p>
          <a:p>
            <a:pPr>
              <a:lnSpc>
                <a:spcPct val="90000"/>
              </a:lnSpc>
            </a:pPr>
            <a:r>
              <a:rPr lang="en-US" dirty="0" smtClean="0">
                <a:latin typeface="Georgia" pitchFamily="18" charset="0"/>
              </a:rPr>
              <a:t>presents tone of honesty and good-will, avoiding sarcasm, condescension, and bullying </a:t>
            </a:r>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277369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Appeals in Writing</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a:latin typeface="Georgia" panose="02040502050405020303" pitchFamily="18" charset="0"/>
              </a:rPr>
              <a:t>Three Types of Appeals Exist</a:t>
            </a:r>
          </a:p>
          <a:p>
            <a:pPr marL="0" indent="0">
              <a:buNone/>
            </a:pPr>
            <a:r>
              <a:rPr lang="en-US" dirty="0">
                <a:latin typeface="Georgia" panose="02040502050405020303" pitchFamily="18" charset="0"/>
              </a:rPr>
              <a:t>These are rhetorical devices used to enhance observations in research papers:</a:t>
            </a:r>
          </a:p>
          <a:p>
            <a:pPr marL="0" indent="0">
              <a:buNone/>
            </a:pPr>
            <a:r>
              <a:rPr lang="en-US" dirty="0" smtClean="0">
                <a:latin typeface="Georgia" panose="02040502050405020303" pitchFamily="18" charset="0"/>
              </a:rPr>
              <a:t>	A</a:t>
            </a:r>
            <a:r>
              <a:rPr lang="en-US" dirty="0">
                <a:latin typeface="Georgia" panose="02040502050405020303" pitchFamily="18" charset="0"/>
              </a:rPr>
              <a:t>. logos— (rational)</a:t>
            </a:r>
          </a:p>
          <a:p>
            <a:pPr marL="0" indent="0">
              <a:buNone/>
            </a:pPr>
            <a:r>
              <a:rPr lang="en-US" dirty="0" smtClean="0">
                <a:latin typeface="Georgia" panose="02040502050405020303" pitchFamily="18" charset="0"/>
              </a:rPr>
              <a:t>	B</a:t>
            </a:r>
            <a:r>
              <a:rPr lang="en-US" dirty="0">
                <a:latin typeface="Georgia" panose="02040502050405020303" pitchFamily="18" charset="0"/>
              </a:rPr>
              <a:t>. pathos— (emotional )</a:t>
            </a:r>
          </a:p>
          <a:p>
            <a:pPr marL="0" indent="0">
              <a:buNone/>
            </a:pPr>
            <a:r>
              <a:rPr lang="en-US" dirty="0" smtClean="0">
                <a:latin typeface="Georgia" panose="02040502050405020303" pitchFamily="18" charset="0"/>
              </a:rPr>
              <a:t>	C</a:t>
            </a:r>
            <a:r>
              <a:rPr lang="en-US" dirty="0">
                <a:latin typeface="Georgia" panose="02040502050405020303" pitchFamily="18" charset="0"/>
              </a:rPr>
              <a:t>. ethos— (ethical </a:t>
            </a:r>
            <a:r>
              <a:rPr lang="en-US" dirty="0" smtClean="0">
                <a:latin typeface="Georgia" panose="02040502050405020303" pitchFamily="18" charset="0"/>
              </a:rPr>
              <a:t>)</a:t>
            </a:r>
          </a:p>
          <a:p>
            <a:pPr marL="0" indent="0">
              <a:buNone/>
            </a:pPr>
            <a:endParaRPr lang="en-US" dirty="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0793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Purposes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Georgia" panose="02040502050405020303" pitchFamily="18" charset="0"/>
              </a:rPr>
              <a:t>These </a:t>
            </a:r>
            <a:r>
              <a:rPr lang="en-US" dirty="0">
                <a:latin typeface="Georgia" panose="02040502050405020303" pitchFamily="18" charset="0"/>
              </a:rPr>
              <a:t>are similar to the different </a:t>
            </a:r>
            <a:r>
              <a:rPr lang="en-US" b="1" dirty="0">
                <a:latin typeface="Georgia" panose="02040502050405020303" pitchFamily="18" charset="0"/>
              </a:rPr>
              <a:t>purposes </a:t>
            </a:r>
            <a:r>
              <a:rPr lang="en-US" dirty="0">
                <a:latin typeface="Georgia" panose="02040502050405020303" pitchFamily="18" charset="0"/>
              </a:rPr>
              <a:t>for papers</a:t>
            </a:r>
            <a:r>
              <a:rPr lang="en-US" dirty="0" smtClean="0">
                <a:latin typeface="Georgia" panose="02040502050405020303" pitchFamily="18" charset="0"/>
              </a:rPr>
              <a:t>:</a:t>
            </a:r>
            <a:endParaRPr lang="en-US" dirty="0">
              <a:latin typeface="Georgia" panose="02040502050405020303" pitchFamily="18" charset="0"/>
            </a:endParaRPr>
          </a:p>
          <a:p>
            <a:pPr marL="0" indent="0">
              <a:buNone/>
            </a:pPr>
            <a:r>
              <a:rPr lang="en-US" dirty="0" smtClean="0">
                <a:latin typeface="Georgia" panose="02040502050405020303" pitchFamily="18" charset="0"/>
              </a:rPr>
              <a:t>	inform</a:t>
            </a:r>
            <a:r>
              <a:rPr lang="en-US" dirty="0">
                <a:latin typeface="Georgia" panose="02040502050405020303" pitchFamily="18" charset="0"/>
              </a:rPr>
              <a:t>, persuade, speculate, entertain, </a:t>
            </a:r>
            <a:r>
              <a:rPr lang="en-US" dirty="0" smtClean="0">
                <a:latin typeface="Georgia" panose="02040502050405020303" pitchFamily="18" charset="0"/>
              </a:rPr>
              <a:t/>
            </a:r>
            <a:br>
              <a:rPr lang="en-US" dirty="0" smtClean="0">
                <a:latin typeface="Georgia" panose="02040502050405020303" pitchFamily="18" charset="0"/>
              </a:rPr>
            </a:br>
            <a:r>
              <a:rPr lang="en-US" dirty="0" smtClean="0">
                <a:latin typeface="Georgia" panose="02040502050405020303" pitchFamily="18" charset="0"/>
              </a:rPr>
              <a:t>	incite</a:t>
            </a:r>
            <a:r>
              <a:rPr lang="en-US" dirty="0">
                <a:latin typeface="Georgia" panose="02040502050405020303" pitchFamily="18" charset="0"/>
              </a:rPr>
              <a:t>, </a:t>
            </a:r>
            <a:r>
              <a:rPr lang="en-US" dirty="0" smtClean="0">
                <a:latin typeface="Georgia" panose="02040502050405020303" pitchFamily="18" charset="0"/>
              </a:rPr>
              <a:t>instigate</a:t>
            </a:r>
          </a:p>
          <a:p>
            <a:pPr marL="0" indent="0">
              <a:buNone/>
            </a:pPr>
            <a:endParaRPr lang="en-US" dirty="0" smtClean="0">
              <a:latin typeface="Georgia" panose="02040502050405020303" pitchFamily="18" charset="0"/>
            </a:endParaRPr>
          </a:p>
          <a:p>
            <a:pPr marL="0" indent="0">
              <a:buNone/>
            </a:pPr>
            <a:r>
              <a:rPr lang="en-US" dirty="0" smtClean="0">
                <a:latin typeface="Georgia" panose="02040502050405020303" pitchFamily="18" charset="0"/>
              </a:rPr>
              <a:t>All three of these purposes (logos, pathos, ethos) can be merged into one paper; the longer the work, the greater the necessity for multiple intentions.</a:t>
            </a:r>
          </a:p>
          <a:p>
            <a:pPr marL="0" indent="0">
              <a:buNone/>
            </a:pPr>
            <a:r>
              <a:rPr lang="en-US" dirty="0" smtClean="0">
                <a:latin typeface="Georgia" panose="02040502050405020303" pitchFamily="18" charset="0"/>
              </a:rPr>
              <a:t>Likewise, just as one essay can fulfill multiple purposes, </a:t>
            </a:r>
            <a:r>
              <a:rPr lang="en-US" dirty="0" smtClean="0">
                <a:solidFill>
                  <a:srgbClr val="C00000"/>
                </a:solidFill>
                <a:latin typeface="Georgia" panose="02040502050405020303" pitchFamily="18" charset="0"/>
              </a:rPr>
              <a:t>one essay can use multiple appeals</a:t>
            </a:r>
            <a:r>
              <a:rPr lang="en-US" dirty="0" smtClean="0">
                <a:latin typeface="Georgia" panose="02040502050405020303" pitchFamily="18" charset="0"/>
              </a:rPr>
              <a:t>; the purpose of the work controls the type of appeal in use.</a:t>
            </a:r>
          </a:p>
          <a:p>
            <a:pPr marL="0" indent="0">
              <a:buNone/>
            </a:pP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17110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Pathos (emotional)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latin typeface="Georgia" panose="02040502050405020303" pitchFamily="18" charset="0"/>
              </a:rPr>
              <a:t>•</a:t>
            </a:r>
            <a:r>
              <a:rPr lang="en-US" dirty="0" smtClean="0">
                <a:latin typeface="Georgia" panose="02040502050405020303" pitchFamily="18" charset="0"/>
              </a:rPr>
              <a:t> </a:t>
            </a:r>
            <a:r>
              <a:rPr lang="en-US" dirty="0" smtClean="0">
                <a:solidFill>
                  <a:srgbClr val="C00000"/>
                </a:solidFill>
                <a:latin typeface="Georgia" panose="02040502050405020303" pitchFamily="18" charset="0"/>
              </a:rPr>
              <a:t>When </a:t>
            </a:r>
            <a:r>
              <a:rPr lang="en-US" dirty="0">
                <a:solidFill>
                  <a:srgbClr val="C00000"/>
                </a:solidFill>
                <a:latin typeface="Georgia" panose="02040502050405020303" pitchFamily="18" charset="0"/>
              </a:rPr>
              <a:t>using a </a:t>
            </a:r>
            <a:r>
              <a:rPr lang="en-US" i="1" dirty="0">
                <a:solidFill>
                  <a:srgbClr val="C00000"/>
                </a:solidFill>
                <a:latin typeface="Georgia" panose="02040502050405020303" pitchFamily="18" charset="0"/>
              </a:rPr>
              <a:t>persuasive purpose</a:t>
            </a:r>
            <a:r>
              <a:rPr lang="en-US" dirty="0">
                <a:solidFill>
                  <a:srgbClr val="C00000"/>
                </a:solidFill>
                <a:latin typeface="Georgia" panose="02040502050405020303" pitchFamily="18" charset="0"/>
              </a:rPr>
              <a:t>, an </a:t>
            </a:r>
            <a:r>
              <a:rPr lang="en-US" dirty="0" smtClean="0">
                <a:solidFill>
                  <a:srgbClr val="C00000"/>
                </a:solidFill>
                <a:latin typeface="Georgia" panose="02040502050405020303" pitchFamily="18" charset="0"/>
              </a:rPr>
              <a:t/>
            </a:r>
            <a:br>
              <a:rPr lang="en-US" dirty="0" smtClean="0">
                <a:solidFill>
                  <a:srgbClr val="C00000"/>
                </a:solidFill>
                <a:latin typeface="Georgia" panose="02040502050405020303" pitchFamily="18" charset="0"/>
              </a:rPr>
            </a:br>
            <a:r>
              <a:rPr lang="en-US" dirty="0" smtClean="0">
                <a:solidFill>
                  <a:srgbClr val="C00000"/>
                </a:solidFill>
                <a:latin typeface="Georgia" panose="02040502050405020303" pitchFamily="18" charset="0"/>
              </a:rPr>
              <a:t>    emotional </a:t>
            </a:r>
            <a:r>
              <a:rPr lang="en-US" dirty="0">
                <a:solidFill>
                  <a:srgbClr val="C00000"/>
                </a:solidFill>
                <a:latin typeface="Georgia" panose="02040502050405020303" pitchFamily="18" charset="0"/>
              </a:rPr>
              <a:t>appeal works best.</a:t>
            </a:r>
          </a:p>
          <a:p>
            <a:r>
              <a:rPr lang="en-US" dirty="0" smtClean="0">
                <a:latin typeface="Georgia" panose="02040502050405020303" pitchFamily="18" charset="0"/>
              </a:rPr>
              <a:t>Emotional</a:t>
            </a:r>
            <a:r>
              <a:rPr lang="en-US" dirty="0">
                <a:latin typeface="Georgia" panose="02040502050405020303" pitchFamily="18" charset="0"/>
              </a:rPr>
              <a:t>, personal writing produces a reaction from the audience</a:t>
            </a:r>
            <a:r>
              <a:rPr lang="en-US" dirty="0" smtClean="0">
                <a:latin typeface="Georgia" panose="02040502050405020303" pitchFamily="18" charset="0"/>
              </a:rPr>
              <a:t>.</a:t>
            </a:r>
          </a:p>
          <a:p>
            <a:r>
              <a:rPr lang="en-US" dirty="0" smtClean="0">
                <a:latin typeface="Georgia" panose="02040502050405020303" pitchFamily="18" charset="0"/>
              </a:rPr>
              <a:t>In this fashion, for personal essays, pathos works best to connect with readers.</a:t>
            </a:r>
            <a:endParaRPr lang="en-US" dirty="0">
              <a:latin typeface="Georgia" panose="02040502050405020303" pitchFamily="18" charset="0"/>
            </a:endParaRPr>
          </a:p>
          <a:p>
            <a:r>
              <a:rPr lang="en-US" dirty="0" smtClean="0">
                <a:latin typeface="Georgia" panose="02040502050405020303" pitchFamily="18" charset="0"/>
              </a:rPr>
              <a:t>When </a:t>
            </a:r>
            <a:r>
              <a:rPr lang="en-US" dirty="0">
                <a:latin typeface="Georgia" panose="02040502050405020303" pitchFamily="18" charset="0"/>
              </a:rPr>
              <a:t>analyzing an emotional appeal, look carefully at the writer’s </a:t>
            </a:r>
            <a:r>
              <a:rPr lang="en-US" dirty="0" smtClean="0">
                <a:latin typeface="Georgia" panose="02040502050405020303" pitchFamily="18" charset="0"/>
              </a:rPr>
              <a:t>emotionally charged </a:t>
            </a:r>
            <a:r>
              <a:rPr lang="en-US" dirty="0">
                <a:latin typeface="Georgia" panose="02040502050405020303" pitchFamily="18" charset="0"/>
              </a:rPr>
              <a:t>words and the nature of their use</a:t>
            </a:r>
            <a:r>
              <a:rPr lang="en-US" dirty="0" smtClean="0">
                <a:latin typeface="Georgia" panose="02040502050405020303" pitchFamily="18" charset="0"/>
              </a:rPr>
              <a:t>.</a:t>
            </a:r>
            <a:endParaRPr lang="en-US" dirty="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39798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Pathos (emotional)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C00000"/>
                </a:solidFill>
                <a:latin typeface="Georgia" panose="02040502050405020303" pitchFamily="18" charset="0"/>
              </a:rPr>
              <a:t>When </a:t>
            </a:r>
            <a:r>
              <a:rPr lang="en-US" dirty="0">
                <a:solidFill>
                  <a:srgbClr val="C00000"/>
                </a:solidFill>
                <a:latin typeface="Georgia" panose="02040502050405020303" pitchFamily="18" charset="0"/>
              </a:rPr>
              <a:t>reading an emotional appeal, </a:t>
            </a:r>
            <a:r>
              <a:rPr lang="en-US" dirty="0">
                <a:latin typeface="Georgia" panose="02040502050405020303" pitchFamily="18" charset="0"/>
              </a:rPr>
              <a:t>be sure to determine:</a:t>
            </a:r>
          </a:p>
          <a:p>
            <a:pPr marL="0" indent="0">
              <a:buNone/>
            </a:pPr>
            <a:r>
              <a:rPr lang="en-US" dirty="0" smtClean="0">
                <a:latin typeface="Georgia" panose="02040502050405020303" pitchFamily="18" charset="0"/>
              </a:rPr>
              <a:t>     • What </a:t>
            </a:r>
            <a:r>
              <a:rPr lang="en-US" dirty="0">
                <a:latin typeface="Georgia" panose="02040502050405020303" pitchFamily="18" charset="0"/>
              </a:rPr>
              <a:t>emotion is the writer wanting you to feel?</a:t>
            </a:r>
          </a:p>
          <a:p>
            <a:pPr marL="0" indent="0">
              <a:buNone/>
            </a:pPr>
            <a:r>
              <a:rPr lang="en-US" dirty="0" smtClean="0">
                <a:latin typeface="Georgia" panose="02040502050405020303" pitchFamily="18" charset="0"/>
              </a:rPr>
              <a:t>     • What </a:t>
            </a:r>
            <a:r>
              <a:rPr lang="en-US" dirty="0">
                <a:latin typeface="Georgia" panose="02040502050405020303" pitchFamily="18" charset="0"/>
              </a:rPr>
              <a:t>manner is </a:t>
            </a:r>
            <a:r>
              <a:rPr lang="en-US" dirty="0" smtClean="0">
                <a:latin typeface="Georgia" panose="02040502050405020303" pitchFamily="18" charset="0"/>
              </a:rPr>
              <a:t>figurative </a:t>
            </a:r>
            <a:r>
              <a:rPr lang="en-US" dirty="0">
                <a:latin typeface="Georgia" panose="02040502050405020303" pitchFamily="18" charset="0"/>
              </a:rPr>
              <a:t>language being used?</a:t>
            </a:r>
          </a:p>
          <a:p>
            <a:pPr marL="0" indent="0">
              <a:buNone/>
            </a:pPr>
            <a:r>
              <a:rPr lang="en-US" dirty="0" smtClean="0">
                <a:latin typeface="Georgia" panose="02040502050405020303" pitchFamily="18" charset="0"/>
              </a:rPr>
              <a:t>     • </a:t>
            </a:r>
            <a:r>
              <a:rPr lang="en-US" dirty="0" smtClean="0">
                <a:solidFill>
                  <a:srgbClr val="C00000"/>
                </a:solidFill>
                <a:latin typeface="Georgia" panose="02040502050405020303" pitchFamily="18" charset="0"/>
              </a:rPr>
              <a:t>Is </a:t>
            </a:r>
            <a:r>
              <a:rPr lang="en-US" dirty="0">
                <a:solidFill>
                  <a:srgbClr val="C00000"/>
                </a:solidFill>
                <a:latin typeface="Georgia" panose="02040502050405020303" pitchFamily="18" charset="0"/>
              </a:rPr>
              <a:t>the audience being manipulated?</a:t>
            </a:r>
          </a:p>
          <a:p>
            <a:pPr marL="0" indent="0">
              <a:buNone/>
            </a:pPr>
            <a:r>
              <a:rPr lang="en-US" dirty="0" smtClean="0">
                <a:latin typeface="Georgia" panose="02040502050405020303" pitchFamily="18" charset="0"/>
              </a:rPr>
              <a:t>     • Is </a:t>
            </a:r>
            <a:r>
              <a:rPr lang="en-US" dirty="0">
                <a:latin typeface="Georgia" panose="02040502050405020303" pitchFamily="18" charset="0"/>
              </a:rPr>
              <a:t>the emotion consistent with the purpose?</a:t>
            </a:r>
          </a:p>
          <a:p>
            <a:pPr marL="0" indent="0">
              <a:buNone/>
            </a:pPr>
            <a:r>
              <a:rPr lang="en-US" dirty="0" smtClean="0">
                <a:latin typeface="Georgia" panose="02040502050405020303" pitchFamily="18" charset="0"/>
              </a:rPr>
              <a:t>     • Is </a:t>
            </a:r>
            <a:r>
              <a:rPr lang="en-US" dirty="0">
                <a:latin typeface="Georgia" panose="02040502050405020303" pitchFamily="18" charset="0"/>
              </a:rPr>
              <a:t>the emotion appropriate to the audience, the situation, </a:t>
            </a:r>
            <a:r>
              <a:rPr lang="en-US" dirty="0" smtClean="0">
                <a:latin typeface="Georgia" panose="02040502050405020303" pitchFamily="18" charset="0"/>
              </a:rPr>
              <a:t/>
            </a:r>
            <a:br>
              <a:rPr lang="en-US" dirty="0" smtClean="0">
                <a:latin typeface="Georgia" panose="02040502050405020303" pitchFamily="18" charset="0"/>
              </a:rPr>
            </a:br>
            <a:r>
              <a:rPr lang="en-US" dirty="0" smtClean="0">
                <a:latin typeface="Georgia" panose="02040502050405020303" pitchFamily="18" charset="0"/>
              </a:rPr>
              <a:t>	   and </a:t>
            </a:r>
            <a:r>
              <a:rPr lang="en-US" dirty="0">
                <a:latin typeface="Georgia" panose="02040502050405020303" pitchFamily="18" charset="0"/>
              </a:rPr>
              <a:t>the subject?</a:t>
            </a:r>
          </a:p>
          <a:p>
            <a:pPr marL="0" indent="0">
              <a:buNone/>
            </a:pPr>
            <a:r>
              <a:rPr lang="en-US" dirty="0" smtClean="0">
                <a:latin typeface="Georgia" panose="02040502050405020303" pitchFamily="18" charset="0"/>
              </a:rPr>
              <a:t>     • Is </a:t>
            </a:r>
            <a:r>
              <a:rPr lang="en-US" dirty="0">
                <a:latin typeface="Georgia" panose="02040502050405020303" pitchFamily="18" charset="0"/>
              </a:rPr>
              <a:t>the emotion </a:t>
            </a:r>
            <a:r>
              <a:rPr lang="en-US" dirty="0" smtClean="0">
                <a:latin typeface="Georgia" panose="02040502050405020303" pitchFamily="18" charset="0"/>
              </a:rPr>
              <a:t>a </a:t>
            </a:r>
            <a:r>
              <a:rPr lang="en-US" dirty="0">
                <a:latin typeface="Georgia" panose="02040502050405020303" pitchFamily="18" charset="0"/>
              </a:rPr>
              <a:t>dominant part of the </a:t>
            </a:r>
            <a:r>
              <a:rPr lang="en-US" dirty="0" smtClean="0">
                <a:latin typeface="Georgia" panose="02040502050405020303" pitchFamily="18" charset="0"/>
              </a:rPr>
              <a:t>essay (</a:t>
            </a:r>
            <a:r>
              <a:rPr lang="en-US" dirty="0">
                <a:latin typeface="Georgia" panose="02040502050405020303" pitchFamily="18" charset="0"/>
              </a:rPr>
              <a:t>which shows a </a:t>
            </a:r>
            <a:r>
              <a:rPr lang="en-US" dirty="0" smtClean="0">
                <a:latin typeface="Georgia" panose="02040502050405020303" pitchFamily="18" charset="0"/>
              </a:rPr>
              <a:t/>
            </a:r>
            <a:br>
              <a:rPr lang="en-US" dirty="0" smtClean="0">
                <a:latin typeface="Georgia" panose="02040502050405020303" pitchFamily="18" charset="0"/>
              </a:rPr>
            </a:br>
            <a:r>
              <a:rPr lang="en-US" dirty="0" smtClean="0">
                <a:latin typeface="Georgia" panose="02040502050405020303" pitchFamily="18" charset="0"/>
              </a:rPr>
              <a:t>	bias) </a:t>
            </a:r>
            <a:r>
              <a:rPr lang="en-US" i="1" dirty="0" smtClean="0">
                <a:latin typeface="Georgia" panose="02040502050405020303" pitchFamily="18" charset="0"/>
              </a:rPr>
              <a:t>or </a:t>
            </a:r>
            <a:r>
              <a:rPr lang="en-US" dirty="0">
                <a:latin typeface="Georgia" panose="02040502050405020303" pitchFamily="18" charset="0"/>
              </a:rPr>
              <a:t>do rational arguments appear the </a:t>
            </a:r>
            <a:r>
              <a:rPr lang="en-US" dirty="0" smtClean="0">
                <a:latin typeface="Georgia" panose="02040502050405020303" pitchFamily="18" charset="0"/>
              </a:rPr>
              <a:t>main </a:t>
            </a:r>
            <a:r>
              <a:rPr lang="en-US" dirty="0">
                <a:latin typeface="Georgia" panose="02040502050405020303" pitchFamily="18" charset="0"/>
              </a:rPr>
              <a:t>focus?</a:t>
            </a:r>
          </a:p>
          <a:p>
            <a:pPr marL="0" indent="0">
              <a:buNone/>
            </a:pPr>
            <a:r>
              <a:rPr lang="en-US" dirty="0" smtClean="0">
                <a:latin typeface="Georgia" panose="02040502050405020303" pitchFamily="18" charset="0"/>
              </a:rPr>
              <a:t>     • Is </a:t>
            </a:r>
            <a:r>
              <a:rPr lang="en-US" dirty="0">
                <a:latin typeface="Georgia" panose="02040502050405020303" pitchFamily="18" charset="0"/>
              </a:rPr>
              <a:t>the emotional material used </a:t>
            </a:r>
            <a:r>
              <a:rPr lang="en-US" i="1" dirty="0">
                <a:latin typeface="Georgia" panose="02040502050405020303" pitchFamily="18" charset="0"/>
              </a:rPr>
              <a:t>to clarify a complex </a:t>
            </a:r>
            <a:r>
              <a:rPr lang="en-US" i="1" dirty="0" smtClean="0">
                <a:latin typeface="Georgia" panose="02040502050405020303" pitchFamily="18" charset="0"/>
              </a:rPr>
              <a:t/>
            </a:r>
            <a:br>
              <a:rPr lang="en-US" i="1" dirty="0" smtClean="0">
                <a:latin typeface="Georgia" panose="02040502050405020303" pitchFamily="18" charset="0"/>
              </a:rPr>
            </a:br>
            <a:r>
              <a:rPr lang="en-US" i="1" dirty="0" smtClean="0">
                <a:latin typeface="Georgia" panose="02040502050405020303" pitchFamily="18" charset="0"/>
              </a:rPr>
              <a:t>	argument</a:t>
            </a:r>
            <a:r>
              <a:rPr lang="en-US" dirty="0">
                <a:latin typeface="Georgia" panose="02040502050405020303" pitchFamily="18" charset="0"/>
              </a:rPr>
              <a:t>?</a:t>
            </a:r>
            <a:endParaRPr lang="en-US" dirty="0" smtClean="0">
              <a:latin typeface="Georgia" panose="02040502050405020303"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39798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Pathos (emotional)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solidFill>
                  <a:srgbClr val="C00000"/>
                </a:solidFill>
                <a:latin typeface="Georgia" panose="02040502050405020303" pitchFamily="18" charset="0"/>
              </a:rPr>
              <a:t>Some theorists believe emotional defenses are stronger than logical defenses. </a:t>
            </a:r>
            <a:endParaRPr lang="en-US" dirty="0">
              <a:latin typeface="Georgia" panose="02040502050405020303" pitchFamily="18" charset="0"/>
            </a:endParaRPr>
          </a:p>
          <a:p>
            <a:pPr marL="0" indent="0">
              <a:buNone/>
            </a:pPr>
            <a:r>
              <a:rPr lang="en-US" dirty="0" smtClean="0">
                <a:latin typeface="Georgia" panose="02040502050405020303" pitchFamily="18" charset="0"/>
              </a:rPr>
              <a:t>     • When used appropriately the audience </a:t>
            </a:r>
            <a:br>
              <a:rPr lang="en-US" dirty="0" smtClean="0">
                <a:latin typeface="Georgia" panose="02040502050405020303" pitchFamily="18" charset="0"/>
              </a:rPr>
            </a:br>
            <a:r>
              <a:rPr lang="en-US" dirty="0" smtClean="0">
                <a:latin typeface="Georgia" panose="02040502050405020303" pitchFamily="18" charset="0"/>
              </a:rPr>
              <a:t>	feels sympathy to the writer’s cause.</a:t>
            </a:r>
          </a:p>
          <a:p>
            <a:pPr marL="0" indent="0">
              <a:buNone/>
            </a:pPr>
            <a:r>
              <a:rPr lang="en-US" dirty="0" smtClean="0">
                <a:latin typeface="Georgia" panose="02040502050405020303" pitchFamily="18" charset="0"/>
              </a:rPr>
              <a:t>     • However, it is best to avoid </a:t>
            </a:r>
            <a:r>
              <a:rPr lang="en-US" i="1" dirty="0" smtClean="0">
                <a:latin typeface="Georgia" panose="02040502050405020303" pitchFamily="18" charset="0"/>
              </a:rPr>
              <a:t>loaded language</a:t>
            </a:r>
            <a:r>
              <a:rPr lang="en-US" dirty="0" smtClean="0">
                <a:latin typeface="Georgia" panose="02040502050405020303" pitchFamily="18" charset="0"/>
              </a:rPr>
              <a:t> or </a:t>
            </a:r>
            <a:br>
              <a:rPr lang="en-US" dirty="0" smtClean="0">
                <a:latin typeface="Georgia" panose="02040502050405020303" pitchFamily="18" charset="0"/>
              </a:rPr>
            </a:br>
            <a:r>
              <a:rPr lang="en-US" dirty="0" smtClean="0">
                <a:latin typeface="Georgia" panose="02040502050405020303" pitchFamily="18" charset="0"/>
              </a:rPr>
              <a:t>	emotionally charged phrases. </a:t>
            </a:r>
          </a:p>
          <a:p>
            <a:pPr marL="0" indent="0">
              <a:buNone/>
            </a:pPr>
            <a:r>
              <a:rPr lang="en-US" dirty="0" smtClean="0">
                <a:latin typeface="Georgia" panose="02040502050405020303" pitchFamily="18" charset="0"/>
              </a:rPr>
              <a:t>     • If used incorrectly, the material shown </a:t>
            </a:r>
            <a:br>
              <a:rPr lang="en-US" dirty="0" smtClean="0">
                <a:latin typeface="Georgia" panose="02040502050405020303" pitchFamily="18" charset="0"/>
              </a:rPr>
            </a:br>
            <a:r>
              <a:rPr lang="en-US" dirty="0" smtClean="0">
                <a:latin typeface="Georgia" panose="02040502050405020303" pitchFamily="18" charset="0"/>
              </a:rPr>
              <a:t>	can be seen as sentimental and forced.</a:t>
            </a:r>
            <a:endParaRPr lang="en-US" dirty="0">
              <a:latin typeface="Georgia" panose="02040502050405020303" pitchFamily="18" charset="0"/>
            </a:endParaRPr>
          </a:p>
          <a:p>
            <a:pPr marL="0" indent="0">
              <a:buNone/>
            </a:pPr>
            <a:r>
              <a:rPr lang="en-US" dirty="0" smtClean="0">
                <a:latin typeface="Georgia" panose="02040502050405020303" pitchFamily="18" charset="0"/>
              </a:rPr>
              <a:t>     • If over-used, the audience may feel </a:t>
            </a:r>
            <a:br>
              <a:rPr lang="en-US" dirty="0" smtClean="0">
                <a:latin typeface="Georgia" panose="02040502050405020303" pitchFamily="18" charset="0"/>
              </a:rPr>
            </a:br>
            <a:r>
              <a:rPr lang="en-US" dirty="0" smtClean="0">
                <a:latin typeface="Georgia" panose="02040502050405020303" pitchFamily="18" charset="0"/>
              </a:rPr>
              <a:t>	manipulated. </a:t>
            </a:r>
          </a:p>
          <a:p>
            <a:pPr marL="0" indent="0">
              <a:buNone/>
            </a:pPr>
            <a:r>
              <a:rPr lang="en-US" dirty="0" smtClean="0">
                <a:latin typeface="Georgia" panose="02040502050405020303" pitchFamily="18" charset="0"/>
              </a:rPr>
              <a:t>     • Do not over exaggerate in order to build </a:t>
            </a:r>
            <a:br>
              <a:rPr lang="en-US" dirty="0" smtClean="0">
                <a:latin typeface="Georgia" panose="02040502050405020303" pitchFamily="18" charset="0"/>
              </a:rPr>
            </a:br>
            <a:r>
              <a:rPr lang="en-US" dirty="0" smtClean="0">
                <a:latin typeface="Georgia" panose="02040502050405020303" pitchFamily="18" charset="0"/>
              </a:rPr>
              <a:t> 	a sense of empathy.</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39798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Pathos (emotional)</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dirty="0" smtClean="0">
                <a:solidFill>
                  <a:srgbClr val="C00000"/>
                </a:solidFill>
                <a:latin typeface="Georgia" panose="02040502050405020303" pitchFamily="18" charset="0"/>
              </a:rPr>
              <a:t>Example of pathos-driven material:</a:t>
            </a:r>
          </a:p>
          <a:p>
            <a:pPr>
              <a:buNone/>
            </a:pPr>
            <a:r>
              <a:rPr lang="en-US" sz="2000" dirty="0" smtClean="0">
                <a:latin typeface="Georgia" pitchFamily="18" charset="0"/>
              </a:rPr>
              <a:t>	The wrath of God is like great waters that are dammed for the present; they increase more and more, and rise higher and higher, till an outlet is given; and the longer the stream is stopped, the more rapid and mighty is its course, when once it is let loose. It is true, that judgment against your evil works has not been executed hitherto; the floods of God's vengeance have been withheld; but your guilt in the mean time is constantly increasing, and you are every day treasuring up more wrath; the waters are constantly rising, and waxing more and more mighty; and there is nothing but the mere pleasure of God, that holds the waters back, that are unwilling to be stopped, and press hard to go forward. If God should only withdraw his hand from the flood-gate, it would immediately fly open, and the</a:t>
            </a:r>
            <a:endParaRPr lang="en-US" sz="2000" dirty="0">
              <a:latin typeface="Georgia" pitchFamily="18" charset="0"/>
            </a:endParaRP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39798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Pathos (emotional)</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dirty="0" smtClean="0">
                <a:latin typeface="Georgia" pitchFamily="18" charset="0"/>
              </a:rPr>
              <a:t>     fiery floods of the fierceness and wrath of God, would rush forth with   </a:t>
            </a:r>
            <a:br>
              <a:rPr lang="en-US" sz="2000" dirty="0" smtClean="0">
                <a:latin typeface="Georgia" pitchFamily="18" charset="0"/>
              </a:rPr>
            </a:br>
            <a:r>
              <a:rPr lang="en-US" sz="2000" dirty="0" smtClean="0">
                <a:latin typeface="Georgia" pitchFamily="18" charset="0"/>
              </a:rPr>
              <a:t>     inconceivable fury, and would come upon you with omnipotent </a:t>
            </a:r>
            <a:br>
              <a:rPr lang="en-US" sz="2000" dirty="0" smtClean="0">
                <a:latin typeface="Georgia" pitchFamily="18" charset="0"/>
              </a:rPr>
            </a:br>
            <a:r>
              <a:rPr lang="en-US" sz="2000" dirty="0" smtClean="0">
                <a:latin typeface="Georgia" pitchFamily="18" charset="0"/>
              </a:rPr>
              <a:t>     power; and if your strength were ten thousand times greater than it </a:t>
            </a:r>
            <a:br>
              <a:rPr lang="en-US" sz="2000" dirty="0" smtClean="0">
                <a:latin typeface="Georgia" pitchFamily="18" charset="0"/>
              </a:rPr>
            </a:br>
            <a:r>
              <a:rPr lang="en-US" sz="2000" dirty="0" smtClean="0">
                <a:latin typeface="Georgia" pitchFamily="18" charset="0"/>
              </a:rPr>
              <a:t>     is, yea, ten thousand times greater than the strength of the stoutest, </a:t>
            </a:r>
            <a:br>
              <a:rPr lang="en-US" sz="2000" dirty="0" smtClean="0">
                <a:latin typeface="Georgia" pitchFamily="18" charset="0"/>
              </a:rPr>
            </a:br>
            <a:r>
              <a:rPr lang="en-US" sz="2000" dirty="0" smtClean="0">
                <a:latin typeface="Georgia" pitchFamily="18" charset="0"/>
              </a:rPr>
              <a:t>     sturdiest devil in hell, it would be nothing to withstand or endure it. </a:t>
            </a:r>
          </a:p>
          <a:p>
            <a:pPr marL="0" indent="0">
              <a:buNone/>
            </a:pPr>
            <a:endParaRPr lang="en-US" sz="2000" dirty="0" smtClean="0">
              <a:latin typeface="Georgia" pitchFamily="18" charset="0"/>
            </a:endParaRPr>
          </a:p>
          <a:p>
            <a:pPr marL="0" indent="0">
              <a:buNone/>
            </a:pPr>
            <a:r>
              <a:rPr lang="en-US" sz="2000" dirty="0" smtClean="0">
                <a:latin typeface="Georgia" pitchFamily="18" charset="0"/>
              </a:rPr>
              <a:t/>
            </a:r>
            <a:br>
              <a:rPr lang="en-US" sz="2000" dirty="0" smtClean="0">
                <a:latin typeface="Georgia" pitchFamily="18" charset="0"/>
              </a:rPr>
            </a:br>
            <a:r>
              <a:rPr lang="en-US" sz="2000" dirty="0" smtClean="0">
                <a:latin typeface="Georgia" pitchFamily="18" charset="0"/>
              </a:rPr>
              <a:t>     — Jonathan Edwards, “Sinners in the Hands of an Angry God”</a:t>
            </a:r>
            <a:br>
              <a:rPr lang="en-US" sz="2000" dirty="0" smtClean="0">
                <a:latin typeface="Georgia" pitchFamily="18" charset="0"/>
              </a:rPr>
            </a:br>
            <a:r>
              <a:rPr lang="en-US" sz="2000" dirty="0" smtClean="0">
                <a:latin typeface="Georgia" pitchFamily="18" charset="0"/>
              </a:rPr>
              <a:t>     	delivered July 8, 1741 in Enfield, Connecticut </a:t>
            </a:r>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Date Placeholder 5"/>
          <p:cNvSpPr>
            <a:spLocks noGrp="1"/>
          </p:cNvSpPr>
          <p:nvPr>
            <p:ph type="dt" sz="half" idx="10"/>
          </p:nvPr>
        </p:nvSpPr>
        <p:spPr/>
        <p:txBody>
          <a:bodyPr/>
          <a:lstStyle/>
          <a:p>
            <a:r>
              <a:rPr lang="en-US" smtClean="0"/>
              <a:t>7/9/2014</a:t>
            </a:r>
            <a:endParaRPr lang="en-US"/>
          </a:p>
        </p:txBody>
      </p:sp>
    </p:spTree>
    <p:extLst>
      <p:ext uri="{BB962C8B-B14F-4D97-AF65-F5344CB8AC3E}">
        <p14:creationId xmlns:p14="http://schemas.microsoft.com/office/powerpoint/2010/main" val="339798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rhetoric</Template>
  <TotalTime>0</TotalTime>
  <Words>891</Words>
  <Application>Microsoft Office PowerPoint</Application>
  <PresentationFormat>On-screen Show (4:3)</PresentationFormat>
  <Paragraphs>160</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Georgia</vt:lpstr>
      <vt:lpstr>Office Theme</vt:lpstr>
      <vt:lpstr>Elements of Rhetoric</vt:lpstr>
      <vt:lpstr>Definition</vt:lpstr>
      <vt:lpstr>Appeals in Writing</vt:lpstr>
      <vt:lpstr>Purposes</vt:lpstr>
      <vt:lpstr>Pathos (emotional)</vt:lpstr>
      <vt:lpstr>Pathos (emotional)</vt:lpstr>
      <vt:lpstr>Pathos (emotional)</vt:lpstr>
      <vt:lpstr>Pathos (emotional)</vt:lpstr>
      <vt:lpstr>Pathos (emotional)</vt:lpstr>
      <vt:lpstr>Logos (rational)</vt:lpstr>
      <vt:lpstr>Logos (rational)</vt:lpstr>
      <vt:lpstr>Logos (rational)</vt:lpstr>
      <vt:lpstr>Logos (rational)</vt:lpstr>
      <vt:lpstr>Logos &gt; Five Types of Claims</vt:lpstr>
      <vt:lpstr>Logos &gt; Five Types of Claims</vt:lpstr>
      <vt:lpstr>Logos &gt; Five Types of Claims</vt:lpstr>
      <vt:lpstr>Logos &gt; Five Types of Claims</vt:lpstr>
      <vt:lpstr>Logos &gt; Five Types of Claims</vt:lpstr>
      <vt:lpstr>Ethos (ethical)</vt:lpstr>
      <vt:lpstr>Ethos (ethical)</vt:lpstr>
    </vt:vector>
  </TitlesOfParts>
  <Company>Lone Star College - CyFair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DAVISMITH6</dc:creator>
  <cp:lastModifiedBy>DAVISMITH6</cp:lastModifiedBy>
  <cp:revision>1</cp:revision>
  <cp:lastPrinted>2014-06-25T15:30:39Z</cp:lastPrinted>
  <dcterms:created xsi:type="dcterms:W3CDTF">2016-07-18T21:19:30Z</dcterms:created>
  <dcterms:modified xsi:type="dcterms:W3CDTF">2016-07-18T21:20:15Z</dcterms:modified>
</cp:coreProperties>
</file>