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EEB6A59-E765-4575-B02E-954CF56D6A05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C0AD28-4B2B-4389-9FAE-922E1B80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774B9-725D-46BF-9897-F6F9513C1B12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E607C0-0C67-46A7-8F6F-49A41548D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0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06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8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0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0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3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20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9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5752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839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54907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639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08661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84861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6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553200" cy="3124201"/>
          </a:xfrm>
        </p:spPr>
        <p:txBody>
          <a:bodyPr/>
          <a:lstStyle/>
          <a:p>
            <a:r>
              <a:rPr lang="en-US" dirty="0">
                <a:latin typeface="Georgia" pitchFamily="18" charset="0"/>
              </a:rPr>
              <a:t>Literary Criticism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altLang="en-US" dirty="0"/>
              <a:t>The paradigms and the possibilities—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itchFamily="18" charset="0"/>
              </a:rPr>
              <a:t>English III: American Literature</a:t>
            </a:r>
          </a:p>
          <a:p>
            <a:r>
              <a:rPr lang="en-US" sz="1400" dirty="0">
                <a:latin typeface="Georgia" pitchFamily="18" charset="0"/>
              </a:rPr>
              <a:t>David Glen Smith, Instructor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Reading a 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The job of the psychoanalytical critic is to see which concepts are operating in the text that will yield a meaningful psychoanalytic interpretation.  For example:</a:t>
            </a:r>
          </a:p>
          <a:p>
            <a:pPr>
              <a:lnSpc>
                <a:spcPct val="7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You might focus on the work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representation of oedipal dynamic of family dynamics in general.</a:t>
            </a:r>
          </a:p>
          <a:p>
            <a:pPr>
              <a:lnSpc>
                <a:spcPct val="7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You might focus on what work tells us about human beings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 psychological relationship to death or sexuality.</a:t>
            </a:r>
          </a:p>
          <a:p>
            <a:pPr>
              <a:lnSpc>
                <a:spcPct val="7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You might focus on how the narrator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unconscious problems keep appearing over the course of the story.</a:t>
            </a: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Analyze a Character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A great way to practice psychoanalytical criticism is to analyze the behavior of the characters in the text.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Often the characters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 behavior represents the psychological experience of the author or of human beings in general.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A good example would be a psychoanalytical reading of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dirty="0">
                <a:latin typeface="Georgia" panose="02040502050405020303" pitchFamily="18" charset="0"/>
              </a:rPr>
              <a:t>William Faulkner’s </a:t>
            </a:r>
            <a:r>
              <a:rPr lang="en-US" altLang="en-US" i="1" dirty="0">
                <a:latin typeface="Georgia" panose="02040502050405020303" pitchFamily="18" charset="0"/>
              </a:rPr>
              <a:t>The Sound and the Fury.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09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Keep in Mind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To some extent, all creative works are a product of the author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</a:t>
            </a:r>
            <a:r>
              <a:rPr lang="en-US" altLang="ja-JP" b="1" dirty="0">
                <a:latin typeface="Georgia" panose="02040502050405020303" pitchFamily="18" charset="0"/>
              </a:rPr>
              <a:t>conscious</a:t>
            </a:r>
            <a:r>
              <a:rPr lang="en-US" altLang="ja-JP" dirty="0">
                <a:latin typeface="Georgia" panose="02040502050405020303" pitchFamily="18" charset="0"/>
              </a:rPr>
              <a:t> and/or</a:t>
            </a:r>
            <a:r>
              <a:rPr lang="en-US" altLang="ja-JP" b="1" dirty="0">
                <a:latin typeface="Georgia" panose="02040502050405020303" pitchFamily="18" charset="0"/>
              </a:rPr>
              <a:t> unconscious </a:t>
            </a:r>
            <a:r>
              <a:rPr lang="en-US" altLang="ja-JP" dirty="0">
                <a:latin typeface="Georgia" panose="02040502050405020303" pitchFamily="18" charset="0"/>
              </a:rPr>
              <a:t>mind.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Any human production that involves images, that seems to have narrative content, or relates for the psychology of those who produce or use it can be interpreted using psychoanalytic tools.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4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Important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What unconscious motives are operating in the main characters?  What is being repressed? 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Remember that the unconscious mind consists of repressed wounds, fears, unresolved conflicts, and guilty desires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Is it possible to relate a character’</a:t>
            </a:r>
            <a:r>
              <a:rPr lang="en-US" altLang="ja-JP" dirty="0">
                <a:latin typeface="Georgia" panose="02040502050405020303" pitchFamily="18" charset="0"/>
              </a:rPr>
              <a:t>s patterns of adult behavior to early experiences in the family (as represented in the story)?  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Georgia" panose="02040502050405020303" pitchFamily="18" charset="0"/>
              </a:rPr>
              <a:t>What do these behavior patterns and family dynamics reveal?</a:t>
            </a: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2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Important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How can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dirty="0">
                <a:latin typeface="Georgia" panose="02040502050405020303" pitchFamily="18" charset="0"/>
              </a:rPr>
              <a:t>			• characters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 behavior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			• narrative events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			• images supplied in text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explain in terms of regression, projection, fear of or fascination 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with </a:t>
            </a:r>
            <a:r>
              <a:rPr lang="en-US" altLang="ja-JP" b="1" dirty="0">
                <a:latin typeface="Georgia" panose="02040502050405020303" pitchFamily="18" charset="0"/>
              </a:rPr>
              <a:t>death</a:t>
            </a:r>
            <a:r>
              <a:rPr lang="en-US" altLang="ja-JP" dirty="0">
                <a:latin typeface="Georgia" panose="02040502050405020303" pitchFamily="18" charset="0"/>
              </a:rPr>
              <a:t> or </a:t>
            </a:r>
            <a:r>
              <a:rPr lang="en-US" altLang="ja-JP" b="1" dirty="0">
                <a:latin typeface="Georgia" panose="02040502050405020303" pitchFamily="18" charset="0"/>
              </a:rPr>
              <a:t>sexuality?</a:t>
            </a:r>
            <a:endParaRPr lang="en-US" altLang="ja-JP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5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Important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 fontScale="92500"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How can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dirty="0">
                <a:latin typeface="Georgia" panose="02040502050405020303" pitchFamily="18" charset="0"/>
              </a:rPr>
              <a:t>			• characters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 behavior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			• narrative events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			• images supplied in text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explain in terms of regression, projection, fear of or fascination </a:t>
            </a:r>
            <a:br>
              <a:rPr lang="en-US" altLang="ja-JP" dirty="0">
                <a:latin typeface="Georgia" panose="02040502050405020303" pitchFamily="18" charset="0"/>
              </a:rPr>
            </a:br>
            <a:r>
              <a:rPr lang="en-US" altLang="ja-JP" dirty="0">
                <a:latin typeface="Georgia" panose="02040502050405020303" pitchFamily="18" charset="0"/>
              </a:rPr>
              <a:t>with </a:t>
            </a:r>
            <a:r>
              <a:rPr lang="en-US" altLang="ja-JP" b="1" dirty="0">
                <a:latin typeface="Georgia" panose="02040502050405020303" pitchFamily="18" charset="0"/>
              </a:rPr>
              <a:t>death</a:t>
            </a:r>
            <a:r>
              <a:rPr lang="en-US" altLang="ja-JP" dirty="0">
                <a:latin typeface="Georgia" panose="02040502050405020303" pitchFamily="18" charset="0"/>
              </a:rPr>
              <a:t> or </a:t>
            </a:r>
            <a:r>
              <a:rPr lang="en-US" altLang="ja-JP" b="1" dirty="0">
                <a:latin typeface="Georgia" panose="02040502050405020303" pitchFamily="18" charset="0"/>
              </a:rPr>
              <a:t>sexuality?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In what ways can we view a literary work as a </a:t>
            </a:r>
            <a:r>
              <a:rPr lang="en-US" altLang="en-US" b="1" dirty="0">
                <a:latin typeface="Georgia" panose="02040502050405020303" pitchFamily="18" charset="0"/>
              </a:rPr>
              <a:t>dream</a:t>
            </a:r>
            <a:r>
              <a:rPr lang="en-US" altLang="en-US" dirty="0">
                <a:latin typeface="Georgia" panose="02040502050405020303" pitchFamily="18" charset="0"/>
              </a:rPr>
              <a:t>?  How might recurrent or striking dream symbols reveal the ways in which the narrator/author is projecting his unconscious desires, fears, wounds, or unresolved conflicts onto other characters or the events portrayed?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Look for symbols relevant to death and sexuality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dirty="0">
                <a:latin typeface="Georgia" panose="02040502050405020303" pitchFamily="18" charset="0"/>
              </a:rPr>
              <a:t>(</a:t>
            </a:r>
            <a:r>
              <a:rPr lang="en-US" altLang="en-US" dirty="0" err="1">
                <a:latin typeface="Georgia" panose="02040502050405020303" pitchFamily="18" charset="0"/>
              </a:rPr>
              <a:t>yonic</a:t>
            </a:r>
            <a:r>
              <a:rPr lang="en-US" altLang="en-US" dirty="0">
                <a:latin typeface="Georgia" panose="02040502050405020303" pitchFamily="18" charset="0"/>
              </a:rPr>
              <a:t> and phallic symbols).</a:t>
            </a:r>
          </a:p>
          <a:p>
            <a:endParaRPr lang="en-US" altLang="ja-JP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8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r>
              <a:rPr lang="en-US" altLang="en-US" b="1" dirty="0">
                <a:latin typeface="Georgia" panose="02040502050405020303" pitchFamily="18" charset="0"/>
              </a:rPr>
              <a:t>Psychoanalytical Criticism </a:t>
            </a:r>
            <a:r>
              <a:rPr lang="en-US" altLang="en-US" dirty="0">
                <a:latin typeface="Georgia" panose="02040502050405020303" pitchFamily="18" charset="0"/>
              </a:rPr>
              <a:t>shows how human behavior is relevant to our experience of literature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Overall the main goal of </a:t>
            </a:r>
            <a:r>
              <a:rPr lang="en-US" altLang="en-US" b="1" dirty="0">
                <a:latin typeface="Georgia" panose="02040502050405020303" pitchFamily="18" charset="0"/>
              </a:rPr>
              <a:t>psychoanalysis</a:t>
            </a:r>
            <a:r>
              <a:rPr lang="en-US" altLang="en-US" dirty="0">
                <a:latin typeface="Georgia" panose="02040502050405020303" pitchFamily="18" charset="0"/>
              </a:rPr>
              <a:t> is to understand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u="sng" dirty="0">
                <a:latin typeface="Georgia" panose="02040502050405020303" pitchFamily="18" charset="0"/>
              </a:rPr>
              <a:t>human behavior. </a:t>
            </a:r>
            <a:r>
              <a:rPr lang="en-US" altLang="en-US" dirty="0">
                <a:latin typeface="Georgia" panose="02040502050405020303" pitchFamily="18" charset="0"/>
              </a:rPr>
              <a:t>By using the same process, literary critics on the other hand can understand the complexities of literary texts, </a:t>
            </a:r>
            <a:br>
              <a:rPr lang="en-US" altLang="en-US" dirty="0">
                <a:latin typeface="Georgia" panose="02040502050405020303" pitchFamily="18" charset="0"/>
              </a:rPr>
            </a:br>
            <a:r>
              <a:rPr lang="en-US" altLang="en-US" dirty="0">
                <a:latin typeface="Georgia" panose="02040502050405020303" pitchFamily="18" charset="0"/>
              </a:rPr>
              <a:t>which in themselves are about human behavior and understanding the human condition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Freud’s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The goal of psychoanalysis is to help us resolve our psychological problems (called disorders or dysfunctions).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Psychoanalysts focus on correcting patterns of behavior that are destructive.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One of Freud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most radical insights was the notion that human beings are motivated by unconscious desires, fears, needs, and conflicts.</a:t>
            </a:r>
            <a:endParaRPr lang="en-US" altLang="en-US" dirty="0">
              <a:latin typeface="Georgia" panose="02040502050405020303" pitchFamily="18" charset="0"/>
            </a:endParaRPr>
          </a:p>
          <a:p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What is the unconscious?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latin typeface="Georgia" panose="02040502050405020303" pitchFamily="18" charset="0"/>
              </a:rPr>
              <a:t>The unconscious is the storehouse of those painful experiences and emotions, wounds, fears, guilty desires, and unresolved conflicts we do not want to know about.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latin typeface="Georgia" panose="02040502050405020303" pitchFamily="18" charset="0"/>
              </a:rPr>
              <a:t>We develop our unconscious mind at a very young age through the act of repression.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latin typeface="Georgia" panose="02040502050405020303" pitchFamily="18" charset="0"/>
              </a:rPr>
              <a:t>Repression is the expunging of the conscious mind of all our unhappy psychological events.</a:t>
            </a:r>
          </a:p>
          <a:p>
            <a:pPr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latin typeface="Georgia" panose="02040502050405020303" pitchFamily="18" charset="0"/>
              </a:rPr>
              <a:t>Our unhappy memories do not disappear in the unconscious mind; rather, they exist as a dynamic entity that influences our behavior.</a:t>
            </a:r>
          </a:p>
          <a:p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5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Family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The Oedipus Complex: young boys between the ages of 3-6 develop a sexual attachment to their mothers.  The young boy competes with his father for his mother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attention until he passes through the castration complex, which is when he abandons his desire for his mother out of fear of castration by his father. 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Psychoanalysts focus on correcting patterns of behavior that are destructive.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Freud believed all children must successfully pass through these stages in order to develop normally.  Freud also believed that a child</a:t>
            </a:r>
            <a:r>
              <a:rPr lang="ja-JP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s moral sensibility and conscious appear for the first time during this stage.</a:t>
            </a: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1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Dreams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Our </a:t>
            </a:r>
            <a:r>
              <a:rPr lang="en-US" altLang="en-US" b="1" dirty="0">
                <a:latin typeface="Georgia" panose="02040502050405020303" pitchFamily="18" charset="0"/>
              </a:rPr>
              <a:t>defense mechanisms </a:t>
            </a:r>
            <a:r>
              <a:rPr lang="en-US" altLang="en-US" dirty="0">
                <a:latin typeface="Georgia" panose="02040502050405020303" pitchFamily="18" charset="0"/>
              </a:rPr>
              <a:t>do not operate in the same way while we are asleep as they do when we are awake.  This is why psychoanalysts are so interested in </a:t>
            </a:r>
            <a:r>
              <a:rPr lang="en-US" altLang="en-US" b="1" dirty="0">
                <a:latin typeface="Georgia" panose="02040502050405020303" pitchFamily="18" charset="0"/>
              </a:rPr>
              <a:t>dream analysis</a:t>
            </a:r>
            <a:r>
              <a:rPr lang="en-US" altLang="en-US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When we are asleep, the unconscious mind is free to express itself and it does so in the form of dreams.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Dream displacement: when we use a </a:t>
            </a:r>
            <a:r>
              <a:rPr lang="ja-JP" altLang="en-US" dirty="0">
                <a:latin typeface="Georgia" panose="02040502050405020303" pitchFamily="18" charset="0"/>
              </a:rPr>
              <a:t>“</a:t>
            </a:r>
            <a:r>
              <a:rPr lang="en-US" altLang="ja-JP" dirty="0">
                <a:latin typeface="Georgia" panose="02040502050405020303" pitchFamily="18" charset="0"/>
              </a:rPr>
              <a:t>safe</a:t>
            </a:r>
            <a:r>
              <a:rPr lang="ja-JP" altLang="en-US" dirty="0">
                <a:latin typeface="Georgia" panose="02040502050405020303" pitchFamily="18" charset="0"/>
              </a:rPr>
              <a:t>”</a:t>
            </a:r>
            <a:r>
              <a:rPr lang="en-US" altLang="ja-JP" dirty="0">
                <a:latin typeface="Georgia" panose="02040502050405020303" pitchFamily="18" charset="0"/>
              </a:rPr>
              <a:t> person, event, or object as a </a:t>
            </a:r>
            <a:r>
              <a:rPr lang="ja-JP" altLang="en-US" dirty="0">
                <a:latin typeface="Georgia" panose="02040502050405020303" pitchFamily="18" charset="0"/>
              </a:rPr>
              <a:t>“</a:t>
            </a:r>
            <a:r>
              <a:rPr lang="en-US" altLang="ja-JP" dirty="0">
                <a:latin typeface="Georgia" panose="02040502050405020303" pitchFamily="18" charset="0"/>
              </a:rPr>
              <a:t>stand-in</a:t>
            </a:r>
            <a:r>
              <a:rPr lang="ja-JP" altLang="en-US" dirty="0">
                <a:latin typeface="Georgia" panose="02040502050405020303" pitchFamily="18" charset="0"/>
              </a:rPr>
              <a:t>”</a:t>
            </a:r>
            <a:r>
              <a:rPr lang="en-US" altLang="ja-JP" dirty="0">
                <a:latin typeface="Georgia" panose="02040502050405020303" pitchFamily="18" charset="0"/>
              </a:rPr>
              <a:t> to represent a more threatening person, event, or object.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For example, dreaming about a child almost always reveals something about our feelings toward ourselves, toward the child that is still within us and that is probably still wounded in some way.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8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>
                <a:latin typeface="Georgia" panose="02040502050405020303" pitchFamily="18" charset="0"/>
              </a:rPr>
              <a:t>Death</a:t>
            </a:r>
            <a:r>
              <a:rPr lang="en-US" altLang="en-US" dirty="0">
                <a:latin typeface="Georgia" panose="02040502050405020303" pitchFamily="18" charset="0"/>
              </a:rPr>
              <a:t> is a difficult subject to analyze, often because we have a tendency to treat death as an abstraction.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By treating death as an </a:t>
            </a:r>
            <a:r>
              <a:rPr lang="en-US" altLang="en-US" b="1" dirty="0">
                <a:latin typeface="Georgia" panose="02040502050405020303" pitchFamily="18" charset="0"/>
              </a:rPr>
              <a:t>abstract idea</a:t>
            </a:r>
            <a:r>
              <a:rPr lang="en-US" altLang="en-US" dirty="0">
                <a:latin typeface="Georgia" panose="02040502050405020303" pitchFamily="18" charset="0"/>
              </a:rPr>
              <a:t>, we can theorize about it without feeling its force too intimately because its force is much too frightening.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Freud theorized that death is a biological drive which he referred to as the </a:t>
            </a:r>
            <a:r>
              <a:rPr lang="ja-JP" altLang="en-US" dirty="0">
                <a:latin typeface="Georgia" panose="02040502050405020303" pitchFamily="18" charset="0"/>
              </a:rPr>
              <a:t>“</a:t>
            </a:r>
            <a:r>
              <a:rPr lang="en-US" altLang="ja-JP" dirty="0">
                <a:latin typeface="Georgia" panose="02040502050405020303" pitchFamily="18" charset="0"/>
              </a:rPr>
              <a:t>death drive.</a:t>
            </a:r>
            <a:r>
              <a:rPr lang="ja-JP" altLang="en-US" dirty="0">
                <a:latin typeface="Georgia" panose="02040502050405020303" pitchFamily="18" charset="0"/>
              </a:rPr>
              <a:t>”</a:t>
            </a:r>
            <a:endParaRPr lang="en-US" altLang="ja-JP" dirty="0"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The </a:t>
            </a:r>
            <a:r>
              <a:rPr lang="ja-JP" altLang="en-US" dirty="0">
                <a:latin typeface="Georgia" panose="02040502050405020303" pitchFamily="18" charset="0"/>
              </a:rPr>
              <a:t>“</a:t>
            </a:r>
            <a:r>
              <a:rPr lang="en-US" altLang="ja-JP" dirty="0">
                <a:latin typeface="Georgia" panose="02040502050405020303" pitchFamily="18" charset="0"/>
              </a:rPr>
              <a:t>death drive</a:t>
            </a:r>
            <a:r>
              <a:rPr lang="ja-JP" altLang="en-US" dirty="0">
                <a:latin typeface="Georgia" panose="02040502050405020303" pitchFamily="18" charset="0"/>
              </a:rPr>
              <a:t>”</a:t>
            </a:r>
            <a:r>
              <a:rPr lang="en-US" altLang="ja-JP" dirty="0">
                <a:latin typeface="Georgia" panose="02040502050405020303" pitchFamily="18" charset="0"/>
              </a:rPr>
              <a:t> theory accounted for the alarming degree of self-destructive behavior Freud observed in individuals.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eorgia" panose="02040502050405020303" pitchFamily="18" charset="0"/>
              </a:rPr>
              <a:t>Our fear of death is closely tied to our fear of being alone, our fear of abandonment, and our fear of intimacy.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>
                <a:latin typeface="Georgia" panose="02040502050405020303" pitchFamily="18" charset="0"/>
              </a:rPr>
              <a:t>Sexual behavior </a:t>
            </a:r>
            <a:r>
              <a:rPr lang="en-US" altLang="en-US" dirty="0">
                <a:latin typeface="Georgia" panose="02040502050405020303" pitchFamily="18" charset="0"/>
              </a:rPr>
              <a:t>is a product of our culture because our culture sets down the rules of proper sexual conduct and the definitions of normal/abnormal sexual behavior</a:t>
            </a:r>
          </a:p>
          <a:p>
            <a:pPr>
              <a:lnSpc>
                <a:spcPct val="80000"/>
              </a:lnSpc>
            </a:pPr>
            <a:r>
              <a:rPr lang="en-US" altLang="en-US" b="1" dirty="0">
                <a:latin typeface="Georgia" panose="02040502050405020303" pitchFamily="18" charset="0"/>
              </a:rPr>
              <a:t>Society</a:t>
            </a:r>
            <a:r>
              <a:rPr lang="ja-JP" altLang="en-US" b="1" dirty="0">
                <a:latin typeface="Georgia" panose="02040502050405020303" pitchFamily="18" charset="0"/>
              </a:rPr>
              <a:t>’</a:t>
            </a:r>
            <a:r>
              <a:rPr lang="en-US" altLang="ja-JP" b="1" dirty="0">
                <a:latin typeface="Georgia" panose="02040502050405020303" pitchFamily="18" charset="0"/>
              </a:rPr>
              <a:t>s rules and definitions </a:t>
            </a:r>
            <a:r>
              <a:rPr lang="en-US" altLang="ja-JP" dirty="0">
                <a:latin typeface="Georgia" panose="02040502050405020303" pitchFamily="18" charset="0"/>
              </a:rPr>
              <a:t>concerning sexuality form a large part of our</a:t>
            </a:r>
            <a:r>
              <a:rPr lang="en-US" altLang="ja-JP" b="1" dirty="0">
                <a:latin typeface="Georgia" panose="02040502050405020303" pitchFamily="18" charset="0"/>
              </a:rPr>
              <a:t> superego</a:t>
            </a:r>
            <a:r>
              <a:rPr lang="en-US" altLang="ja-JP" dirty="0">
                <a:latin typeface="Georgia" panose="02040502050405020303" pitchFamily="18" charset="0"/>
              </a:rPr>
              <a:t>.  The word superego implies feeling guilty (even though some of the time we shouldn</a:t>
            </a:r>
            <a:r>
              <a:rPr lang="en-US" altLang="en-US" dirty="0">
                <a:latin typeface="Georgia" panose="02040502050405020303" pitchFamily="18" charset="0"/>
              </a:rPr>
              <a:t>’</a:t>
            </a:r>
            <a:r>
              <a:rPr lang="en-US" altLang="ja-JP" dirty="0">
                <a:latin typeface="Georgia" panose="02040502050405020303" pitchFamily="18" charset="0"/>
              </a:rPr>
              <a:t>t) because we are socially programmed to feel guilty when we break a social value (pre-marital sex, for example).</a:t>
            </a: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Psychanalytical Criticism</a:t>
            </a:r>
            <a:br>
              <a:rPr lang="en-US" dirty="0"/>
            </a:br>
            <a:r>
              <a:rPr lang="en-US" dirty="0"/>
              <a:t>		</a:t>
            </a:r>
            <a:r>
              <a:rPr lang="en-US" i="1" dirty="0"/>
              <a:t>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97933" cy="37676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>
                <a:latin typeface="Georgia" panose="02040502050405020303" pitchFamily="18" charset="0"/>
              </a:rPr>
              <a:t>The superego </a:t>
            </a:r>
            <a:r>
              <a:rPr lang="en-US" altLang="en-US" dirty="0">
                <a:latin typeface="Georgia" panose="02040502050405020303" pitchFamily="18" charset="0"/>
              </a:rPr>
              <a:t>is in direct opposition to the </a:t>
            </a:r>
            <a:r>
              <a:rPr lang="en-US" altLang="en-US" b="1" dirty="0">
                <a:latin typeface="Georgia" panose="02040502050405020303" pitchFamily="18" charset="0"/>
              </a:rPr>
              <a:t>id, </a:t>
            </a:r>
            <a:r>
              <a:rPr lang="en-US" altLang="en-US" dirty="0">
                <a:latin typeface="Georgia" panose="02040502050405020303" pitchFamily="18" charset="0"/>
              </a:rPr>
              <a:t>the psychoanalytical reservoir our instincts and </a:t>
            </a:r>
            <a:r>
              <a:rPr lang="en-US" altLang="en-US" b="1" dirty="0">
                <a:latin typeface="Georgia" panose="02040502050405020303" pitchFamily="18" charset="0"/>
              </a:rPr>
              <a:t>libido. </a:t>
            </a:r>
            <a:r>
              <a:rPr lang="en-US" dirty="0">
                <a:latin typeface="Georgia" panose="02040502050405020303" pitchFamily="18" charset="0"/>
              </a:rPr>
              <a:t>The id is devoted to gratifying all our prohibited desires (sex, power, amusement, food, etc.)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eorgia" panose="02040502050405020303" pitchFamily="18" charset="0"/>
              </a:rPr>
              <a:t>Because the</a:t>
            </a:r>
            <a:r>
              <a:rPr lang="en-US" b="1" dirty="0">
                <a:latin typeface="Georgia" panose="02040502050405020303" pitchFamily="18" charset="0"/>
              </a:rPr>
              <a:t> id </a:t>
            </a:r>
            <a:r>
              <a:rPr lang="en-US" dirty="0">
                <a:latin typeface="Georgia" panose="02040502050405020303" pitchFamily="18" charset="0"/>
              </a:rPr>
              <a:t>contains desires regulated or forbidden by social convention, the </a:t>
            </a:r>
            <a:r>
              <a:rPr lang="en-US" b="1" dirty="0">
                <a:latin typeface="Georgia" panose="02040502050405020303" pitchFamily="18" charset="0"/>
              </a:rPr>
              <a:t>superego</a:t>
            </a:r>
            <a:r>
              <a:rPr lang="en-US" dirty="0">
                <a:latin typeface="Georgia" panose="02040502050405020303" pitchFamily="18" charset="0"/>
              </a:rPr>
              <a:t> determines which desires the id will contain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b="1" dirty="0">
                <a:latin typeface="Georgia" panose="02040502050405020303" pitchFamily="18" charset="0"/>
              </a:rPr>
              <a:t>ego</a:t>
            </a:r>
            <a:r>
              <a:rPr lang="en-US" dirty="0">
                <a:latin typeface="Georgia" panose="02040502050405020303" pitchFamily="18" charset="0"/>
              </a:rPr>
              <a:t> plays referee between the id and the superego; it is the product of the conflict we feel between what we desire and what society tells us we cannot have.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94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412</TotalTime>
  <Words>1011</Words>
  <Application>Microsoft Office PowerPoint</Application>
  <PresentationFormat>On-screen Show (4:3)</PresentationFormat>
  <Paragraphs>89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メイリオ</vt:lpstr>
      <vt:lpstr>Calibri</vt:lpstr>
      <vt:lpstr>Century Gothic</vt:lpstr>
      <vt:lpstr>Georgia</vt:lpstr>
      <vt:lpstr>Wingdings 3</vt:lpstr>
      <vt:lpstr>Slice</vt:lpstr>
      <vt:lpstr>Literary Criticism 2</vt:lpstr>
      <vt:lpstr>Psychanalytical Criticism   definition</vt:lpstr>
      <vt:lpstr>Psychanalytical Criticism   Freud’s Theories</vt:lpstr>
      <vt:lpstr>Psychanalytical Criticism   What is the unconscious?</vt:lpstr>
      <vt:lpstr>Psychanalytical Criticism   Family Crisis</vt:lpstr>
      <vt:lpstr>Psychanalytical Criticism   Dreams</vt:lpstr>
      <vt:lpstr>Psychanalytical Criticism   Death</vt:lpstr>
      <vt:lpstr>Psychanalytical Criticism   Sex</vt:lpstr>
      <vt:lpstr>Psychanalytical Criticism   Sex</vt:lpstr>
      <vt:lpstr>Psychanalytical Criticism   Reading a Text </vt:lpstr>
      <vt:lpstr>Psychanalytical Criticism   Analyze a Character</vt:lpstr>
      <vt:lpstr>Psychanalytical Criticism   Keep in Mind</vt:lpstr>
      <vt:lpstr>Psychanalytical Criticism   Important Questions</vt:lpstr>
      <vt:lpstr>Psychanalytical Criticism   Important Questions</vt:lpstr>
      <vt:lpstr>Psychanalytical Criticism   Important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Glen Smith</dc:creator>
  <cp:lastModifiedBy>David Smith</cp:lastModifiedBy>
  <cp:revision>98</cp:revision>
  <dcterms:created xsi:type="dcterms:W3CDTF">2014-06-23T19:21:13Z</dcterms:created>
  <dcterms:modified xsi:type="dcterms:W3CDTF">2018-04-04T01:19:02Z</dcterms:modified>
</cp:coreProperties>
</file>