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5"/>
  </p:notesMasterIdLst>
  <p:handoutMasterIdLst>
    <p:handoutMasterId r:id="rId16"/>
  </p:handoutMasterIdLst>
  <p:sldIdLst>
    <p:sldId id="256" r:id="rId2"/>
    <p:sldId id="257" r:id="rId3"/>
    <p:sldId id="263" r:id="rId4"/>
    <p:sldId id="264" r:id="rId5"/>
    <p:sldId id="265" r:id="rId6"/>
    <p:sldId id="266" r:id="rId7"/>
    <p:sldId id="267" r:id="rId8"/>
    <p:sldId id="268" r:id="rId9"/>
    <p:sldId id="269" r:id="rId10"/>
    <p:sldId id="270" r:id="rId11"/>
    <p:sldId id="271" r:id="rId12"/>
    <p:sldId id="272" r:id="rId13"/>
    <p:sldId id="273" r:id="rId14"/>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718" autoAdjust="0"/>
  </p:normalViewPr>
  <p:slideViewPr>
    <p:cSldViewPr>
      <p:cViewPr varScale="1">
        <p:scale>
          <a:sx n="108" d="100"/>
          <a:sy n="108" d="100"/>
        </p:scale>
        <p:origin x="171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0EEB6A59-E765-4575-B02E-954CF56D6A05}" type="datetimeFigureOut">
              <a:rPr lang="en-US" smtClean="0"/>
              <a:t>4/1/2018</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78C0AD28-4B2B-4389-9FAE-922E1B8063FC}"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3AA774B9-725D-46BF-9897-F6F9513C1B12}" type="datetimeFigureOut">
              <a:rPr lang="en-US" smtClean="0"/>
              <a:pPr/>
              <a:t>4/1/2018</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D8E607C0-0C67-46A7-8F6F-49A41548D17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8E607C0-0C67-46A7-8F6F-49A41548D177}"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6/23/2014</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30FE4-7691-4013-B8BC-93D3F13BEFA4}" type="slidenum">
              <a:rPr lang="en-US" smtClean="0"/>
              <a:pPr/>
              <a:t>‹#›</a:t>
            </a:fld>
            <a:endParaRPr lang="en-US"/>
          </a:p>
        </p:txBody>
      </p:sp>
    </p:spTree>
    <p:extLst>
      <p:ext uri="{BB962C8B-B14F-4D97-AF65-F5344CB8AC3E}">
        <p14:creationId xmlns:p14="http://schemas.microsoft.com/office/powerpoint/2010/main" val="1151114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r>
              <a:rPr lang="en-US"/>
              <a:t>6/23/2014</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A30FE4-7691-4013-B8BC-93D3F13BEFA4}" type="slidenum">
              <a:rPr lang="en-US" smtClean="0"/>
              <a:pPr/>
              <a:t>‹#›</a:t>
            </a:fld>
            <a:endParaRPr lang="en-US"/>
          </a:p>
        </p:txBody>
      </p:sp>
    </p:spTree>
    <p:extLst>
      <p:ext uri="{BB962C8B-B14F-4D97-AF65-F5344CB8AC3E}">
        <p14:creationId xmlns:p14="http://schemas.microsoft.com/office/powerpoint/2010/main" val="3992657520"/>
      </p:ext>
    </p:extLst>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6/23/2014</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30FE4-7691-4013-B8BC-93D3F13BEFA4}" type="slidenum">
              <a:rPr lang="en-US" smtClean="0"/>
              <a:pPr/>
              <a:t>‹#›</a:t>
            </a:fld>
            <a:endParaRPr lang="en-US"/>
          </a:p>
        </p:txBody>
      </p:sp>
    </p:spTree>
    <p:extLst>
      <p:ext uri="{BB962C8B-B14F-4D97-AF65-F5344CB8AC3E}">
        <p14:creationId xmlns:p14="http://schemas.microsoft.com/office/powerpoint/2010/main" val="2901038392"/>
      </p:ext>
    </p:extLst>
  </p:cSld>
  <p:clrMapOvr>
    <a:masterClrMapping/>
  </p:clrMapOvr>
  <p:hf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6/23/2014</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30FE4-7691-4013-B8BC-93D3F13BEFA4}" type="slidenum">
              <a:rPr lang="en-US" smtClean="0"/>
              <a:pPr/>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83549071"/>
      </p:ext>
    </p:extLst>
  </p:cSld>
  <p:clrMapOvr>
    <a:masterClrMapping/>
  </p:clrMapOvr>
  <p:hf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6/23/2014</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30FE4-7691-4013-B8BC-93D3F13BEFA4}" type="slidenum">
              <a:rPr lang="en-US" smtClean="0"/>
              <a:pPr/>
              <a:t>‹#›</a:t>
            </a:fld>
            <a:endParaRPr lang="en-US"/>
          </a:p>
        </p:txBody>
      </p:sp>
    </p:spTree>
    <p:extLst>
      <p:ext uri="{BB962C8B-B14F-4D97-AF65-F5344CB8AC3E}">
        <p14:creationId xmlns:p14="http://schemas.microsoft.com/office/powerpoint/2010/main" val="4246836390"/>
      </p:ext>
    </p:extLst>
  </p:cSld>
  <p:clrMapOvr>
    <a:masterClrMapping/>
  </p:clrMapOvr>
  <p:hf hdr="0" ft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6/23/2014</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30FE4-7691-4013-B8BC-93D3F13BEFA4}" type="slidenum">
              <a:rPr lang="en-US" smtClean="0"/>
              <a:pPr/>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51086613"/>
      </p:ext>
    </p:extLst>
  </p:cSld>
  <p:clrMapOvr>
    <a:masterClrMapping/>
  </p:clrMapOvr>
  <p:hf hdr="0" ft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6/23/2014</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30FE4-7691-4013-B8BC-93D3F13BEFA4}" type="slidenum">
              <a:rPr lang="en-US" smtClean="0"/>
              <a:pPr/>
              <a:t>‹#›</a:t>
            </a:fld>
            <a:endParaRPr lang="en-US"/>
          </a:p>
        </p:txBody>
      </p:sp>
    </p:spTree>
    <p:extLst>
      <p:ext uri="{BB962C8B-B14F-4D97-AF65-F5344CB8AC3E}">
        <p14:creationId xmlns:p14="http://schemas.microsoft.com/office/powerpoint/2010/main" val="2585584861"/>
      </p:ext>
    </p:extLst>
  </p:cSld>
  <p:clrMapOvr>
    <a:masterClrMapping/>
  </p:clrMapOvr>
  <p:hf hdr="0" ftr="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6/23/2014</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30FE4-7691-4013-B8BC-93D3F13BEFA4}" type="slidenum">
              <a:rPr lang="en-US" smtClean="0"/>
              <a:pPr/>
              <a:t>‹#›</a:t>
            </a:fld>
            <a:endParaRPr lang="en-US"/>
          </a:p>
        </p:txBody>
      </p:sp>
    </p:spTree>
    <p:extLst>
      <p:ext uri="{BB962C8B-B14F-4D97-AF65-F5344CB8AC3E}">
        <p14:creationId xmlns:p14="http://schemas.microsoft.com/office/powerpoint/2010/main" val="27501915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6/23/2014</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30FE4-7691-4013-B8BC-93D3F13BEFA4}" type="slidenum">
              <a:rPr lang="en-US" smtClean="0"/>
              <a:pPr/>
              <a:t>‹#›</a:t>
            </a:fld>
            <a:endParaRPr lang="en-US"/>
          </a:p>
        </p:txBody>
      </p:sp>
    </p:spTree>
    <p:extLst>
      <p:ext uri="{BB962C8B-B14F-4D97-AF65-F5344CB8AC3E}">
        <p14:creationId xmlns:p14="http://schemas.microsoft.com/office/powerpoint/2010/main" val="3607732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6/23/2014</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30FE4-7691-4013-B8BC-93D3F13BEFA4}" type="slidenum">
              <a:rPr lang="en-US" smtClean="0"/>
              <a:pPr/>
              <a:t>‹#›</a:t>
            </a:fld>
            <a:endParaRPr lang="en-US"/>
          </a:p>
        </p:txBody>
      </p:sp>
    </p:spTree>
    <p:extLst>
      <p:ext uri="{BB962C8B-B14F-4D97-AF65-F5344CB8AC3E}">
        <p14:creationId xmlns:p14="http://schemas.microsoft.com/office/powerpoint/2010/main" val="2597393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6/23/2014</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30FE4-7691-4013-B8BC-93D3F13BEFA4}" type="slidenum">
              <a:rPr lang="en-US" smtClean="0"/>
              <a:pPr/>
              <a:t>‹#›</a:t>
            </a:fld>
            <a:endParaRPr lang="en-US"/>
          </a:p>
        </p:txBody>
      </p:sp>
    </p:spTree>
    <p:extLst>
      <p:ext uri="{BB962C8B-B14F-4D97-AF65-F5344CB8AC3E}">
        <p14:creationId xmlns:p14="http://schemas.microsoft.com/office/powerpoint/2010/main" val="1224025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6/23/2014</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A30FE4-7691-4013-B8BC-93D3F13BEFA4}" type="slidenum">
              <a:rPr lang="en-US" smtClean="0"/>
              <a:pPr/>
              <a:t>‹#›</a:t>
            </a:fld>
            <a:endParaRPr lang="en-US"/>
          </a:p>
        </p:txBody>
      </p:sp>
    </p:spTree>
    <p:extLst>
      <p:ext uri="{BB962C8B-B14F-4D97-AF65-F5344CB8AC3E}">
        <p14:creationId xmlns:p14="http://schemas.microsoft.com/office/powerpoint/2010/main" val="1449885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6/23/2014</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A30FE4-7691-4013-B8BC-93D3F13BEFA4}" type="slidenum">
              <a:rPr lang="en-US" smtClean="0"/>
              <a:pPr/>
              <a:t>‹#›</a:t>
            </a:fld>
            <a:endParaRPr lang="en-US"/>
          </a:p>
        </p:txBody>
      </p:sp>
    </p:spTree>
    <p:extLst>
      <p:ext uri="{BB962C8B-B14F-4D97-AF65-F5344CB8AC3E}">
        <p14:creationId xmlns:p14="http://schemas.microsoft.com/office/powerpoint/2010/main" val="3024982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6/23/2014</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A30FE4-7691-4013-B8BC-93D3F13BEFA4}" type="slidenum">
              <a:rPr lang="en-US" smtClean="0"/>
              <a:pPr/>
              <a:t>‹#›</a:t>
            </a:fld>
            <a:endParaRPr lang="en-US"/>
          </a:p>
        </p:txBody>
      </p:sp>
    </p:spTree>
    <p:extLst>
      <p:ext uri="{BB962C8B-B14F-4D97-AF65-F5344CB8AC3E}">
        <p14:creationId xmlns:p14="http://schemas.microsoft.com/office/powerpoint/2010/main" val="2151852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6/23/2014</a:t>
            </a: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A30FE4-7691-4013-B8BC-93D3F13BEFA4}" type="slidenum">
              <a:rPr lang="en-US" smtClean="0"/>
              <a:pPr/>
              <a:t>‹#›</a:t>
            </a:fld>
            <a:endParaRPr lang="en-US"/>
          </a:p>
        </p:txBody>
      </p:sp>
    </p:spTree>
    <p:extLst>
      <p:ext uri="{BB962C8B-B14F-4D97-AF65-F5344CB8AC3E}">
        <p14:creationId xmlns:p14="http://schemas.microsoft.com/office/powerpoint/2010/main" val="694664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r>
              <a:rPr lang="en-US"/>
              <a:t>6/23/2014</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A30FE4-7691-4013-B8BC-93D3F13BEFA4}" type="slidenum">
              <a:rPr lang="en-US" smtClean="0"/>
              <a:pPr/>
              <a:t>‹#›</a:t>
            </a:fld>
            <a:endParaRPr lang="en-US"/>
          </a:p>
        </p:txBody>
      </p:sp>
    </p:spTree>
    <p:extLst>
      <p:ext uri="{BB962C8B-B14F-4D97-AF65-F5344CB8AC3E}">
        <p14:creationId xmlns:p14="http://schemas.microsoft.com/office/powerpoint/2010/main" val="3955598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r>
              <a:rPr lang="en-US"/>
              <a:t>6/23/2014</a:t>
            </a:r>
          </a:p>
        </p:txBody>
      </p:sp>
      <p:sp>
        <p:nvSpPr>
          <p:cNvPr id="6" name="Footer Placeholder 5"/>
          <p:cNvSpPr>
            <a:spLocks noGrp="1"/>
          </p:cNvSpPr>
          <p:nvPr>
            <p:ph type="ftr" sz="quarter" idx="11"/>
          </p:nvPr>
        </p:nvSpPr>
        <p:spPr>
          <a:xfrm>
            <a:off x="533400" y="6172200"/>
            <a:ext cx="5811724" cy="365125"/>
          </a:xfrm>
        </p:spPr>
        <p:txBody>
          <a:bodyPr/>
          <a:lstStyle/>
          <a:p>
            <a:endParaRPr lang="en-US"/>
          </a:p>
        </p:txBody>
      </p:sp>
      <p:sp>
        <p:nvSpPr>
          <p:cNvPr id="7" name="Slide Number Placeholder 6"/>
          <p:cNvSpPr>
            <a:spLocks noGrp="1"/>
          </p:cNvSpPr>
          <p:nvPr>
            <p:ph type="sldNum" sz="quarter" idx="12"/>
          </p:nvPr>
        </p:nvSpPr>
        <p:spPr/>
        <p:txBody>
          <a:bodyPr/>
          <a:lstStyle/>
          <a:p>
            <a:fld id="{F9A30FE4-7691-4013-B8BC-93D3F13BEFA4}" type="slidenum">
              <a:rPr lang="en-US" smtClean="0"/>
              <a:pPr/>
              <a:t>‹#›</a:t>
            </a:fld>
            <a:endParaRPr lang="en-US"/>
          </a:p>
        </p:txBody>
      </p:sp>
    </p:spTree>
    <p:extLst>
      <p:ext uri="{BB962C8B-B14F-4D97-AF65-F5344CB8AC3E}">
        <p14:creationId xmlns:p14="http://schemas.microsoft.com/office/powerpoint/2010/main" val="3743917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r>
              <a:rPr lang="en-US"/>
              <a:t>6/23/2014</a:t>
            </a:r>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F9A30FE4-7691-4013-B8BC-93D3F13BEFA4}" type="slidenum">
              <a:rPr lang="en-US" smtClean="0"/>
              <a:pPr/>
              <a:t>‹#›</a:t>
            </a:fld>
            <a:endParaRPr lang="en-US"/>
          </a:p>
        </p:txBody>
      </p:sp>
    </p:spTree>
    <p:extLst>
      <p:ext uri="{BB962C8B-B14F-4D97-AF65-F5344CB8AC3E}">
        <p14:creationId xmlns:p14="http://schemas.microsoft.com/office/powerpoint/2010/main" val="409831052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ftr="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wikipedia.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33400"/>
            <a:ext cx="6553200" cy="3124201"/>
          </a:xfrm>
        </p:spPr>
        <p:txBody>
          <a:bodyPr/>
          <a:lstStyle/>
          <a:p>
            <a:r>
              <a:rPr lang="en-US" dirty="0">
                <a:latin typeface="Georgia" pitchFamily="18" charset="0"/>
              </a:rPr>
              <a:t>Literary Criticism 2</a:t>
            </a:r>
          </a:p>
        </p:txBody>
      </p:sp>
      <p:sp>
        <p:nvSpPr>
          <p:cNvPr id="3" name="Subtitle 2"/>
          <p:cNvSpPr>
            <a:spLocks noGrp="1"/>
          </p:cNvSpPr>
          <p:nvPr>
            <p:ph type="subTitle" idx="1"/>
          </p:nvPr>
        </p:nvSpPr>
        <p:spPr/>
        <p:txBody>
          <a:bodyPr>
            <a:normAutofit/>
          </a:bodyPr>
          <a:lstStyle/>
          <a:p>
            <a:r>
              <a:rPr lang="en-CA" altLang="en-US" dirty="0"/>
              <a:t>The paradigms and the possibilities—</a:t>
            </a:r>
            <a:endParaRPr lang="en-US" dirty="0">
              <a:latin typeface="Georgia" pitchFamily="18" charset="0"/>
            </a:endParaRPr>
          </a:p>
        </p:txBody>
      </p:sp>
      <p:sp>
        <p:nvSpPr>
          <p:cNvPr id="4" name="TextBox 3"/>
          <p:cNvSpPr txBox="1"/>
          <p:nvPr/>
        </p:nvSpPr>
        <p:spPr>
          <a:xfrm>
            <a:off x="228600" y="228600"/>
            <a:ext cx="3048000" cy="523220"/>
          </a:xfrm>
          <a:prstGeom prst="rect">
            <a:avLst/>
          </a:prstGeom>
          <a:noFill/>
        </p:spPr>
        <p:txBody>
          <a:bodyPr wrap="square" rtlCol="0">
            <a:spAutoFit/>
          </a:bodyPr>
          <a:lstStyle/>
          <a:p>
            <a:r>
              <a:rPr lang="en-US" sz="1400" dirty="0">
                <a:latin typeface="Georgia" pitchFamily="18" charset="0"/>
              </a:rPr>
              <a:t>English III: American Literature</a:t>
            </a:r>
          </a:p>
          <a:p>
            <a:r>
              <a:rPr lang="en-US" sz="1400" dirty="0">
                <a:latin typeface="Georgia" pitchFamily="18" charset="0"/>
              </a:rPr>
              <a:t>David Glen Smith, Instructor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8FE8F-BFBE-4823-A276-B0C12DC1BED4}"/>
              </a:ext>
            </a:extLst>
          </p:cNvPr>
          <p:cNvSpPr>
            <a:spLocks noGrp="1"/>
          </p:cNvSpPr>
          <p:nvPr>
            <p:ph type="title"/>
          </p:nvPr>
        </p:nvSpPr>
        <p:spPr/>
        <p:txBody>
          <a:bodyPr/>
          <a:lstStyle/>
          <a:p>
            <a:r>
              <a:rPr lang="en-US" dirty="0"/>
              <a:t>Formalist Criticism-</a:t>
            </a:r>
            <a:br>
              <a:rPr lang="en-US" dirty="0"/>
            </a:br>
            <a:r>
              <a:rPr lang="en-US" dirty="0"/>
              <a:t>         </a:t>
            </a:r>
            <a:r>
              <a:rPr lang="en-US" i="1" dirty="0"/>
              <a:t>What it ignores </a:t>
            </a:r>
          </a:p>
        </p:txBody>
      </p:sp>
      <p:sp>
        <p:nvSpPr>
          <p:cNvPr id="3" name="Content Placeholder 2">
            <a:extLst>
              <a:ext uri="{FF2B5EF4-FFF2-40B4-BE49-F238E27FC236}">
                <a16:creationId xmlns:a16="http://schemas.microsoft.com/office/drawing/2014/main" id="{6A70D83B-3120-443A-8F93-EE59B105D7C7}"/>
              </a:ext>
            </a:extLst>
          </p:cNvPr>
          <p:cNvSpPr>
            <a:spLocks noGrp="1"/>
          </p:cNvSpPr>
          <p:nvPr>
            <p:ph idx="1"/>
          </p:nvPr>
        </p:nvSpPr>
        <p:spPr>
          <a:xfrm>
            <a:off x="533400" y="533400"/>
            <a:ext cx="7696200" cy="3767670"/>
          </a:xfrm>
        </p:spPr>
        <p:txBody>
          <a:bodyPr>
            <a:normAutofit/>
          </a:bodyPr>
          <a:lstStyle/>
          <a:p>
            <a:pPr fontAlgn="auto">
              <a:spcAft>
                <a:spcPts val="0"/>
              </a:spcAft>
              <a:defRPr/>
            </a:pPr>
            <a:r>
              <a:rPr lang="en-US" altLang="en-US" dirty="0">
                <a:latin typeface="Georgia" panose="02040502050405020303" pitchFamily="18" charset="0"/>
              </a:rPr>
              <a:t>The name of the author is not important.</a:t>
            </a:r>
          </a:p>
          <a:p>
            <a:pPr fontAlgn="auto">
              <a:spcAft>
                <a:spcPts val="0"/>
              </a:spcAft>
              <a:defRPr/>
            </a:pPr>
            <a:endParaRPr lang="en-US" altLang="en-US" dirty="0">
              <a:latin typeface="Georgia" panose="02040502050405020303" pitchFamily="18" charset="0"/>
            </a:endParaRPr>
          </a:p>
          <a:p>
            <a:pPr fontAlgn="auto">
              <a:spcAft>
                <a:spcPts val="0"/>
              </a:spcAft>
              <a:defRPr/>
            </a:pPr>
            <a:r>
              <a:rPr lang="en-US" altLang="en-US" dirty="0">
                <a:latin typeface="Georgia" panose="02040502050405020303" pitchFamily="18" charset="0"/>
              </a:rPr>
              <a:t>The time in which the author lived is not important.</a:t>
            </a:r>
          </a:p>
          <a:p>
            <a:pPr fontAlgn="auto">
              <a:spcAft>
                <a:spcPts val="0"/>
              </a:spcAft>
              <a:defRPr/>
            </a:pPr>
            <a:endParaRPr lang="en-US" altLang="en-US" dirty="0">
              <a:latin typeface="Georgia" panose="02040502050405020303" pitchFamily="18" charset="0"/>
            </a:endParaRPr>
          </a:p>
          <a:p>
            <a:pPr fontAlgn="auto">
              <a:spcAft>
                <a:spcPts val="0"/>
              </a:spcAft>
              <a:defRPr/>
            </a:pPr>
            <a:r>
              <a:rPr lang="en-US" altLang="en-US" dirty="0">
                <a:latin typeface="Georgia" panose="02040502050405020303" pitchFamily="18" charset="0"/>
              </a:rPr>
              <a:t>Any cultural impact on the author’s life is not important. </a:t>
            </a:r>
          </a:p>
          <a:p>
            <a:pPr fontAlgn="auto">
              <a:spcAft>
                <a:spcPts val="0"/>
              </a:spcAft>
              <a:defRPr/>
            </a:pPr>
            <a:endParaRPr lang="en-US" altLang="en-US" dirty="0">
              <a:latin typeface="Georgia" panose="02040502050405020303" pitchFamily="18" charset="0"/>
            </a:endParaRPr>
          </a:p>
          <a:p>
            <a:pPr fontAlgn="auto">
              <a:spcAft>
                <a:spcPts val="0"/>
              </a:spcAft>
              <a:defRPr/>
            </a:pPr>
            <a:r>
              <a:rPr lang="en-US" altLang="en-US" dirty="0">
                <a:latin typeface="Georgia" panose="02040502050405020303" pitchFamily="18" charset="0"/>
              </a:rPr>
              <a:t>The political beliefs of the author are not important. </a:t>
            </a:r>
          </a:p>
          <a:p>
            <a:pPr fontAlgn="auto">
              <a:spcAft>
                <a:spcPts val="0"/>
              </a:spcAft>
              <a:defRPr/>
            </a:pPr>
            <a:endParaRPr lang="en-US" altLang="en-US" dirty="0">
              <a:latin typeface="Georgia" panose="02040502050405020303" pitchFamily="18" charset="0"/>
            </a:endParaRPr>
          </a:p>
          <a:p>
            <a:pPr fontAlgn="auto">
              <a:spcAft>
                <a:spcPts val="0"/>
              </a:spcAft>
              <a:defRPr/>
            </a:pPr>
            <a:r>
              <a:rPr lang="en-US" altLang="en-US" dirty="0">
                <a:latin typeface="Georgia" panose="02040502050405020303" pitchFamily="18" charset="0"/>
              </a:rPr>
              <a:t>The actual reader is not important. 			</a:t>
            </a:r>
            <a:r>
              <a:rPr lang="en-US" altLang="en-US" i="1" dirty="0">
                <a:latin typeface="Georgia" panose="02040502050405020303" pitchFamily="18" charset="0"/>
              </a:rPr>
              <a:t>Likewise: </a:t>
            </a:r>
          </a:p>
        </p:txBody>
      </p:sp>
      <p:sp>
        <p:nvSpPr>
          <p:cNvPr id="5" name="Slide Number Placeholder 4">
            <a:extLst>
              <a:ext uri="{FF2B5EF4-FFF2-40B4-BE49-F238E27FC236}">
                <a16:creationId xmlns:a16="http://schemas.microsoft.com/office/drawing/2014/main" id="{97824578-A098-42C0-9521-6F80DFEEFFA6}"/>
              </a:ext>
            </a:extLst>
          </p:cNvPr>
          <p:cNvSpPr>
            <a:spLocks noGrp="1"/>
          </p:cNvSpPr>
          <p:nvPr>
            <p:ph type="sldNum" sz="quarter" idx="12"/>
          </p:nvPr>
        </p:nvSpPr>
        <p:spPr/>
        <p:txBody>
          <a:bodyPr/>
          <a:lstStyle/>
          <a:p>
            <a:fld id="{F9A30FE4-7691-4013-B8BC-93D3F13BEFA4}" type="slidenum">
              <a:rPr lang="en-US" smtClean="0"/>
              <a:pPr/>
              <a:t>10</a:t>
            </a:fld>
            <a:endParaRPr lang="en-US"/>
          </a:p>
        </p:txBody>
      </p:sp>
    </p:spTree>
    <p:extLst>
      <p:ext uri="{BB962C8B-B14F-4D97-AF65-F5344CB8AC3E}">
        <p14:creationId xmlns:p14="http://schemas.microsoft.com/office/powerpoint/2010/main" val="3866502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8FE8F-BFBE-4823-A276-B0C12DC1BED4}"/>
              </a:ext>
            </a:extLst>
          </p:cNvPr>
          <p:cNvSpPr>
            <a:spLocks noGrp="1"/>
          </p:cNvSpPr>
          <p:nvPr>
            <p:ph type="title"/>
          </p:nvPr>
        </p:nvSpPr>
        <p:spPr/>
        <p:txBody>
          <a:bodyPr/>
          <a:lstStyle/>
          <a:p>
            <a:r>
              <a:rPr lang="en-US" dirty="0"/>
              <a:t>Formalist Criticism-</a:t>
            </a:r>
            <a:br>
              <a:rPr lang="en-US" dirty="0"/>
            </a:br>
            <a:r>
              <a:rPr lang="en-US" dirty="0"/>
              <a:t>         </a:t>
            </a:r>
            <a:r>
              <a:rPr lang="en-US" i="1" dirty="0"/>
              <a:t>What it Focuses on </a:t>
            </a:r>
          </a:p>
        </p:txBody>
      </p:sp>
      <p:sp>
        <p:nvSpPr>
          <p:cNvPr id="3" name="Content Placeholder 2">
            <a:extLst>
              <a:ext uri="{FF2B5EF4-FFF2-40B4-BE49-F238E27FC236}">
                <a16:creationId xmlns:a16="http://schemas.microsoft.com/office/drawing/2014/main" id="{6A70D83B-3120-443A-8F93-EE59B105D7C7}"/>
              </a:ext>
            </a:extLst>
          </p:cNvPr>
          <p:cNvSpPr>
            <a:spLocks noGrp="1"/>
          </p:cNvSpPr>
          <p:nvPr>
            <p:ph idx="1"/>
          </p:nvPr>
        </p:nvSpPr>
        <p:spPr>
          <a:xfrm>
            <a:off x="533400" y="533400"/>
            <a:ext cx="7696200" cy="3767670"/>
          </a:xfrm>
        </p:spPr>
        <p:txBody>
          <a:bodyPr>
            <a:normAutofit/>
          </a:bodyPr>
          <a:lstStyle/>
          <a:p>
            <a:pPr fontAlgn="auto">
              <a:spcAft>
                <a:spcPts val="0"/>
              </a:spcAft>
              <a:defRPr/>
            </a:pPr>
            <a:r>
              <a:rPr lang="en-US" altLang="en-US" dirty="0">
                <a:latin typeface="Georgia" panose="02040502050405020303" pitchFamily="18" charset="0"/>
              </a:rPr>
              <a:t>Formalists believe that looking at the psychology and biography of the author </a:t>
            </a:r>
            <a:r>
              <a:rPr lang="en-US" altLang="en-US" u="sng" dirty="0">
                <a:latin typeface="Georgia" panose="02040502050405020303" pitchFamily="18" charset="0"/>
              </a:rPr>
              <a:t>inform the writing process</a:t>
            </a:r>
            <a:r>
              <a:rPr lang="en-US" altLang="en-US" dirty="0">
                <a:latin typeface="Georgia" panose="02040502050405020303" pitchFamily="18" charset="0"/>
              </a:rPr>
              <a:t>,</a:t>
            </a:r>
            <a:r>
              <a:rPr lang="en-US" altLang="en-US" dirty="0">
                <a:solidFill>
                  <a:schemeClr val="bg2">
                    <a:lumMod val="20000"/>
                    <a:lumOff val="80000"/>
                  </a:schemeClr>
                </a:solidFill>
                <a:latin typeface="Georgia" panose="02040502050405020303" pitchFamily="18" charset="0"/>
              </a:rPr>
              <a:t> but not </a:t>
            </a:r>
            <a:r>
              <a:rPr lang="en-US" altLang="en-US" dirty="0">
                <a:latin typeface="Georgia" panose="02040502050405020303" pitchFamily="18" charset="0"/>
              </a:rPr>
              <a:t>the composition itself (Kennedy 1469).</a:t>
            </a:r>
          </a:p>
          <a:p>
            <a:pPr fontAlgn="auto">
              <a:spcAft>
                <a:spcPts val="0"/>
              </a:spcAft>
              <a:defRPr/>
            </a:pPr>
            <a:r>
              <a:rPr lang="en-US" altLang="en-US" dirty="0">
                <a:latin typeface="Georgia" panose="02040502050405020303" pitchFamily="18" charset="0"/>
              </a:rPr>
              <a:t>Formalism does not evaluate or consider the religious, moral, or political value of a piece.</a:t>
            </a:r>
          </a:p>
          <a:p>
            <a:pPr fontAlgn="auto">
              <a:spcAft>
                <a:spcPts val="0"/>
              </a:spcAft>
              <a:defRPr/>
            </a:pPr>
            <a:r>
              <a:rPr lang="en-US" altLang="en-US" dirty="0">
                <a:latin typeface="Georgia" panose="02040502050405020303" pitchFamily="18" charset="0"/>
              </a:rPr>
              <a:t>Formalism does not evaluate or consider symbolism in a piece. It only mentions that it is there.</a:t>
            </a:r>
          </a:p>
          <a:p>
            <a:pPr fontAlgn="auto">
              <a:spcAft>
                <a:spcPts val="0"/>
              </a:spcAft>
              <a:defRPr/>
            </a:pPr>
            <a:r>
              <a:rPr lang="en-US" altLang="en-US" dirty="0">
                <a:latin typeface="Georgia" panose="02040502050405020303" pitchFamily="18" charset="0"/>
              </a:rPr>
              <a:t>Formalism strives to force literary or artwork to stand on its own – the author and/or reader are not considered so the piece can be analyzed as a separate, independent entity.</a:t>
            </a:r>
          </a:p>
        </p:txBody>
      </p:sp>
      <p:sp>
        <p:nvSpPr>
          <p:cNvPr id="5" name="Slide Number Placeholder 4">
            <a:extLst>
              <a:ext uri="{FF2B5EF4-FFF2-40B4-BE49-F238E27FC236}">
                <a16:creationId xmlns:a16="http://schemas.microsoft.com/office/drawing/2014/main" id="{97824578-A098-42C0-9521-6F80DFEEFFA6}"/>
              </a:ext>
            </a:extLst>
          </p:cNvPr>
          <p:cNvSpPr>
            <a:spLocks noGrp="1"/>
          </p:cNvSpPr>
          <p:nvPr>
            <p:ph type="sldNum" sz="quarter" idx="12"/>
          </p:nvPr>
        </p:nvSpPr>
        <p:spPr/>
        <p:txBody>
          <a:bodyPr/>
          <a:lstStyle/>
          <a:p>
            <a:fld id="{F9A30FE4-7691-4013-B8BC-93D3F13BEFA4}" type="slidenum">
              <a:rPr lang="en-US" smtClean="0"/>
              <a:pPr/>
              <a:t>11</a:t>
            </a:fld>
            <a:endParaRPr lang="en-US"/>
          </a:p>
        </p:txBody>
      </p:sp>
    </p:spTree>
    <p:extLst>
      <p:ext uri="{BB962C8B-B14F-4D97-AF65-F5344CB8AC3E}">
        <p14:creationId xmlns:p14="http://schemas.microsoft.com/office/powerpoint/2010/main" val="3912216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8FE8F-BFBE-4823-A276-B0C12DC1BED4}"/>
              </a:ext>
            </a:extLst>
          </p:cNvPr>
          <p:cNvSpPr>
            <a:spLocks noGrp="1"/>
          </p:cNvSpPr>
          <p:nvPr>
            <p:ph type="title"/>
          </p:nvPr>
        </p:nvSpPr>
        <p:spPr/>
        <p:txBody>
          <a:bodyPr/>
          <a:lstStyle/>
          <a:p>
            <a:r>
              <a:rPr lang="en-US" dirty="0"/>
              <a:t>Formalist Criticism-</a:t>
            </a:r>
            <a:br>
              <a:rPr lang="en-US" dirty="0"/>
            </a:br>
            <a:r>
              <a:rPr lang="en-US" dirty="0"/>
              <a:t>         </a:t>
            </a:r>
            <a:r>
              <a:rPr lang="en-US" i="1" dirty="0"/>
              <a:t>A</a:t>
            </a:r>
            <a:r>
              <a:rPr lang="en-US" dirty="0"/>
              <a:t> </a:t>
            </a:r>
            <a:r>
              <a:rPr lang="en-US" i="1" dirty="0"/>
              <a:t>checklist</a:t>
            </a:r>
          </a:p>
        </p:txBody>
      </p:sp>
      <p:sp>
        <p:nvSpPr>
          <p:cNvPr id="3" name="Content Placeholder 2">
            <a:extLst>
              <a:ext uri="{FF2B5EF4-FFF2-40B4-BE49-F238E27FC236}">
                <a16:creationId xmlns:a16="http://schemas.microsoft.com/office/drawing/2014/main" id="{6A70D83B-3120-443A-8F93-EE59B105D7C7}"/>
              </a:ext>
            </a:extLst>
          </p:cNvPr>
          <p:cNvSpPr>
            <a:spLocks noGrp="1"/>
          </p:cNvSpPr>
          <p:nvPr>
            <p:ph idx="1"/>
          </p:nvPr>
        </p:nvSpPr>
        <p:spPr>
          <a:xfrm>
            <a:off x="533400" y="533400"/>
            <a:ext cx="7696200" cy="3767670"/>
          </a:xfrm>
        </p:spPr>
        <p:txBody>
          <a:bodyPr>
            <a:normAutofit/>
          </a:bodyPr>
          <a:lstStyle/>
          <a:p>
            <a:pPr fontAlgn="auto">
              <a:spcAft>
                <a:spcPts val="0"/>
              </a:spcAft>
              <a:defRPr/>
            </a:pPr>
            <a:r>
              <a:rPr lang="en-US" dirty="0">
                <a:latin typeface="Georgia" panose="02040502050405020303" pitchFamily="18" charset="0"/>
              </a:rPr>
              <a:t>How is the work structured or organized? How does it begin? Where does it go next? How does it end? What is the work’s plot? How is its plot related to its structure? </a:t>
            </a:r>
          </a:p>
          <a:p>
            <a:pPr fontAlgn="auto">
              <a:spcAft>
                <a:spcPts val="0"/>
              </a:spcAft>
              <a:defRPr/>
            </a:pPr>
            <a:r>
              <a:rPr lang="en-US" dirty="0">
                <a:latin typeface="Georgia" panose="02040502050405020303" pitchFamily="18" charset="0"/>
              </a:rPr>
              <a:t>What is the relationship of each part of the work to the work as a whole? How are the parts related to one another? </a:t>
            </a:r>
          </a:p>
          <a:p>
            <a:pPr fontAlgn="auto">
              <a:spcAft>
                <a:spcPts val="0"/>
              </a:spcAft>
              <a:defRPr/>
            </a:pPr>
            <a:r>
              <a:rPr lang="en-US" dirty="0">
                <a:latin typeface="Georgia" panose="02040502050405020303" pitchFamily="18" charset="0"/>
              </a:rPr>
              <a:t>Who is narrating or telling what happens in the work? How is the narrator, speaker, or character revealed to readers? How do we come to know and understand this figure? </a:t>
            </a:r>
          </a:p>
          <a:p>
            <a:pPr fontAlgn="auto">
              <a:spcAft>
                <a:spcPts val="0"/>
              </a:spcAft>
              <a:defRPr/>
            </a:pPr>
            <a:r>
              <a:rPr lang="en-US" dirty="0">
                <a:latin typeface="Georgia" panose="02040502050405020303" pitchFamily="18" charset="0"/>
              </a:rPr>
              <a:t>What are the time/place of the work – the setting? </a:t>
            </a:r>
          </a:p>
          <a:p>
            <a:pPr fontAlgn="auto">
              <a:spcAft>
                <a:spcPts val="0"/>
              </a:spcAft>
              <a:defRPr/>
            </a:pPr>
            <a:r>
              <a:rPr lang="en-US" dirty="0">
                <a:latin typeface="Georgia" panose="02040502050405020303" pitchFamily="18" charset="0"/>
              </a:rPr>
              <a:t>What kind of language does the author use to describe, narrate, explain, or otherwise create the world of the literary work? </a:t>
            </a:r>
            <a:endParaRPr lang="en-US" sz="1400" dirty="0">
              <a:latin typeface="Georgia" panose="02040502050405020303" pitchFamily="18" charset="0"/>
            </a:endParaRPr>
          </a:p>
        </p:txBody>
      </p:sp>
      <p:sp>
        <p:nvSpPr>
          <p:cNvPr id="5" name="Slide Number Placeholder 4">
            <a:extLst>
              <a:ext uri="{FF2B5EF4-FFF2-40B4-BE49-F238E27FC236}">
                <a16:creationId xmlns:a16="http://schemas.microsoft.com/office/drawing/2014/main" id="{97824578-A098-42C0-9521-6F80DFEEFFA6}"/>
              </a:ext>
            </a:extLst>
          </p:cNvPr>
          <p:cNvSpPr>
            <a:spLocks noGrp="1"/>
          </p:cNvSpPr>
          <p:nvPr>
            <p:ph type="sldNum" sz="quarter" idx="12"/>
          </p:nvPr>
        </p:nvSpPr>
        <p:spPr/>
        <p:txBody>
          <a:bodyPr/>
          <a:lstStyle/>
          <a:p>
            <a:fld id="{F9A30FE4-7691-4013-B8BC-93D3F13BEFA4}" type="slidenum">
              <a:rPr lang="en-US" smtClean="0"/>
              <a:pPr/>
              <a:t>12</a:t>
            </a:fld>
            <a:endParaRPr lang="en-US"/>
          </a:p>
        </p:txBody>
      </p:sp>
    </p:spTree>
    <p:extLst>
      <p:ext uri="{BB962C8B-B14F-4D97-AF65-F5344CB8AC3E}">
        <p14:creationId xmlns:p14="http://schemas.microsoft.com/office/powerpoint/2010/main" val="999432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8FE8F-BFBE-4823-A276-B0C12DC1BED4}"/>
              </a:ext>
            </a:extLst>
          </p:cNvPr>
          <p:cNvSpPr>
            <a:spLocks noGrp="1"/>
          </p:cNvSpPr>
          <p:nvPr>
            <p:ph type="title"/>
          </p:nvPr>
        </p:nvSpPr>
        <p:spPr/>
        <p:txBody>
          <a:bodyPr/>
          <a:lstStyle/>
          <a:p>
            <a:r>
              <a:rPr lang="en-US" dirty="0"/>
              <a:t>Formalist Criticism-</a:t>
            </a:r>
            <a:br>
              <a:rPr lang="en-US" dirty="0"/>
            </a:br>
            <a:r>
              <a:rPr lang="en-US" dirty="0"/>
              <a:t>         </a:t>
            </a:r>
            <a:r>
              <a:rPr lang="en-US" i="1" dirty="0"/>
              <a:t>A</a:t>
            </a:r>
            <a:r>
              <a:rPr lang="en-US" dirty="0"/>
              <a:t> </a:t>
            </a:r>
            <a:r>
              <a:rPr lang="en-US" i="1" dirty="0"/>
              <a:t>checklist</a:t>
            </a:r>
          </a:p>
        </p:txBody>
      </p:sp>
      <p:sp>
        <p:nvSpPr>
          <p:cNvPr id="3" name="Content Placeholder 2">
            <a:extLst>
              <a:ext uri="{FF2B5EF4-FFF2-40B4-BE49-F238E27FC236}">
                <a16:creationId xmlns:a16="http://schemas.microsoft.com/office/drawing/2014/main" id="{6A70D83B-3120-443A-8F93-EE59B105D7C7}"/>
              </a:ext>
            </a:extLst>
          </p:cNvPr>
          <p:cNvSpPr>
            <a:spLocks noGrp="1"/>
          </p:cNvSpPr>
          <p:nvPr>
            <p:ph idx="1"/>
          </p:nvPr>
        </p:nvSpPr>
        <p:spPr>
          <a:xfrm>
            <a:off x="533400" y="533400"/>
            <a:ext cx="7696200" cy="3767670"/>
          </a:xfrm>
        </p:spPr>
        <p:txBody>
          <a:bodyPr>
            <a:normAutofit/>
          </a:bodyPr>
          <a:lstStyle/>
          <a:p>
            <a:pPr fontAlgn="auto">
              <a:spcAft>
                <a:spcPts val="0"/>
              </a:spcAft>
              <a:defRPr/>
            </a:pPr>
            <a:r>
              <a:rPr lang="en-US" dirty="0">
                <a:latin typeface="Georgia" panose="02040502050405020303" pitchFamily="18" charset="0"/>
              </a:rPr>
              <a:t>How is the work structured or organized? How does it begin? Where does it go next? How does it end? What is the work’s plot? How is its plot related to its structure? </a:t>
            </a:r>
          </a:p>
          <a:p>
            <a:pPr fontAlgn="auto">
              <a:spcAft>
                <a:spcPts val="0"/>
              </a:spcAft>
              <a:defRPr/>
            </a:pPr>
            <a:r>
              <a:rPr lang="en-US" dirty="0">
                <a:latin typeface="Georgia" panose="02040502050405020303" pitchFamily="18" charset="0"/>
              </a:rPr>
              <a:t>What is the relationship of each part of the work to the work as a whole? How are the parts related to one another? </a:t>
            </a:r>
          </a:p>
          <a:p>
            <a:pPr fontAlgn="auto">
              <a:spcAft>
                <a:spcPts val="0"/>
              </a:spcAft>
              <a:defRPr/>
            </a:pPr>
            <a:r>
              <a:rPr lang="en-US" dirty="0">
                <a:latin typeface="Georgia" panose="02040502050405020303" pitchFamily="18" charset="0"/>
              </a:rPr>
              <a:t>Who is narrating or telling what happens in the work? How is the narrator, speaker, or character revealed to readers? How do we come to know and understand this figure? </a:t>
            </a:r>
          </a:p>
          <a:p>
            <a:pPr fontAlgn="auto">
              <a:spcAft>
                <a:spcPts val="0"/>
              </a:spcAft>
              <a:defRPr/>
            </a:pPr>
            <a:r>
              <a:rPr lang="en-US" dirty="0">
                <a:latin typeface="Georgia" panose="02040502050405020303" pitchFamily="18" charset="0"/>
              </a:rPr>
              <a:t>What are the time/place of the work – the setting? </a:t>
            </a:r>
          </a:p>
          <a:p>
            <a:pPr fontAlgn="auto">
              <a:spcAft>
                <a:spcPts val="0"/>
              </a:spcAft>
              <a:defRPr/>
            </a:pPr>
            <a:r>
              <a:rPr lang="en-US" dirty="0">
                <a:latin typeface="Georgia" panose="02040502050405020303" pitchFamily="18" charset="0"/>
              </a:rPr>
              <a:t>What kind of language does the author use to describe, narrate, explain, or otherwise create the world of the literary work? </a:t>
            </a:r>
            <a:endParaRPr lang="en-US" sz="1400" dirty="0">
              <a:latin typeface="Georgia" panose="02040502050405020303" pitchFamily="18" charset="0"/>
            </a:endParaRPr>
          </a:p>
        </p:txBody>
      </p:sp>
      <p:sp>
        <p:nvSpPr>
          <p:cNvPr id="5" name="Slide Number Placeholder 4">
            <a:extLst>
              <a:ext uri="{FF2B5EF4-FFF2-40B4-BE49-F238E27FC236}">
                <a16:creationId xmlns:a16="http://schemas.microsoft.com/office/drawing/2014/main" id="{97824578-A098-42C0-9521-6F80DFEEFFA6}"/>
              </a:ext>
            </a:extLst>
          </p:cNvPr>
          <p:cNvSpPr>
            <a:spLocks noGrp="1"/>
          </p:cNvSpPr>
          <p:nvPr>
            <p:ph type="sldNum" sz="quarter" idx="12"/>
          </p:nvPr>
        </p:nvSpPr>
        <p:spPr/>
        <p:txBody>
          <a:bodyPr/>
          <a:lstStyle/>
          <a:p>
            <a:fld id="{F9A30FE4-7691-4013-B8BC-93D3F13BEFA4}" type="slidenum">
              <a:rPr lang="en-US" smtClean="0"/>
              <a:pPr/>
              <a:t>13</a:t>
            </a:fld>
            <a:endParaRPr lang="en-US"/>
          </a:p>
        </p:txBody>
      </p:sp>
    </p:spTree>
    <p:extLst>
      <p:ext uri="{BB962C8B-B14F-4D97-AF65-F5344CB8AC3E}">
        <p14:creationId xmlns:p14="http://schemas.microsoft.com/office/powerpoint/2010/main" val="2629661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Mythic Criticism-definition</a:t>
            </a:r>
          </a:p>
        </p:txBody>
      </p:sp>
      <p:sp>
        <p:nvSpPr>
          <p:cNvPr id="3" name="Content Placeholder 2"/>
          <p:cNvSpPr>
            <a:spLocks noGrp="1"/>
          </p:cNvSpPr>
          <p:nvPr>
            <p:ph idx="1"/>
          </p:nvPr>
        </p:nvSpPr>
        <p:spPr>
          <a:xfrm>
            <a:off x="533400" y="533400"/>
            <a:ext cx="8097933" cy="3767670"/>
          </a:xfrm>
        </p:spPr>
        <p:txBody>
          <a:bodyPr>
            <a:normAutofit fontScale="92500" lnSpcReduction="10000"/>
          </a:bodyPr>
          <a:lstStyle/>
          <a:p>
            <a:r>
              <a:rPr lang="en-US" b="1" dirty="0">
                <a:latin typeface="Georgia" panose="02040502050405020303" pitchFamily="18" charset="0"/>
              </a:rPr>
              <a:t>Joseph John Campbell</a:t>
            </a:r>
            <a:r>
              <a:rPr lang="en-US" dirty="0">
                <a:latin typeface="Georgia" panose="02040502050405020303" pitchFamily="18" charset="0"/>
              </a:rPr>
              <a:t> (March 1904 – October 1987) was an American mythologist who worked in comparative mythology and comparative religion. His work covers many aspects of the human experience. Campbell's book </a:t>
            </a:r>
            <a:r>
              <a:rPr lang="en-US" i="1" dirty="0">
                <a:latin typeface="Georgia" panose="02040502050405020303" pitchFamily="18" charset="0"/>
              </a:rPr>
              <a:t>The Hero with a Thousand Faces</a:t>
            </a:r>
            <a:r>
              <a:rPr lang="en-US" dirty="0">
                <a:latin typeface="Georgia" panose="02040502050405020303" pitchFamily="18" charset="0"/>
              </a:rPr>
              <a:t> (1949) discusses his theory of the journey of the archetypal hero found in world mythologies. Since the book's publication, Campbell's theory has been consciously applied by a wide variety of modern writers and artists. (</a:t>
            </a:r>
            <a:r>
              <a:rPr lang="en-US" dirty="0">
                <a:latin typeface="Georgia" panose="02040502050405020303" pitchFamily="18" charset="0"/>
                <a:hlinkClick r:id="rId3"/>
              </a:rPr>
              <a:t>www.wikipedia.org</a:t>
            </a:r>
            <a:r>
              <a:rPr lang="en-US" dirty="0">
                <a:latin typeface="Georgia" panose="02040502050405020303" pitchFamily="18" charset="0"/>
              </a:rPr>
              <a:t>)</a:t>
            </a:r>
          </a:p>
          <a:p>
            <a:r>
              <a:rPr lang="en-US" b="1" dirty="0">
                <a:latin typeface="Georgia" panose="02040502050405020303" pitchFamily="18" charset="0"/>
              </a:rPr>
              <a:t>Mythic (Archetypal) criticism </a:t>
            </a:r>
            <a:r>
              <a:rPr lang="en-US" dirty="0">
                <a:latin typeface="Georgia" panose="02040502050405020303" pitchFamily="18" charset="0"/>
              </a:rPr>
              <a:t>deals with what Joseph Campbell called a “very deep chord” shared by all humans; the myth critic seeks out those mysterious elements that inform literary works and elicit near-universal human reactions, though there is no completely universal symbol.</a:t>
            </a:r>
            <a:endParaRPr lang="en-US" altLang="en-US" dirty="0">
              <a:latin typeface="Georgia" panose="02040502050405020303" pitchFamily="18" charset="0"/>
            </a:endParaRPr>
          </a:p>
        </p:txBody>
      </p:sp>
      <p:sp>
        <p:nvSpPr>
          <p:cNvPr id="5" name="Slide Number Placeholder 4"/>
          <p:cNvSpPr>
            <a:spLocks noGrp="1"/>
          </p:cNvSpPr>
          <p:nvPr>
            <p:ph type="sldNum" sz="quarter" idx="12"/>
          </p:nvPr>
        </p:nvSpPr>
        <p:spPr/>
        <p:txBody>
          <a:bodyPr/>
          <a:lstStyle/>
          <a:p>
            <a:fld id="{F9A30FE4-7691-4013-B8BC-93D3F13BEFA4}"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8FE8F-BFBE-4823-A276-B0C12DC1BED4}"/>
              </a:ext>
            </a:extLst>
          </p:cNvPr>
          <p:cNvSpPr>
            <a:spLocks noGrp="1"/>
          </p:cNvSpPr>
          <p:nvPr>
            <p:ph type="title"/>
          </p:nvPr>
        </p:nvSpPr>
        <p:spPr/>
        <p:txBody>
          <a:bodyPr/>
          <a:lstStyle/>
          <a:p>
            <a:r>
              <a:rPr lang="en-US" dirty="0"/>
              <a:t>Mythic Criticism-Archetypes</a:t>
            </a:r>
          </a:p>
        </p:txBody>
      </p:sp>
      <p:sp>
        <p:nvSpPr>
          <p:cNvPr id="3" name="Content Placeholder 2">
            <a:extLst>
              <a:ext uri="{FF2B5EF4-FFF2-40B4-BE49-F238E27FC236}">
                <a16:creationId xmlns:a16="http://schemas.microsoft.com/office/drawing/2014/main" id="{6A70D83B-3120-443A-8F93-EE59B105D7C7}"/>
              </a:ext>
            </a:extLst>
          </p:cNvPr>
          <p:cNvSpPr>
            <a:spLocks noGrp="1"/>
          </p:cNvSpPr>
          <p:nvPr>
            <p:ph idx="1"/>
          </p:nvPr>
        </p:nvSpPr>
        <p:spPr>
          <a:xfrm>
            <a:off x="533400" y="533400"/>
            <a:ext cx="7696200" cy="3767670"/>
          </a:xfrm>
        </p:spPr>
        <p:txBody>
          <a:bodyPr>
            <a:normAutofit/>
          </a:bodyPr>
          <a:lstStyle/>
          <a:p>
            <a:r>
              <a:rPr lang="en-US" b="1" dirty="0">
                <a:latin typeface="Georgia" panose="02040502050405020303" pitchFamily="18" charset="0"/>
              </a:rPr>
              <a:t>Images: </a:t>
            </a:r>
            <a:r>
              <a:rPr lang="en-US" dirty="0">
                <a:latin typeface="Georgia" panose="02040502050405020303" pitchFamily="18" charset="0"/>
              </a:rPr>
              <a:t>Water, sun, colors, circle, serpent, apple, pomegranate, numbers, demon lover, wise old man, trickster, garden, tree, desert, mountain, soulmate </a:t>
            </a:r>
            <a:br>
              <a:rPr lang="en-US" dirty="0">
                <a:latin typeface="Georgia" panose="02040502050405020303" pitchFamily="18" charset="0"/>
              </a:rPr>
            </a:br>
            <a:r>
              <a:rPr lang="en-US" dirty="0">
                <a:latin typeface="Georgia" panose="02040502050405020303" pitchFamily="18" charset="0"/>
              </a:rPr>
              <a:t>archetypal woman (Good Mother, Terrible Mother)</a:t>
            </a:r>
          </a:p>
          <a:p>
            <a:r>
              <a:rPr lang="en-US" b="1" dirty="0">
                <a:latin typeface="Georgia" panose="02040502050405020303" pitchFamily="18" charset="0"/>
              </a:rPr>
              <a:t>Archetypal Motifs</a:t>
            </a:r>
            <a:r>
              <a:rPr lang="en-US" dirty="0">
                <a:latin typeface="Georgia" panose="02040502050405020303" pitchFamily="18" charset="0"/>
              </a:rPr>
              <a:t>:</a:t>
            </a:r>
            <a:br>
              <a:rPr lang="en-US" dirty="0">
                <a:latin typeface="Georgia" panose="02040502050405020303" pitchFamily="18" charset="0"/>
              </a:rPr>
            </a:br>
            <a:r>
              <a:rPr lang="en-US" dirty="0">
                <a:latin typeface="Georgia" panose="02040502050405020303" pitchFamily="18" charset="0"/>
              </a:rPr>
              <a:t>Creation, immortality</a:t>
            </a:r>
            <a:br>
              <a:rPr lang="en-US" dirty="0">
                <a:latin typeface="Georgia" panose="02040502050405020303" pitchFamily="18" charset="0"/>
              </a:rPr>
            </a:br>
            <a:r>
              <a:rPr lang="en-US" dirty="0">
                <a:latin typeface="Georgia" panose="02040502050405020303" pitchFamily="18" charset="0"/>
              </a:rPr>
              <a:t>hero/heroine &gt; quest, initiation, scapegoat)</a:t>
            </a:r>
          </a:p>
          <a:p>
            <a:endParaRPr lang="en-US" dirty="0">
              <a:latin typeface="Georgia" panose="02040502050405020303" pitchFamily="18" charset="0"/>
            </a:endParaRPr>
          </a:p>
        </p:txBody>
      </p:sp>
      <p:sp>
        <p:nvSpPr>
          <p:cNvPr id="5" name="Slide Number Placeholder 4">
            <a:extLst>
              <a:ext uri="{FF2B5EF4-FFF2-40B4-BE49-F238E27FC236}">
                <a16:creationId xmlns:a16="http://schemas.microsoft.com/office/drawing/2014/main" id="{97824578-A098-42C0-9521-6F80DFEEFFA6}"/>
              </a:ext>
            </a:extLst>
          </p:cNvPr>
          <p:cNvSpPr>
            <a:spLocks noGrp="1"/>
          </p:cNvSpPr>
          <p:nvPr>
            <p:ph type="sldNum" sz="quarter" idx="12"/>
          </p:nvPr>
        </p:nvSpPr>
        <p:spPr/>
        <p:txBody>
          <a:bodyPr/>
          <a:lstStyle/>
          <a:p>
            <a:fld id="{F9A30FE4-7691-4013-B8BC-93D3F13BEFA4}" type="slidenum">
              <a:rPr lang="en-US" smtClean="0"/>
              <a:pPr/>
              <a:t>3</a:t>
            </a:fld>
            <a:endParaRPr lang="en-US"/>
          </a:p>
        </p:txBody>
      </p:sp>
    </p:spTree>
    <p:extLst>
      <p:ext uri="{BB962C8B-B14F-4D97-AF65-F5344CB8AC3E}">
        <p14:creationId xmlns:p14="http://schemas.microsoft.com/office/powerpoint/2010/main" val="1011069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8FE8F-BFBE-4823-A276-B0C12DC1BED4}"/>
              </a:ext>
            </a:extLst>
          </p:cNvPr>
          <p:cNvSpPr>
            <a:spLocks noGrp="1"/>
          </p:cNvSpPr>
          <p:nvPr>
            <p:ph type="title"/>
          </p:nvPr>
        </p:nvSpPr>
        <p:spPr/>
        <p:txBody>
          <a:bodyPr/>
          <a:lstStyle/>
          <a:p>
            <a:r>
              <a:rPr lang="en-US" dirty="0"/>
              <a:t>Mythic Criticism-Archetypes</a:t>
            </a:r>
          </a:p>
        </p:txBody>
      </p:sp>
      <p:sp>
        <p:nvSpPr>
          <p:cNvPr id="3" name="Content Placeholder 2">
            <a:extLst>
              <a:ext uri="{FF2B5EF4-FFF2-40B4-BE49-F238E27FC236}">
                <a16:creationId xmlns:a16="http://schemas.microsoft.com/office/drawing/2014/main" id="{6A70D83B-3120-443A-8F93-EE59B105D7C7}"/>
              </a:ext>
            </a:extLst>
          </p:cNvPr>
          <p:cNvSpPr>
            <a:spLocks noGrp="1"/>
          </p:cNvSpPr>
          <p:nvPr>
            <p:ph idx="1"/>
          </p:nvPr>
        </p:nvSpPr>
        <p:spPr>
          <a:xfrm>
            <a:off x="533400" y="533400"/>
            <a:ext cx="7696200" cy="3767670"/>
          </a:xfrm>
        </p:spPr>
        <p:txBody>
          <a:bodyPr>
            <a:normAutofit/>
          </a:bodyPr>
          <a:lstStyle/>
          <a:p>
            <a:r>
              <a:rPr lang="en-US" b="1" dirty="0">
                <a:latin typeface="Georgia" panose="02040502050405020303" pitchFamily="18" charset="0"/>
              </a:rPr>
              <a:t>Seasonal Tropes: </a:t>
            </a:r>
            <a:r>
              <a:rPr lang="en-US" sz="2200" dirty="0">
                <a:latin typeface="Georgia" panose="02040502050405020303" pitchFamily="18" charset="0"/>
              </a:rPr>
              <a:t> </a:t>
            </a:r>
          </a:p>
          <a:p>
            <a:pPr lvl="1"/>
            <a:r>
              <a:rPr lang="en-US" sz="2200" dirty="0">
                <a:latin typeface="Georgia" panose="02040502050405020303" pitchFamily="18" charset="0"/>
              </a:rPr>
              <a:t>Spring—comedy, lust, birth</a:t>
            </a:r>
          </a:p>
          <a:p>
            <a:pPr lvl="1"/>
            <a:r>
              <a:rPr lang="en-US" sz="2200" dirty="0">
                <a:latin typeface="Georgia" panose="02040502050405020303" pitchFamily="18" charset="0"/>
              </a:rPr>
              <a:t>Summer—romance</a:t>
            </a:r>
          </a:p>
          <a:p>
            <a:pPr lvl="1"/>
            <a:r>
              <a:rPr lang="en-US" sz="2200" dirty="0">
                <a:latin typeface="Georgia" panose="02040502050405020303" pitchFamily="18" charset="0"/>
              </a:rPr>
              <a:t>Autumn—tragedy, murder</a:t>
            </a:r>
          </a:p>
          <a:p>
            <a:pPr lvl="1"/>
            <a:r>
              <a:rPr lang="en-US" sz="2200" dirty="0">
                <a:latin typeface="Georgia" panose="02040502050405020303" pitchFamily="18" charset="0"/>
              </a:rPr>
              <a:t>Winter—irony, death</a:t>
            </a:r>
          </a:p>
          <a:p>
            <a:pPr lvl="1"/>
            <a:endParaRPr lang="en-US" sz="2200" dirty="0">
              <a:latin typeface="Georgia" panose="02040502050405020303" pitchFamily="18" charset="0"/>
            </a:endParaRPr>
          </a:p>
          <a:p>
            <a:r>
              <a:rPr lang="en-US" b="1" dirty="0">
                <a:latin typeface="Georgia" panose="02040502050405020303" pitchFamily="18" charset="0"/>
              </a:rPr>
              <a:t>Archetypes</a:t>
            </a:r>
            <a:r>
              <a:rPr lang="en-US" dirty="0">
                <a:latin typeface="Georgia" panose="02040502050405020303" pitchFamily="18" charset="0"/>
              </a:rPr>
              <a:t> in William Faulkner’s </a:t>
            </a:r>
            <a:r>
              <a:rPr lang="en-US" i="1" dirty="0">
                <a:latin typeface="Georgia" panose="02040502050405020303" pitchFamily="18" charset="0"/>
              </a:rPr>
              <a:t>The Sound and the Fury</a:t>
            </a:r>
          </a:p>
          <a:p>
            <a:pPr marL="0" indent="0">
              <a:buNone/>
            </a:pPr>
            <a:endParaRPr lang="en-US" dirty="0">
              <a:latin typeface="Georgia" panose="02040502050405020303" pitchFamily="18" charset="0"/>
            </a:endParaRPr>
          </a:p>
        </p:txBody>
      </p:sp>
      <p:sp>
        <p:nvSpPr>
          <p:cNvPr id="5" name="Slide Number Placeholder 4">
            <a:extLst>
              <a:ext uri="{FF2B5EF4-FFF2-40B4-BE49-F238E27FC236}">
                <a16:creationId xmlns:a16="http://schemas.microsoft.com/office/drawing/2014/main" id="{97824578-A098-42C0-9521-6F80DFEEFFA6}"/>
              </a:ext>
            </a:extLst>
          </p:cNvPr>
          <p:cNvSpPr>
            <a:spLocks noGrp="1"/>
          </p:cNvSpPr>
          <p:nvPr>
            <p:ph type="sldNum" sz="quarter" idx="12"/>
          </p:nvPr>
        </p:nvSpPr>
        <p:spPr/>
        <p:txBody>
          <a:bodyPr/>
          <a:lstStyle/>
          <a:p>
            <a:fld id="{F9A30FE4-7691-4013-B8BC-93D3F13BEFA4}" type="slidenum">
              <a:rPr lang="en-US" smtClean="0"/>
              <a:pPr/>
              <a:t>4</a:t>
            </a:fld>
            <a:endParaRPr lang="en-US"/>
          </a:p>
        </p:txBody>
      </p:sp>
    </p:spTree>
    <p:extLst>
      <p:ext uri="{BB962C8B-B14F-4D97-AF65-F5344CB8AC3E}">
        <p14:creationId xmlns:p14="http://schemas.microsoft.com/office/powerpoint/2010/main" val="2302303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8FE8F-BFBE-4823-A276-B0C12DC1BED4}"/>
              </a:ext>
            </a:extLst>
          </p:cNvPr>
          <p:cNvSpPr>
            <a:spLocks noGrp="1"/>
          </p:cNvSpPr>
          <p:nvPr>
            <p:ph type="title"/>
          </p:nvPr>
        </p:nvSpPr>
        <p:spPr/>
        <p:txBody>
          <a:bodyPr/>
          <a:lstStyle/>
          <a:p>
            <a:r>
              <a:rPr lang="en-US" dirty="0"/>
              <a:t>Sociological Criticism -</a:t>
            </a:r>
            <a:br>
              <a:rPr lang="en-US" dirty="0"/>
            </a:br>
            <a:r>
              <a:rPr lang="en-US" dirty="0"/>
              <a:t>          definition</a:t>
            </a:r>
          </a:p>
        </p:txBody>
      </p:sp>
      <p:sp>
        <p:nvSpPr>
          <p:cNvPr id="3" name="Content Placeholder 2">
            <a:extLst>
              <a:ext uri="{FF2B5EF4-FFF2-40B4-BE49-F238E27FC236}">
                <a16:creationId xmlns:a16="http://schemas.microsoft.com/office/drawing/2014/main" id="{6A70D83B-3120-443A-8F93-EE59B105D7C7}"/>
              </a:ext>
            </a:extLst>
          </p:cNvPr>
          <p:cNvSpPr>
            <a:spLocks noGrp="1"/>
          </p:cNvSpPr>
          <p:nvPr>
            <p:ph idx="1"/>
          </p:nvPr>
        </p:nvSpPr>
        <p:spPr>
          <a:xfrm>
            <a:off x="533400" y="533400"/>
            <a:ext cx="7696200" cy="3767670"/>
          </a:xfrm>
        </p:spPr>
        <p:txBody>
          <a:bodyPr>
            <a:normAutofit fontScale="92500"/>
          </a:bodyPr>
          <a:lstStyle/>
          <a:p>
            <a:r>
              <a:rPr lang="en-US" b="1" dirty="0">
                <a:latin typeface="Georgia" panose="02040502050405020303" pitchFamily="18" charset="0"/>
              </a:rPr>
              <a:t>Sociological criticism </a:t>
            </a:r>
            <a:r>
              <a:rPr lang="en-US" dirty="0">
                <a:latin typeface="Georgia" panose="02040502050405020303" pitchFamily="18" charset="0"/>
              </a:rPr>
              <a:t>analyzes both how the social functions in literature and how literature works in society.</a:t>
            </a:r>
          </a:p>
          <a:p>
            <a:r>
              <a:rPr lang="en-US" altLang="en-US" dirty="0">
                <a:latin typeface="Georgia" panose="02040502050405020303" pitchFamily="18" charset="0"/>
              </a:rPr>
              <a:t>“</a:t>
            </a:r>
            <a:r>
              <a:rPr lang="en-US" altLang="en-US" b="1" dirty="0">
                <a:latin typeface="Georgia" panose="02040502050405020303" pitchFamily="18" charset="0"/>
              </a:rPr>
              <a:t>Sociological critics </a:t>
            </a:r>
            <a:r>
              <a:rPr lang="en-US" altLang="en-US" dirty="0">
                <a:latin typeface="Georgia" panose="02040502050405020303" pitchFamily="18" charset="0"/>
              </a:rPr>
              <a:t>argue that literary works should not be isolated from the social contexts in which they are embedded” (</a:t>
            </a:r>
            <a:r>
              <a:rPr lang="en-US" altLang="en-US" dirty="0" err="1">
                <a:latin typeface="Georgia" panose="02040502050405020303" pitchFamily="18" charset="0"/>
              </a:rPr>
              <a:t>DiYanni</a:t>
            </a:r>
            <a:r>
              <a:rPr lang="en-US" altLang="en-US" dirty="0">
                <a:latin typeface="Georgia" panose="02040502050405020303" pitchFamily="18" charset="0"/>
              </a:rPr>
              <a:t> 1571) unlike criticism that focuses only on the work itself.</a:t>
            </a:r>
            <a:endParaRPr lang="en-US" dirty="0">
              <a:latin typeface="Georgia" panose="02040502050405020303" pitchFamily="18" charset="0"/>
            </a:endParaRPr>
          </a:p>
          <a:p>
            <a:r>
              <a:rPr lang="en-US" altLang="en-US" dirty="0">
                <a:latin typeface="Georgia" panose="02040502050405020303" pitchFamily="18" charset="0"/>
              </a:rPr>
              <a:t>Sociological critics examine expressions of specific areas in literary works, including: </a:t>
            </a:r>
          </a:p>
          <a:p>
            <a:pPr lvl="1"/>
            <a:r>
              <a:rPr lang="en-US" altLang="en-US" dirty="0">
                <a:latin typeface="Georgia" panose="02040502050405020303" pitchFamily="18" charset="0"/>
              </a:rPr>
              <a:t>Economic conditions during which a piece was written</a:t>
            </a:r>
          </a:p>
          <a:p>
            <a:pPr lvl="1"/>
            <a:r>
              <a:rPr lang="en-US" altLang="en-US" dirty="0">
                <a:latin typeface="Georgia" panose="02040502050405020303" pitchFamily="18" charset="0"/>
              </a:rPr>
              <a:t>Political arena and popular political beliefs</a:t>
            </a:r>
          </a:p>
          <a:p>
            <a:pPr lvl="1"/>
            <a:r>
              <a:rPr lang="en-US" altLang="en-US" dirty="0">
                <a:latin typeface="Georgia" panose="02040502050405020303" pitchFamily="18" charset="0"/>
              </a:rPr>
              <a:t>Cultural issues</a:t>
            </a:r>
            <a:endParaRPr lang="en-US" i="1" dirty="0">
              <a:latin typeface="Georgia" panose="02040502050405020303" pitchFamily="18" charset="0"/>
            </a:endParaRPr>
          </a:p>
          <a:p>
            <a:pPr marL="0" indent="0">
              <a:buNone/>
            </a:pPr>
            <a:endParaRPr lang="en-US" dirty="0">
              <a:latin typeface="Georgia" panose="02040502050405020303" pitchFamily="18" charset="0"/>
            </a:endParaRPr>
          </a:p>
        </p:txBody>
      </p:sp>
      <p:sp>
        <p:nvSpPr>
          <p:cNvPr id="5" name="Slide Number Placeholder 4">
            <a:extLst>
              <a:ext uri="{FF2B5EF4-FFF2-40B4-BE49-F238E27FC236}">
                <a16:creationId xmlns:a16="http://schemas.microsoft.com/office/drawing/2014/main" id="{97824578-A098-42C0-9521-6F80DFEEFFA6}"/>
              </a:ext>
            </a:extLst>
          </p:cNvPr>
          <p:cNvSpPr>
            <a:spLocks noGrp="1"/>
          </p:cNvSpPr>
          <p:nvPr>
            <p:ph type="sldNum" sz="quarter" idx="12"/>
          </p:nvPr>
        </p:nvSpPr>
        <p:spPr/>
        <p:txBody>
          <a:bodyPr/>
          <a:lstStyle/>
          <a:p>
            <a:fld id="{F9A30FE4-7691-4013-B8BC-93D3F13BEFA4}" type="slidenum">
              <a:rPr lang="en-US" smtClean="0"/>
              <a:pPr/>
              <a:t>5</a:t>
            </a:fld>
            <a:endParaRPr lang="en-US"/>
          </a:p>
        </p:txBody>
      </p:sp>
    </p:spTree>
    <p:extLst>
      <p:ext uri="{BB962C8B-B14F-4D97-AF65-F5344CB8AC3E}">
        <p14:creationId xmlns:p14="http://schemas.microsoft.com/office/powerpoint/2010/main" val="3128779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8FE8F-BFBE-4823-A276-B0C12DC1BED4}"/>
              </a:ext>
            </a:extLst>
          </p:cNvPr>
          <p:cNvSpPr>
            <a:spLocks noGrp="1"/>
          </p:cNvSpPr>
          <p:nvPr>
            <p:ph type="title"/>
          </p:nvPr>
        </p:nvSpPr>
        <p:spPr/>
        <p:txBody>
          <a:bodyPr/>
          <a:lstStyle/>
          <a:p>
            <a:r>
              <a:rPr lang="en-US" dirty="0"/>
              <a:t>Sociological Criticism -</a:t>
            </a:r>
            <a:br>
              <a:rPr lang="en-US" dirty="0"/>
            </a:br>
            <a:r>
              <a:rPr lang="en-US" dirty="0"/>
              <a:t>          Questions to Explore</a:t>
            </a:r>
          </a:p>
        </p:txBody>
      </p:sp>
      <p:sp>
        <p:nvSpPr>
          <p:cNvPr id="3" name="Content Placeholder 2">
            <a:extLst>
              <a:ext uri="{FF2B5EF4-FFF2-40B4-BE49-F238E27FC236}">
                <a16:creationId xmlns:a16="http://schemas.microsoft.com/office/drawing/2014/main" id="{6A70D83B-3120-443A-8F93-EE59B105D7C7}"/>
              </a:ext>
            </a:extLst>
          </p:cNvPr>
          <p:cNvSpPr>
            <a:spLocks noGrp="1"/>
          </p:cNvSpPr>
          <p:nvPr>
            <p:ph idx="1"/>
          </p:nvPr>
        </p:nvSpPr>
        <p:spPr>
          <a:xfrm>
            <a:off x="533400" y="533400"/>
            <a:ext cx="7696200" cy="3767670"/>
          </a:xfrm>
        </p:spPr>
        <p:txBody>
          <a:bodyPr>
            <a:normAutofit/>
          </a:bodyPr>
          <a:lstStyle/>
          <a:p>
            <a:pPr lvl="1"/>
            <a:r>
              <a:rPr lang="en-US" altLang="en-US" sz="2800" dirty="0">
                <a:latin typeface="Georgia" panose="02040502050405020303" pitchFamily="18" charset="0"/>
              </a:rPr>
              <a:t>How do dominant elites exploit subordinate groups?</a:t>
            </a:r>
          </a:p>
          <a:p>
            <a:pPr lvl="1"/>
            <a:r>
              <a:rPr lang="en-US" altLang="en-US" sz="2800" dirty="0">
                <a:latin typeface="Georgia" panose="02040502050405020303" pitchFamily="18" charset="0"/>
              </a:rPr>
              <a:t>How do people become alienated from each other?</a:t>
            </a:r>
          </a:p>
          <a:p>
            <a:pPr lvl="1"/>
            <a:r>
              <a:rPr lang="en-US" altLang="en-US" sz="2800" dirty="0">
                <a:latin typeface="Georgia" panose="02040502050405020303" pitchFamily="18" charset="0"/>
              </a:rPr>
              <a:t>How do middle-class values cause society to suppress the working class? </a:t>
            </a:r>
          </a:p>
          <a:p>
            <a:pPr marL="0" indent="0">
              <a:buNone/>
            </a:pPr>
            <a:r>
              <a:rPr lang="en-US" altLang="en-US" dirty="0">
                <a:latin typeface="Georgia" panose="02040502050405020303" pitchFamily="18" charset="0"/>
              </a:rPr>
              <a:t>(</a:t>
            </a:r>
            <a:r>
              <a:rPr lang="en-US" altLang="en-US" dirty="0" err="1">
                <a:latin typeface="Georgia" panose="02040502050405020303" pitchFamily="18" charset="0"/>
              </a:rPr>
              <a:t>DiYanni</a:t>
            </a:r>
            <a:r>
              <a:rPr lang="en-US" altLang="en-US" dirty="0">
                <a:latin typeface="Georgia" panose="02040502050405020303" pitchFamily="18" charset="0"/>
              </a:rPr>
              <a:t> 1571)</a:t>
            </a:r>
            <a:endParaRPr lang="en-US" dirty="0">
              <a:latin typeface="Georgia" panose="02040502050405020303" pitchFamily="18" charset="0"/>
            </a:endParaRPr>
          </a:p>
        </p:txBody>
      </p:sp>
      <p:sp>
        <p:nvSpPr>
          <p:cNvPr id="5" name="Slide Number Placeholder 4">
            <a:extLst>
              <a:ext uri="{FF2B5EF4-FFF2-40B4-BE49-F238E27FC236}">
                <a16:creationId xmlns:a16="http://schemas.microsoft.com/office/drawing/2014/main" id="{97824578-A098-42C0-9521-6F80DFEEFFA6}"/>
              </a:ext>
            </a:extLst>
          </p:cNvPr>
          <p:cNvSpPr>
            <a:spLocks noGrp="1"/>
          </p:cNvSpPr>
          <p:nvPr>
            <p:ph type="sldNum" sz="quarter" idx="12"/>
          </p:nvPr>
        </p:nvSpPr>
        <p:spPr/>
        <p:txBody>
          <a:bodyPr/>
          <a:lstStyle/>
          <a:p>
            <a:fld id="{F9A30FE4-7691-4013-B8BC-93D3F13BEFA4}" type="slidenum">
              <a:rPr lang="en-US" smtClean="0"/>
              <a:pPr/>
              <a:t>6</a:t>
            </a:fld>
            <a:endParaRPr lang="en-US"/>
          </a:p>
        </p:txBody>
      </p:sp>
    </p:spTree>
    <p:extLst>
      <p:ext uri="{BB962C8B-B14F-4D97-AF65-F5344CB8AC3E}">
        <p14:creationId xmlns:p14="http://schemas.microsoft.com/office/powerpoint/2010/main" val="214770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8FE8F-BFBE-4823-A276-B0C12DC1BED4}"/>
              </a:ext>
            </a:extLst>
          </p:cNvPr>
          <p:cNvSpPr>
            <a:spLocks noGrp="1"/>
          </p:cNvSpPr>
          <p:nvPr>
            <p:ph type="title"/>
          </p:nvPr>
        </p:nvSpPr>
        <p:spPr/>
        <p:txBody>
          <a:bodyPr/>
          <a:lstStyle/>
          <a:p>
            <a:r>
              <a:rPr lang="en-US" dirty="0"/>
              <a:t>Sociological Criticism -</a:t>
            </a:r>
            <a:br>
              <a:rPr lang="en-US" dirty="0"/>
            </a:br>
            <a:r>
              <a:rPr lang="en-US" dirty="0"/>
              <a:t>          </a:t>
            </a:r>
            <a:r>
              <a:rPr lang="en-US" i="1" dirty="0"/>
              <a:t>in other words</a:t>
            </a:r>
          </a:p>
        </p:txBody>
      </p:sp>
      <p:sp>
        <p:nvSpPr>
          <p:cNvPr id="3" name="Content Placeholder 2">
            <a:extLst>
              <a:ext uri="{FF2B5EF4-FFF2-40B4-BE49-F238E27FC236}">
                <a16:creationId xmlns:a16="http://schemas.microsoft.com/office/drawing/2014/main" id="{6A70D83B-3120-443A-8F93-EE59B105D7C7}"/>
              </a:ext>
            </a:extLst>
          </p:cNvPr>
          <p:cNvSpPr>
            <a:spLocks noGrp="1"/>
          </p:cNvSpPr>
          <p:nvPr>
            <p:ph idx="1"/>
          </p:nvPr>
        </p:nvSpPr>
        <p:spPr>
          <a:xfrm>
            <a:off x="533400" y="533400"/>
            <a:ext cx="7696200" cy="3767670"/>
          </a:xfrm>
        </p:spPr>
        <p:txBody>
          <a:bodyPr>
            <a:normAutofit/>
          </a:bodyPr>
          <a:lstStyle/>
          <a:p>
            <a:pPr marL="514350" indent="-514350" fontAlgn="auto">
              <a:spcAft>
                <a:spcPts val="0"/>
              </a:spcAft>
              <a:buClr>
                <a:schemeClr val="tx1">
                  <a:shade val="95000"/>
                </a:schemeClr>
              </a:buClr>
              <a:buFont typeface="+mj-lt"/>
              <a:buAutoNum type="arabicPeriod"/>
              <a:defRPr/>
            </a:pPr>
            <a:r>
              <a:rPr lang="en-US" dirty="0">
                <a:latin typeface="Georgia" panose="02040502050405020303" pitchFamily="18" charset="0"/>
              </a:rPr>
              <a:t>What social forces and institutions (marriage, racial groups) are represented in the work? How are these forces portrayed? What is the author’s attitude toward them? </a:t>
            </a:r>
          </a:p>
          <a:p>
            <a:pPr marL="514350" indent="-514350" fontAlgn="auto">
              <a:spcAft>
                <a:spcPts val="0"/>
              </a:spcAft>
              <a:buClr>
                <a:schemeClr val="tx1">
                  <a:shade val="95000"/>
                </a:schemeClr>
              </a:buClr>
              <a:buFont typeface="+mj-lt"/>
              <a:buAutoNum type="arabicPeriod"/>
              <a:defRPr/>
            </a:pPr>
            <a:r>
              <a:rPr lang="en-US" dirty="0">
                <a:latin typeface="Georgia" panose="02040502050405020303" pitchFamily="18" charset="0"/>
              </a:rPr>
              <a:t>What political economic elements appear in the work? How important are they in determining or influencing the lives of the characters? </a:t>
            </a:r>
          </a:p>
          <a:p>
            <a:pPr marL="514350" indent="-514350" fontAlgn="auto">
              <a:spcAft>
                <a:spcPts val="0"/>
              </a:spcAft>
              <a:buClr>
                <a:schemeClr val="tx1">
                  <a:shade val="95000"/>
                </a:schemeClr>
              </a:buClr>
              <a:buFont typeface="+mj-lt"/>
              <a:buAutoNum type="arabicPeriod"/>
              <a:defRPr/>
            </a:pPr>
            <a:r>
              <a:rPr lang="en-US" dirty="0">
                <a:latin typeface="Georgia" panose="02040502050405020303" pitchFamily="18" charset="0"/>
              </a:rPr>
              <a:t>To what extent are the lives of the characters influenced or determined by social, political, and economic forces? To what extent are the characters aware of these forces? </a:t>
            </a:r>
          </a:p>
          <a:p>
            <a:pPr marL="0" indent="0">
              <a:buNone/>
            </a:pPr>
            <a:endParaRPr lang="en-US" dirty="0">
              <a:latin typeface="Georgia" panose="02040502050405020303" pitchFamily="18" charset="0"/>
            </a:endParaRPr>
          </a:p>
        </p:txBody>
      </p:sp>
      <p:sp>
        <p:nvSpPr>
          <p:cNvPr id="5" name="Slide Number Placeholder 4">
            <a:extLst>
              <a:ext uri="{FF2B5EF4-FFF2-40B4-BE49-F238E27FC236}">
                <a16:creationId xmlns:a16="http://schemas.microsoft.com/office/drawing/2014/main" id="{97824578-A098-42C0-9521-6F80DFEEFFA6}"/>
              </a:ext>
            </a:extLst>
          </p:cNvPr>
          <p:cNvSpPr>
            <a:spLocks noGrp="1"/>
          </p:cNvSpPr>
          <p:nvPr>
            <p:ph type="sldNum" sz="quarter" idx="12"/>
          </p:nvPr>
        </p:nvSpPr>
        <p:spPr/>
        <p:txBody>
          <a:bodyPr/>
          <a:lstStyle/>
          <a:p>
            <a:fld id="{F9A30FE4-7691-4013-B8BC-93D3F13BEFA4}" type="slidenum">
              <a:rPr lang="en-US" smtClean="0"/>
              <a:pPr/>
              <a:t>7</a:t>
            </a:fld>
            <a:endParaRPr lang="en-US"/>
          </a:p>
        </p:txBody>
      </p:sp>
    </p:spTree>
    <p:extLst>
      <p:ext uri="{BB962C8B-B14F-4D97-AF65-F5344CB8AC3E}">
        <p14:creationId xmlns:p14="http://schemas.microsoft.com/office/powerpoint/2010/main" val="3553148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8FE8F-BFBE-4823-A276-B0C12DC1BED4}"/>
              </a:ext>
            </a:extLst>
          </p:cNvPr>
          <p:cNvSpPr>
            <a:spLocks noGrp="1"/>
          </p:cNvSpPr>
          <p:nvPr>
            <p:ph type="title"/>
          </p:nvPr>
        </p:nvSpPr>
        <p:spPr/>
        <p:txBody>
          <a:bodyPr/>
          <a:lstStyle/>
          <a:p>
            <a:r>
              <a:rPr lang="en-US" dirty="0"/>
              <a:t>Formalist Criticism-</a:t>
            </a:r>
            <a:br>
              <a:rPr lang="en-US" dirty="0"/>
            </a:br>
            <a:r>
              <a:rPr lang="en-US" dirty="0"/>
              <a:t>         definition</a:t>
            </a:r>
          </a:p>
        </p:txBody>
      </p:sp>
      <p:sp>
        <p:nvSpPr>
          <p:cNvPr id="3" name="Content Placeholder 2">
            <a:extLst>
              <a:ext uri="{FF2B5EF4-FFF2-40B4-BE49-F238E27FC236}">
                <a16:creationId xmlns:a16="http://schemas.microsoft.com/office/drawing/2014/main" id="{6A70D83B-3120-443A-8F93-EE59B105D7C7}"/>
              </a:ext>
            </a:extLst>
          </p:cNvPr>
          <p:cNvSpPr>
            <a:spLocks noGrp="1"/>
          </p:cNvSpPr>
          <p:nvPr>
            <p:ph idx="1"/>
          </p:nvPr>
        </p:nvSpPr>
        <p:spPr>
          <a:xfrm>
            <a:off x="533400" y="533400"/>
            <a:ext cx="7696200" cy="3767670"/>
          </a:xfrm>
        </p:spPr>
        <p:txBody>
          <a:bodyPr>
            <a:normAutofit lnSpcReduction="10000"/>
          </a:bodyPr>
          <a:lstStyle/>
          <a:p>
            <a:pPr fontAlgn="auto">
              <a:spcAft>
                <a:spcPts val="0"/>
              </a:spcAft>
              <a:defRPr/>
            </a:pPr>
            <a:r>
              <a:rPr lang="en-US" altLang="en-US" b="1" dirty="0">
                <a:latin typeface="Georgia" panose="02040502050405020303" pitchFamily="18" charset="0"/>
              </a:rPr>
              <a:t>The formalist </a:t>
            </a:r>
            <a:r>
              <a:rPr lang="en-US" altLang="en-US" dirty="0">
                <a:latin typeface="Georgia" panose="02040502050405020303" pitchFamily="18" charset="0"/>
              </a:rPr>
              <a:t>perspective concentrates on the </a:t>
            </a:r>
            <a:r>
              <a:rPr lang="en-US" altLang="en-US" b="1" i="1" dirty="0">
                <a:latin typeface="Georgia" panose="02040502050405020303" pitchFamily="18" charset="0"/>
              </a:rPr>
              <a:t>form </a:t>
            </a:r>
            <a:r>
              <a:rPr lang="en-US" altLang="en-US" dirty="0">
                <a:latin typeface="Georgia" panose="02040502050405020303" pitchFamily="18" charset="0"/>
              </a:rPr>
              <a:t>of the literature itself. </a:t>
            </a:r>
          </a:p>
          <a:p>
            <a:pPr fontAlgn="auto">
              <a:spcAft>
                <a:spcPts val="0"/>
              </a:spcAft>
              <a:defRPr/>
            </a:pPr>
            <a:r>
              <a:rPr lang="en-US" altLang="en-US" dirty="0">
                <a:latin typeface="Georgia" panose="02040502050405020303" pitchFamily="18" charset="0"/>
              </a:rPr>
              <a:t>“Formalist criticism regards literature as a unique form of human knowledge that needs to be examined on its own terms” (Kennedy 1468). </a:t>
            </a:r>
          </a:p>
          <a:p>
            <a:pPr fontAlgn="auto">
              <a:spcAft>
                <a:spcPts val="0"/>
              </a:spcAft>
              <a:defRPr/>
            </a:pPr>
            <a:r>
              <a:rPr lang="en-US" altLang="en-US" dirty="0">
                <a:latin typeface="Georgia" panose="02040502050405020303" pitchFamily="18" charset="0"/>
              </a:rPr>
              <a:t>The main question formalists ask is: </a:t>
            </a:r>
          </a:p>
          <a:p>
            <a:pPr marL="0" indent="0" fontAlgn="auto">
              <a:spcAft>
                <a:spcPts val="0"/>
              </a:spcAft>
              <a:buFont typeface="Arial" panose="020B0604020202020204" pitchFamily="34" charset="0"/>
              <a:buNone/>
              <a:defRPr/>
            </a:pPr>
            <a:r>
              <a:rPr lang="en-US" altLang="en-US" dirty="0">
                <a:latin typeface="Georgia" panose="02040502050405020303" pitchFamily="18" charset="0"/>
              </a:rPr>
              <a:t> </a:t>
            </a:r>
            <a:r>
              <a:rPr lang="en-US" altLang="en-US" dirty="0">
                <a:solidFill>
                  <a:srgbClr val="FF0000"/>
                </a:solidFill>
                <a:latin typeface="Georgia" panose="02040502050405020303" pitchFamily="18" charset="0"/>
              </a:rPr>
              <a:t>		</a:t>
            </a:r>
            <a:r>
              <a:rPr lang="en-US" altLang="en-US" dirty="0">
                <a:solidFill>
                  <a:schemeClr val="bg2">
                    <a:lumMod val="20000"/>
                    <a:lumOff val="80000"/>
                  </a:schemeClr>
                </a:solidFill>
                <a:latin typeface="Georgia" panose="02040502050405020303" pitchFamily="18" charset="0"/>
              </a:rPr>
              <a:t>What is the structure of the piece? </a:t>
            </a:r>
          </a:p>
          <a:p>
            <a:pPr marL="0" indent="0" fontAlgn="auto">
              <a:spcAft>
                <a:spcPts val="0"/>
              </a:spcAft>
              <a:buFont typeface="Arial" panose="020B0604020202020204" pitchFamily="34" charset="0"/>
              <a:buNone/>
              <a:defRPr/>
            </a:pPr>
            <a:r>
              <a:rPr lang="en-US" dirty="0">
                <a:latin typeface="Georgia" panose="02040502050405020303" pitchFamily="18" charset="0"/>
              </a:rPr>
              <a:t>By </a:t>
            </a:r>
            <a:r>
              <a:rPr lang="en-US" b="1" dirty="0">
                <a:latin typeface="Georgia" panose="02040502050405020303" pitchFamily="18" charset="0"/>
              </a:rPr>
              <a:t>structure</a:t>
            </a:r>
            <a:r>
              <a:rPr lang="en-US" dirty="0">
                <a:latin typeface="Georgia" panose="02040502050405020303" pitchFamily="18" charset="0"/>
              </a:rPr>
              <a:t>, these critics investigate not only </a:t>
            </a:r>
            <a:r>
              <a:rPr lang="en-US" b="1" dirty="0">
                <a:latin typeface="Georgia" panose="02040502050405020303" pitchFamily="18" charset="0"/>
              </a:rPr>
              <a:t>grammar and </a:t>
            </a:r>
            <a:br>
              <a:rPr lang="en-US" b="1" dirty="0">
                <a:latin typeface="Georgia" panose="02040502050405020303" pitchFamily="18" charset="0"/>
              </a:rPr>
            </a:br>
            <a:r>
              <a:rPr lang="en-US" b="1" dirty="0">
                <a:latin typeface="Georgia" panose="02040502050405020303" pitchFamily="18" charset="0"/>
              </a:rPr>
              <a:t>syntax</a:t>
            </a:r>
            <a:r>
              <a:rPr lang="en-US" dirty="0">
                <a:latin typeface="Georgia" panose="02040502050405020303" pitchFamily="18" charset="0"/>
              </a:rPr>
              <a:t> but also literary devices such as </a:t>
            </a:r>
            <a:r>
              <a:rPr lang="en-US" b="1" dirty="0">
                <a:latin typeface="Georgia" panose="02040502050405020303" pitchFamily="18" charset="0"/>
              </a:rPr>
              <a:t>meter and tropes</a:t>
            </a:r>
            <a:r>
              <a:rPr lang="en-US" dirty="0">
                <a:latin typeface="Georgia" panose="02040502050405020303" pitchFamily="18" charset="0"/>
              </a:rPr>
              <a:t>. The formalistic approach reduces the importance of a text’s historical, biographical, and cultural context but places emphasis on a work’s components. </a:t>
            </a:r>
            <a:endParaRPr lang="en-US" altLang="en-US" dirty="0">
              <a:solidFill>
                <a:schemeClr val="bg2">
                  <a:lumMod val="20000"/>
                  <a:lumOff val="80000"/>
                </a:schemeClr>
              </a:solidFill>
              <a:latin typeface="Georgia" panose="02040502050405020303" pitchFamily="18" charset="0"/>
            </a:endParaRPr>
          </a:p>
          <a:p>
            <a:pPr marL="0" indent="0">
              <a:buNone/>
            </a:pPr>
            <a:endParaRPr lang="en-US" dirty="0">
              <a:latin typeface="Georgia" panose="02040502050405020303" pitchFamily="18" charset="0"/>
            </a:endParaRPr>
          </a:p>
        </p:txBody>
      </p:sp>
      <p:sp>
        <p:nvSpPr>
          <p:cNvPr id="5" name="Slide Number Placeholder 4">
            <a:extLst>
              <a:ext uri="{FF2B5EF4-FFF2-40B4-BE49-F238E27FC236}">
                <a16:creationId xmlns:a16="http://schemas.microsoft.com/office/drawing/2014/main" id="{97824578-A098-42C0-9521-6F80DFEEFFA6}"/>
              </a:ext>
            </a:extLst>
          </p:cNvPr>
          <p:cNvSpPr>
            <a:spLocks noGrp="1"/>
          </p:cNvSpPr>
          <p:nvPr>
            <p:ph type="sldNum" sz="quarter" idx="12"/>
          </p:nvPr>
        </p:nvSpPr>
        <p:spPr/>
        <p:txBody>
          <a:bodyPr/>
          <a:lstStyle/>
          <a:p>
            <a:fld id="{F9A30FE4-7691-4013-B8BC-93D3F13BEFA4}" type="slidenum">
              <a:rPr lang="en-US" smtClean="0"/>
              <a:pPr/>
              <a:t>8</a:t>
            </a:fld>
            <a:endParaRPr lang="en-US"/>
          </a:p>
        </p:txBody>
      </p:sp>
    </p:spTree>
    <p:extLst>
      <p:ext uri="{BB962C8B-B14F-4D97-AF65-F5344CB8AC3E}">
        <p14:creationId xmlns:p14="http://schemas.microsoft.com/office/powerpoint/2010/main" val="2739399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8FE8F-BFBE-4823-A276-B0C12DC1BED4}"/>
              </a:ext>
            </a:extLst>
          </p:cNvPr>
          <p:cNvSpPr>
            <a:spLocks noGrp="1"/>
          </p:cNvSpPr>
          <p:nvPr>
            <p:ph type="title"/>
          </p:nvPr>
        </p:nvSpPr>
        <p:spPr/>
        <p:txBody>
          <a:bodyPr/>
          <a:lstStyle/>
          <a:p>
            <a:r>
              <a:rPr lang="en-US" dirty="0"/>
              <a:t>Formalist Criticism-</a:t>
            </a:r>
            <a:br>
              <a:rPr lang="en-US" dirty="0"/>
            </a:br>
            <a:r>
              <a:rPr lang="en-US" dirty="0"/>
              <a:t>         definition</a:t>
            </a:r>
          </a:p>
        </p:txBody>
      </p:sp>
      <p:sp>
        <p:nvSpPr>
          <p:cNvPr id="3" name="Content Placeholder 2">
            <a:extLst>
              <a:ext uri="{FF2B5EF4-FFF2-40B4-BE49-F238E27FC236}">
                <a16:creationId xmlns:a16="http://schemas.microsoft.com/office/drawing/2014/main" id="{6A70D83B-3120-443A-8F93-EE59B105D7C7}"/>
              </a:ext>
            </a:extLst>
          </p:cNvPr>
          <p:cNvSpPr>
            <a:spLocks noGrp="1"/>
          </p:cNvSpPr>
          <p:nvPr>
            <p:ph idx="1"/>
          </p:nvPr>
        </p:nvSpPr>
        <p:spPr>
          <a:xfrm>
            <a:off x="533400" y="533400"/>
            <a:ext cx="7696200" cy="3767670"/>
          </a:xfrm>
        </p:spPr>
        <p:txBody>
          <a:bodyPr>
            <a:normAutofit/>
          </a:bodyPr>
          <a:lstStyle/>
          <a:p>
            <a:pPr fontAlgn="auto">
              <a:spcAft>
                <a:spcPts val="0"/>
              </a:spcAft>
              <a:defRPr/>
            </a:pPr>
            <a:r>
              <a:rPr lang="en-US" altLang="en-US" b="1" dirty="0">
                <a:latin typeface="Georgia" panose="02040502050405020303" pitchFamily="18" charset="0"/>
              </a:rPr>
              <a:t>Another way of explaining it, </a:t>
            </a:r>
            <a:r>
              <a:rPr lang="en-US" altLang="en-US" dirty="0">
                <a:latin typeface="Georgia" panose="02040502050405020303" pitchFamily="18" charset="0"/>
              </a:rPr>
              <a:t>the critic examines the literary work in a more scientific process: identifying the elements of the work and how they operate independent of the author. </a:t>
            </a:r>
          </a:p>
          <a:p>
            <a:pPr>
              <a:spcAft>
                <a:spcPts val="0"/>
              </a:spcAft>
              <a:defRPr/>
            </a:pPr>
            <a:r>
              <a:rPr lang="en-US" altLang="en-US" b="1" dirty="0">
                <a:latin typeface="Georgia" panose="02040502050405020303" pitchFamily="18" charset="0"/>
              </a:rPr>
              <a:t>Formalism</a:t>
            </a:r>
            <a:r>
              <a:rPr lang="en-US" altLang="en-US" dirty="0">
                <a:latin typeface="Georgia" panose="02040502050405020303" pitchFamily="18" charset="0"/>
              </a:rPr>
              <a:t> allows the reader to analyze a literary piece with complete objectivity. 			</a:t>
            </a:r>
            <a:r>
              <a:rPr lang="en-US" altLang="en-US" i="1" dirty="0">
                <a:latin typeface="Georgia" panose="02040502050405020303" pitchFamily="18" charset="0"/>
              </a:rPr>
              <a:t>However:</a:t>
            </a:r>
          </a:p>
          <a:p>
            <a:pPr fontAlgn="auto">
              <a:spcAft>
                <a:spcPts val="0"/>
              </a:spcAft>
              <a:defRPr/>
            </a:pPr>
            <a:endParaRPr lang="en-US" altLang="en-US" dirty="0">
              <a:solidFill>
                <a:schemeClr val="bg2">
                  <a:lumMod val="20000"/>
                  <a:lumOff val="80000"/>
                </a:schemeClr>
              </a:solidFill>
              <a:latin typeface="Georgia" panose="02040502050405020303" pitchFamily="18" charset="0"/>
            </a:endParaRPr>
          </a:p>
        </p:txBody>
      </p:sp>
      <p:sp>
        <p:nvSpPr>
          <p:cNvPr id="5" name="Slide Number Placeholder 4">
            <a:extLst>
              <a:ext uri="{FF2B5EF4-FFF2-40B4-BE49-F238E27FC236}">
                <a16:creationId xmlns:a16="http://schemas.microsoft.com/office/drawing/2014/main" id="{97824578-A098-42C0-9521-6F80DFEEFFA6}"/>
              </a:ext>
            </a:extLst>
          </p:cNvPr>
          <p:cNvSpPr>
            <a:spLocks noGrp="1"/>
          </p:cNvSpPr>
          <p:nvPr>
            <p:ph type="sldNum" sz="quarter" idx="12"/>
          </p:nvPr>
        </p:nvSpPr>
        <p:spPr/>
        <p:txBody>
          <a:bodyPr/>
          <a:lstStyle/>
          <a:p>
            <a:fld id="{F9A30FE4-7691-4013-B8BC-93D3F13BEFA4}" type="slidenum">
              <a:rPr lang="en-US" smtClean="0"/>
              <a:pPr/>
              <a:t>9</a:t>
            </a:fld>
            <a:endParaRPr lang="en-US"/>
          </a:p>
        </p:txBody>
      </p:sp>
    </p:spTree>
    <p:extLst>
      <p:ext uri="{BB962C8B-B14F-4D97-AF65-F5344CB8AC3E}">
        <p14:creationId xmlns:p14="http://schemas.microsoft.com/office/powerpoint/2010/main" val="2987176398"/>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378</TotalTime>
  <Words>844</Words>
  <Application>Microsoft Office PowerPoint</Application>
  <PresentationFormat>On-screen Show (4:3)</PresentationFormat>
  <Paragraphs>83</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Century Gothic</vt:lpstr>
      <vt:lpstr>Georgia</vt:lpstr>
      <vt:lpstr>Wingdings 3</vt:lpstr>
      <vt:lpstr>Slice</vt:lpstr>
      <vt:lpstr>Literary Criticism 2</vt:lpstr>
      <vt:lpstr>Mythic Criticism-definition</vt:lpstr>
      <vt:lpstr>Mythic Criticism-Archetypes</vt:lpstr>
      <vt:lpstr>Mythic Criticism-Archetypes</vt:lpstr>
      <vt:lpstr>Sociological Criticism -           definition</vt:lpstr>
      <vt:lpstr>Sociological Criticism -           Questions to Explore</vt:lpstr>
      <vt:lpstr>Sociological Criticism -           in other words</vt:lpstr>
      <vt:lpstr>Formalist Criticism-          definition</vt:lpstr>
      <vt:lpstr>Formalist Criticism-          definition</vt:lpstr>
      <vt:lpstr>Formalist Criticism-          What it ignores </vt:lpstr>
      <vt:lpstr>Formalist Criticism-          What it Focuses on </vt:lpstr>
      <vt:lpstr>Formalist Criticism-          A checklist</vt:lpstr>
      <vt:lpstr>Formalist Criticism-          A checklist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Glen Smith</dc:creator>
  <cp:lastModifiedBy>David Smith</cp:lastModifiedBy>
  <cp:revision>85</cp:revision>
  <dcterms:created xsi:type="dcterms:W3CDTF">2014-06-23T19:21:13Z</dcterms:created>
  <dcterms:modified xsi:type="dcterms:W3CDTF">2018-04-02T00:14:17Z</dcterms:modified>
</cp:coreProperties>
</file>