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1" r:id="rId4"/>
    <p:sldId id="257" r:id="rId5"/>
    <p:sldId id="258" r:id="rId6"/>
    <p:sldId id="263" r:id="rId7"/>
    <p:sldId id="267" r:id="rId8"/>
    <p:sldId id="268" r:id="rId9"/>
    <p:sldId id="264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08" d="100"/>
          <a:sy n="108" d="100"/>
        </p:scale>
        <p:origin x="17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EEB6A59-E765-4575-B02E-954CF56D6A05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8C0AD28-4B2B-4389-9FAE-922E1B8063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A774B9-725D-46BF-9897-F6F9513C1B12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E607C0-0C67-46A7-8F6F-49A41548D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99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607C0-0C67-46A7-8F6F-49A41548D1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2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1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57520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38392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3549071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36390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1086613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84861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9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3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9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2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8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8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5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6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9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6/23/2014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1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6/23/2014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9A30FE4-7691-4013-B8BC-93D3F13BEF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10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eorgia" pitchFamily="18" charset="0"/>
              </a:rPr>
              <a:t>Literary Criticism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altLang="en-US" dirty="0"/>
              <a:t>The paradigms and the possibilities—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eorgia" pitchFamily="18" charset="0"/>
              </a:rPr>
              <a:t>English III: American Literature</a:t>
            </a:r>
          </a:p>
          <a:p>
            <a:r>
              <a:rPr lang="en-US" sz="1400" dirty="0">
                <a:latin typeface="Georgia" pitchFamily="18" charset="0"/>
              </a:rPr>
              <a:t>David Glen Smith, Instructor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FE8F-BFBE-4823-A276-B0C12DC1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&amp; Feminist: </a:t>
            </a:r>
            <a:br>
              <a:rPr lang="en-US" dirty="0"/>
            </a:br>
            <a:r>
              <a:rPr lang="en-US" dirty="0"/>
              <a:t>     the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0D83B-3120-443A-8F93-EE59B105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7241026" cy="3767670"/>
          </a:xfrm>
        </p:spPr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latin typeface="Georgia" panose="02040502050405020303" pitchFamily="18" charset="0"/>
              </a:rPr>
              <a:t>This approach “examines how sexual identity influences the creation and reception of literary works.”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latin typeface="Georgia" panose="02040502050405020303" pitchFamily="18" charset="0"/>
              </a:rPr>
              <a:t>Originally an offshoot of feminist movements, gender criticism today includes a number of approaches, including the so-called “masculinist” approach recently advocated by poet Robert Bly. (See his: </a:t>
            </a:r>
            <a:r>
              <a:rPr lang="en-US" i="1" dirty="0">
                <a:latin typeface="Georgia" panose="02040502050405020303" pitchFamily="18" charset="0"/>
              </a:rPr>
              <a:t>Iron John: A Book about Men</a:t>
            </a:r>
            <a:r>
              <a:rPr lang="en-US" dirty="0">
                <a:latin typeface="Georgia" panose="02040502050405020303" pitchFamily="18" charset="0"/>
              </a:rPr>
              <a:t>)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latin typeface="Georgia" panose="02040502050405020303" pitchFamily="18" charset="0"/>
              </a:rPr>
              <a:t>The bulk of gender criticism, however, is feminist and takes as a central precept that the patriarchal attitudes that have dominated western thought have resulted, consciously or unconsciously, in literature “full of unexamined ‘male-produced’ assumptions.”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latin typeface="Georgia" panose="02040502050405020303" pitchFamily="18" charset="0"/>
              </a:rPr>
              <a:t>Feminist criticism attempts to correct this imbalance by analyzing and combatting such attitudes—by questioning, for example, why none of the characters in Shakespeare’s play </a:t>
            </a:r>
            <a:r>
              <a:rPr lang="en-US" i="1" dirty="0">
                <a:latin typeface="Georgia" panose="02040502050405020303" pitchFamily="18" charset="0"/>
              </a:rPr>
              <a:t>Othello</a:t>
            </a:r>
            <a:r>
              <a:rPr lang="en-US" dirty="0">
                <a:latin typeface="Georgia" panose="02040502050405020303" pitchFamily="18" charset="0"/>
              </a:rPr>
              <a:t> ever challenge the right of a husband to murder a wife accused of adultery. Likewise such critics examine the passivity of the central female figure Desdemona. 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dirty="0">
                <a:latin typeface="Georgia" panose="02040502050405020303" pitchFamily="18" charset="0"/>
              </a:rPr>
              <a:t>Other goals of feminist critics include “analyzing how sexual identity influences the reader of a text” and “</a:t>
            </a:r>
            <a:r>
              <a:rPr lang="en-US" dirty="0" err="1">
                <a:latin typeface="Georgia" panose="02040502050405020303" pitchFamily="18" charset="0"/>
              </a:rPr>
              <a:t>examin</a:t>
            </a:r>
            <a:r>
              <a:rPr lang="en-US" dirty="0">
                <a:latin typeface="Georgia" panose="02040502050405020303" pitchFamily="18" charset="0"/>
              </a:rPr>
              <a:t>[</a:t>
            </a:r>
            <a:r>
              <a:rPr lang="en-US" dirty="0" err="1">
                <a:latin typeface="Georgia" panose="02040502050405020303" pitchFamily="18" charset="0"/>
              </a:rPr>
              <a:t>ing</a:t>
            </a:r>
            <a:r>
              <a:rPr lang="en-US" dirty="0">
                <a:latin typeface="Georgia" panose="02040502050405020303" pitchFamily="18" charset="0"/>
              </a:rPr>
              <a:t>] how the images of men and women in imaginative literature reflect or reject the social forces that have historically kept the sexes from achieving total equality.”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24578-A098-42C0-9521-6F80DFEEF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99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FE8F-BFBE-4823-A276-B0C12DC1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&amp; Feminist: </a:t>
            </a:r>
            <a:br>
              <a:rPr lang="en-US" dirty="0"/>
            </a:br>
            <a:r>
              <a:rPr lang="en-US" dirty="0"/>
              <a:t>     Questions to Ponder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0D83B-3120-443A-8F93-EE59B105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7241026" cy="3767670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Georgia" panose="02040502050405020303" pitchFamily="18" charset="0"/>
              </a:rPr>
              <a:t>In what ways is </a:t>
            </a:r>
            <a:r>
              <a:rPr lang="en-US" i="1" dirty="0">
                <a:latin typeface="Georgia" panose="02040502050405020303" pitchFamily="18" charset="0"/>
              </a:rPr>
              <a:t>patriarchy/matriarchy </a:t>
            </a:r>
            <a:r>
              <a:rPr lang="en-US" dirty="0">
                <a:latin typeface="Georgia" panose="02040502050405020303" pitchFamily="18" charset="0"/>
              </a:rPr>
              <a:t>present in a particular work?  How are the effects of patriarchy/matriarchy evident in the lives and attitudes of the characters?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Georgia" panose="02040502050405020303" pitchFamily="18" charset="0"/>
              </a:rPr>
              <a:t>Do female/male characters show signs of resistance to patriarchy/matriarchy? If so, how is this resistance portrayed?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>
                <a:latin typeface="Georgia" panose="02040502050405020303" pitchFamily="18" charset="0"/>
              </a:rPr>
              <a:t>How are the concerns unique to women/men in a particular place/time portrayed in the work?  To what extent does this portrayal </a:t>
            </a:r>
            <a:r>
              <a:rPr lang="en-US" i="1" dirty="0">
                <a:latin typeface="Georgia" panose="02040502050405020303" pitchFamily="18" charset="0"/>
              </a:rPr>
              <a:t>value</a:t>
            </a:r>
            <a:r>
              <a:rPr lang="en-US" dirty="0">
                <a:latin typeface="Georgia" panose="02040502050405020303" pitchFamily="18" charset="0"/>
              </a:rPr>
              <a:t> those concerns?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24578-A098-42C0-9521-6F80DFEEF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Creative writing remains a focal point of our society—it explains our diversity as humans and enables different ideas to be traded between people and cultures.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Georgia" panose="02040502050405020303" pitchFamily="18" charset="0"/>
              </a:rPr>
              <a:t>Elements which Help Develop Stronger </a:t>
            </a:r>
            <a:br>
              <a:rPr lang="en-US" sz="24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Critical Analysis:</a:t>
            </a:r>
          </a:p>
          <a:p>
            <a:r>
              <a:rPr lang="en-US" dirty="0">
                <a:latin typeface="Georgia" panose="02040502050405020303" pitchFamily="18" charset="0"/>
              </a:rPr>
              <a:t>1. characters’ actions </a:t>
            </a:r>
          </a:p>
          <a:p>
            <a:r>
              <a:rPr lang="en-US" dirty="0">
                <a:latin typeface="Georgia" panose="02040502050405020303" pitchFamily="18" charset="0"/>
              </a:rPr>
              <a:t>2. characters’ intentions </a:t>
            </a:r>
          </a:p>
          <a:p>
            <a:r>
              <a:rPr lang="en-US" dirty="0">
                <a:latin typeface="Georgia" panose="02040502050405020303" pitchFamily="18" charset="0"/>
              </a:rPr>
              <a:t>3. plot rhythms— combination of protagonist’s journey, flow of information and literary modes </a:t>
            </a:r>
          </a:p>
          <a:p>
            <a:r>
              <a:rPr lang="en-US" dirty="0">
                <a:latin typeface="Georgia" panose="02040502050405020303" pitchFamily="18" charset="0"/>
              </a:rPr>
              <a:t>4. story structure— also referred to as </a:t>
            </a:r>
            <a:br>
              <a:rPr lang="en-US" dirty="0">
                <a:latin typeface="Georgia" panose="02040502050405020303" pitchFamily="18" charset="0"/>
              </a:rPr>
            </a:br>
            <a:r>
              <a:rPr lang="en-US" dirty="0">
                <a:latin typeface="Georgia" panose="02040502050405020303" pitchFamily="18" charset="0"/>
              </a:rPr>
              <a:t>Freytag’s Pyramid </a:t>
            </a:r>
          </a:p>
          <a:p>
            <a:r>
              <a:rPr lang="en-US" dirty="0">
                <a:latin typeface="Georgia" panose="02040502050405020303" pitchFamily="18" charset="0"/>
              </a:rPr>
              <a:t>5. points of view— or Narrative Voice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Biographical Criticism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Georgia" panose="02040502050405020303" pitchFamily="18" charset="0"/>
              </a:rPr>
              <a:t>As the name suggests, this type of criticism reads the text looking for the author’s direct influence, seeking out autobiographical references—overt or hidden. </a:t>
            </a:r>
          </a:p>
          <a:p>
            <a:r>
              <a:rPr lang="en-US" altLang="en-US" dirty="0">
                <a:latin typeface="Georgia" panose="02040502050405020303" pitchFamily="18" charset="0"/>
              </a:rPr>
              <a:t>By examining the author’s life, we can have a deeper understanding of his/her writing.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7010400" cy="1524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“Belle Isle 1949” || Philip Levine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7467600" cy="4267200"/>
          </a:xfrm>
        </p:spPr>
        <p:txBody>
          <a:bodyPr numCol="2"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We stripped in the first warm spring night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and ran down into the Detroit River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to baptize ourselves in the brine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of car parts, dead fish, stolen bicycles,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melted snow. I remember going under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hand in hand with a Polish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highschool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girl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I'd never seen before, and the cries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our breath made caught at the same time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on the cold, and rising through the layers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of darkness into the final 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moonless atmosphere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that was this world, the girl breaking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the surface after me and swimming out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on the starless waters towards the lights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of Jefferson Ave. and the stacks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of the old stove factory unwinking.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Turning at last to see no island at all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but a perfect calm dark as far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as there was sight, and then a light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and another riding low out ahead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to bring us home, ore boats maybe, or smokers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walking alone. Back panting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to the gray coarse beach we didn't dare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fall on, the damp piles of clothes,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and dressing side by side in silence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to go back where we came from.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 Philip Levine, "Belle Isle, 1949" from 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en-US" i="1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They Feed They Lion and The Names of the Lost.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Georgia" panose="02040502050405020303" pitchFamily="18" charset="0"/>
              </a:rPr>
              <a:t> Copyright © 1999 by Philip Levine.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FE8F-BFBE-4823-A276-B0C12DC1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Biographical Criticism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0D83B-3120-443A-8F93-EE59B105D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Levine grew up around Detroit, MI and was the son of immigrants.</a:t>
            </a:r>
          </a:p>
          <a:p>
            <a:r>
              <a:rPr lang="en-US" dirty="0">
                <a:latin typeface="Georgia" panose="02040502050405020303" pitchFamily="18" charset="0"/>
              </a:rPr>
              <a:t>Working class and immigrant life was important to him and manifests throughout his poems.</a:t>
            </a:r>
          </a:p>
          <a:p>
            <a:r>
              <a:rPr lang="en-US" dirty="0">
                <a:latin typeface="Georgia" panose="02040502050405020303" pitchFamily="18" charset="0"/>
              </a:rPr>
              <a:t>His “Belle Isle” poem is meant to symbolically show the connection between immigrants in a new land despite how different they were. Levine’s immigrant status and fascination with urban life amplify the effectiveness of the poem because his use of details is very specific. </a:t>
            </a:r>
          </a:p>
          <a:p>
            <a:r>
              <a:rPr lang="en-US" dirty="0">
                <a:latin typeface="Georgia" panose="02040502050405020303" pitchFamily="18" charset="0"/>
              </a:rPr>
              <a:t>He has “insider knowledge.”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24578-A098-42C0-9521-6F80DFEEF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69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8153400" cy="1524000"/>
          </a:xfrm>
        </p:spPr>
        <p:txBody>
          <a:bodyPr>
            <a:normAutofit fontScale="90000"/>
          </a:bodyPr>
          <a:lstStyle/>
          <a:p>
            <a:r>
              <a:rPr lang="en-US" dirty="0"/>
              <a:t>New Historic &amp; Cultural Materialism: </a:t>
            </a:r>
            <a:br>
              <a:rPr lang="en-US" dirty="0"/>
            </a:br>
            <a:r>
              <a:rPr lang="en-US" dirty="0"/>
              <a:t>    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TW" sz="2600" dirty="0">
                <a:latin typeface="Georgia" panose="02040502050405020303" pitchFamily="18" charset="0"/>
              </a:rPr>
              <a:t>Investigates three areas of concern: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zh-TW" sz="2200" dirty="0">
                <a:latin typeface="Georgia" panose="02040502050405020303" pitchFamily="18" charset="0"/>
              </a:rPr>
              <a:t>1. the life of the author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zh-TW" sz="2200" dirty="0">
                <a:latin typeface="Georgia" panose="02040502050405020303" pitchFamily="18" charset="0"/>
              </a:rPr>
              <a:t>2. the social rules found within a text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zh-TW" sz="2200" dirty="0">
                <a:latin typeface="Georgia" panose="02040502050405020303" pitchFamily="18" charset="0"/>
              </a:rPr>
              <a:t>3. a reflection of a work’s historical/economic situation in the text</a:t>
            </a:r>
          </a:p>
          <a:p>
            <a:pPr>
              <a:lnSpc>
                <a:spcPct val="80000"/>
              </a:lnSpc>
            </a:pPr>
            <a:r>
              <a:rPr lang="en-US" altLang="zh-TW" sz="2600" dirty="0">
                <a:latin typeface="Georgia" panose="02040502050405020303" pitchFamily="18" charset="0"/>
              </a:rPr>
              <a:t> Avoiding sweeping generalization of a text or a historical period, a new historicist pays close attention to the conflicts and the apparently insignificant details in history as well as the text.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0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8153400" cy="1524000"/>
          </a:xfrm>
        </p:spPr>
        <p:txBody>
          <a:bodyPr>
            <a:normAutofit/>
          </a:bodyPr>
          <a:lstStyle/>
          <a:p>
            <a:r>
              <a:rPr lang="en-US" dirty="0"/>
              <a:t>New Historic: </a:t>
            </a:r>
            <a:br>
              <a:rPr lang="en-US" dirty="0"/>
            </a:br>
            <a:r>
              <a:rPr lang="en-US" dirty="0"/>
              <a:t>    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858000" cy="3767670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latin typeface="Georgia" panose="02040502050405020303" pitchFamily="18" charset="0"/>
              </a:rPr>
              <a:t>Using the</a:t>
            </a:r>
            <a:r>
              <a:rPr lang="en-US" altLang="zh-TW" sz="2800" dirty="0">
                <a:solidFill>
                  <a:schemeClr val="tx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 prefaces </a:t>
            </a:r>
            <a:r>
              <a:rPr lang="en-US" altLang="zh-TW" sz="2800" dirty="0">
                <a:latin typeface="Georgia" panose="02040502050405020303" pitchFamily="18" charset="0"/>
              </a:rPr>
              <a:t>to Wordsworth’s </a:t>
            </a:r>
            <a:r>
              <a:rPr lang="en-US" altLang="zh-TW" sz="2800" i="1" dirty="0">
                <a:latin typeface="Georgia" panose="02040502050405020303" pitchFamily="18" charset="0"/>
              </a:rPr>
              <a:t>Lyrical Ballads, </a:t>
            </a:r>
            <a:r>
              <a:rPr lang="en-US" altLang="zh-TW" sz="2800" dirty="0">
                <a:latin typeface="Georgia" panose="02040502050405020303" pitchFamily="18" charset="0"/>
              </a:rPr>
              <a:t>as well as contemporary literary reviews and </a:t>
            </a:r>
            <a:r>
              <a:rPr lang="en-US" altLang="zh-TW" sz="2800" u="sng" dirty="0">
                <a:latin typeface="Georgia" panose="02040502050405020303" pitchFamily="18" charset="0"/>
              </a:rPr>
              <a:t>capitalist system</a:t>
            </a:r>
            <a:r>
              <a:rPr lang="en-US" altLang="zh-TW" sz="2800" dirty="0">
                <a:latin typeface="Georgia" panose="02040502050405020303" pitchFamily="18" charset="0"/>
              </a:rPr>
              <a:t>, to explain the poet’s views on poetry.  </a:t>
            </a:r>
          </a:p>
          <a:p>
            <a:r>
              <a:rPr lang="en-US" altLang="zh-TW" sz="2800" dirty="0">
                <a:solidFill>
                  <a:schemeClr val="tx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Different published versions </a:t>
            </a:r>
            <a:r>
              <a:rPr lang="en-US" altLang="zh-TW" sz="2800" dirty="0">
                <a:latin typeface="Georgia" panose="02040502050405020303" pitchFamily="18" charset="0"/>
              </a:rPr>
              <a:t>of William Shakespeare’s sonnet 29 are studied to reveal the speaker’s </a:t>
            </a:r>
            <a:r>
              <a:rPr lang="en-US" altLang="zh-TW" sz="2800" u="sng" dirty="0">
                <a:latin typeface="Georgia" panose="02040502050405020303" pitchFamily="18" charset="0"/>
              </a:rPr>
              <a:t>economic concerns</a:t>
            </a:r>
            <a:r>
              <a:rPr lang="en-US" altLang="zh-TW" sz="2800" dirty="0">
                <a:latin typeface="Georgia" panose="02040502050405020303" pitchFamily="18" charset="0"/>
              </a:rPr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84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8FE8F-BFBE-4823-A276-B0C12DC1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&amp; Feminist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0D83B-3120-443A-8F93-EE59B105D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533400"/>
            <a:ext cx="7241026" cy="376767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>
                <a:latin typeface="Georgia" panose="02040502050405020303" pitchFamily="18" charset="0"/>
              </a:rPr>
              <a:t>Many Gender Critics see a difference between </a:t>
            </a:r>
            <a:r>
              <a:rPr lang="en-US" altLang="en-US" i="1" dirty="0">
                <a:latin typeface="Georgia" panose="02040502050405020303" pitchFamily="18" charset="0"/>
              </a:rPr>
              <a:t>gender </a:t>
            </a:r>
            <a:r>
              <a:rPr lang="en-US" altLang="en-US" dirty="0">
                <a:latin typeface="Georgia" panose="02040502050405020303" pitchFamily="18" charset="0"/>
              </a:rPr>
              <a:t>(which is socially constructed) and </a:t>
            </a:r>
            <a:r>
              <a:rPr lang="en-US" altLang="en-US" i="1" dirty="0">
                <a:latin typeface="Georgia" panose="02040502050405020303" pitchFamily="18" charset="0"/>
              </a:rPr>
              <a:t>sex</a:t>
            </a:r>
            <a:r>
              <a:rPr lang="en-US" altLang="en-US" dirty="0">
                <a:latin typeface="Georgia" panose="02040502050405020303" pitchFamily="18" charset="0"/>
              </a:rPr>
              <a:t> (which is biological).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>
                <a:latin typeface="Georgia" panose="02040502050405020303" pitchFamily="18" charset="0"/>
              </a:rPr>
              <a:t>This means that ideas about “typically” masculine or feminine traits and behaviors are products of culture and social conditioning.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dirty="0">
                <a:latin typeface="Georgia" panose="02040502050405020303" pitchFamily="18" charset="0"/>
              </a:rPr>
              <a:t>Gender Critics are interested in how works of literature either </a:t>
            </a:r>
            <a:r>
              <a:rPr lang="en-US" altLang="en-US" i="1" dirty="0">
                <a:latin typeface="Georgia" panose="02040502050405020303" pitchFamily="18" charset="0"/>
              </a:rPr>
              <a:t>support </a:t>
            </a:r>
            <a:r>
              <a:rPr lang="en-US" altLang="en-US" dirty="0">
                <a:latin typeface="Georgia" panose="02040502050405020303" pitchFamily="18" charset="0"/>
              </a:rPr>
              <a:t>or </a:t>
            </a:r>
            <a:r>
              <a:rPr lang="en-US" altLang="en-US" i="1" dirty="0">
                <a:latin typeface="Georgia" panose="02040502050405020303" pitchFamily="18" charset="0"/>
              </a:rPr>
              <a:t>undermine </a:t>
            </a:r>
            <a:r>
              <a:rPr lang="en-US" altLang="en-US" dirty="0">
                <a:latin typeface="Georgia" panose="02040502050405020303" pitchFamily="18" charset="0"/>
              </a:rPr>
              <a:t>the “standards” of masculine/feminine behavior and identity held by the culture in which they were produced.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24578-A098-42C0-9521-6F80DFEEF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0FE4-7691-4013-B8BC-93D3F13BEF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82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277</TotalTime>
  <Words>904</Words>
  <Application>Microsoft Office PowerPoint</Application>
  <PresentationFormat>On-screen Show (4:3)</PresentationFormat>
  <Paragraphs>87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微軟正黑體</vt:lpstr>
      <vt:lpstr>Calibri</vt:lpstr>
      <vt:lpstr>Century Gothic</vt:lpstr>
      <vt:lpstr>Georgia</vt:lpstr>
      <vt:lpstr>Wingdings 3</vt:lpstr>
      <vt:lpstr>Slice</vt:lpstr>
      <vt:lpstr>Literary Criticism</vt:lpstr>
      <vt:lpstr>Overview</vt:lpstr>
      <vt:lpstr>Overview </vt:lpstr>
      <vt:lpstr>Biographical Criticism</vt:lpstr>
      <vt:lpstr>“Belle Isle 1949” || Philip Levine</vt:lpstr>
      <vt:lpstr>Biographical Criticism</vt:lpstr>
      <vt:lpstr>New Historic &amp; Cultural Materialism:       Methods</vt:lpstr>
      <vt:lpstr>New Historic:       Examples</vt:lpstr>
      <vt:lpstr>Gender &amp; Feminist</vt:lpstr>
      <vt:lpstr>Gender &amp; Feminist:       the goals</vt:lpstr>
      <vt:lpstr>Gender &amp; Feminist:       Questions to Ponder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Glen Smith</dc:creator>
  <cp:lastModifiedBy>David Smith</cp:lastModifiedBy>
  <cp:revision>66</cp:revision>
  <dcterms:created xsi:type="dcterms:W3CDTF">2014-06-23T19:21:13Z</dcterms:created>
  <dcterms:modified xsi:type="dcterms:W3CDTF">2018-03-28T01:32:45Z</dcterms:modified>
</cp:coreProperties>
</file>